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6.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7.xml" ContentType="application/vnd.openxmlformats-officedocument.presentationml.tags+xml"/>
  <Override PartName="/ppt/notesSlides/notesSlide16.xml" ContentType="application/vnd.openxmlformats-officedocument.presentationml.notesSlide+xml"/>
  <Override PartName="/ppt/tags/tag8.xml" ContentType="application/vnd.openxmlformats-officedocument.presentationml.tags+xml"/>
  <Override PartName="/ppt/notesSlides/notesSlide17.xml" ContentType="application/vnd.openxmlformats-officedocument.presentationml.notesSlide+xml"/>
  <Override PartName="/ppt/tags/tag9.xml" ContentType="application/vnd.openxmlformats-officedocument.presentationml.tags+xml"/>
  <Override PartName="/ppt/notesSlides/notesSlide18.xml" ContentType="application/vnd.openxmlformats-officedocument.presentationml.notesSlide+xml"/>
  <Override PartName="/ppt/tags/tag10.xml" ContentType="application/vnd.openxmlformats-officedocument.presentationml.tags+xml"/>
  <Override PartName="/ppt/notesSlides/notesSlide19.xml" ContentType="application/vnd.openxmlformats-officedocument.presentationml.notesSlide+xml"/>
  <Override PartName="/ppt/tags/tag11.xml" ContentType="application/vnd.openxmlformats-officedocument.presentationml.tags+xml"/>
  <Override PartName="/ppt/notesSlides/notesSlide20.xml" ContentType="application/vnd.openxmlformats-officedocument.presentationml.notesSlide+xml"/>
  <Override PartName="/ppt/tags/tag12.xml" ContentType="application/vnd.openxmlformats-officedocument.presentationml.tags+xml"/>
  <Override PartName="/ppt/notesSlides/notesSlide21.xml" ContentType="application/vnd.openxmlformats-officedocument.presentationml.notesSlide+xml"/>
  <Override PartName="/ppt/tags/tag13.xml" ContentType="application/vnd.openxmlformats-officedocument.presentationml.tags+xml"/>
  <Override PartName="/ppt/notesSlides/notesSlide22.xml" ContentType="application/vnd.openxmlformats-officedocument.presentationml.notesSlide+xml"/>
  <Override PartName="/ppt/tags/tag14.xml" ContentType="application/vnd.openxmlformats-officedocument.presentationml.tags+xml"/>
  <Override PartName="/ppt/notesSlides/notesSlide23.xml" ContentType="application/vnd.openxmlformats-officedocument.presentationml.notesSlide+xml"/>
  <Override PartName="/ppt/tags/tag15.xml" ContentType="application/vnd.openxmlformats-officedocument.presentationml.tags+xml"/>
  <Override PartName="/ppt/notesSlides/notesSlide24.xml" ContentType="application/vnd.openxmlformats-officedocument.presentationml.notesSlide+xml"/>
  <Override PartName="/ppt/tags/tag16.xml" ContentType="application/vnd.openxmlformats-officedocument.presentationml.tags+xml"/>
  <Override PartName="/ppt/notesSlides/notesSlide25.xml" ContentType="application/vnd.openxmlformats-officedocument.presentationml.notesSlide+xml"/>
  <Override PartName="/ppt/tags/tag17.xml" ContentType="application/vnd.openxmlformats-officedocument.presentationml.tags+xml"/>
  <Override PartName="/ppt/notesSlides/notesSlide26.xml" ContentType="application/vnd.openxmlformats-officedocument.presentationml.notesSlide+xml"/>
  <Override PartName="/ppt/tags/tag18.xml" ContentType="application/vnd.openxmlformats-officedocument.presentationml.tags+xml"/>
  <Override PartName="/ppt/notesSlides/notesSlide27.xml" ContentType="application/vnd.openxmlformats-officedocument.presentationml.notesSlide+xml"/>
  <Override PartName="/ppt/tags/tag19.xml" ContentType="application/vnd.openxmlformats-officedocument.presentationml.tags+xml"/>
  <Override PartName="/ppt/notesSlides/notesSlide28.xml" ContentType="application/vnd.openxmlformats-officedocument.presentationml.notesSlide+xml"/>
  <Override PartName="/ppt/tags/tag20.xml" ContentType="application/vnd.openxmlformats-officedocument.presentationml.tags+xml"/>
  <Override PartName="/ppt/notesSlides/notesSlide29.xml" ContentType="application/vnd.openxmlformats-officedocument.presentationml.notesSlide+xml"/>
  <Override PartName="/ppt/tags/tag21.xml" ContentType="application/vnd.openxmlformats-officedocument.presentationml.tags+xml"/>
  <Override PartName="/ppt/notesSlides/notesSlide30.xml" ContentType="application/vnd.openxmlformats-officedocument.presentationml.notesSlide+xml"/>
  <Override PartName="/ppt/tags/tag22.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45"/>
  </p:notesMasterIdLst>
  <p:sldIdLst>
    <p:sldId id="266" r:id="rId4"/>
    <p:sldId id="293" r:id="rId5"/>
    <p:sldId id="267" r:id="rId6"/>
    <p:sldId id="294" r:id="rId7"/>
    <p:sldId id="304" r:id="rId8"/>
    <p:sldId id="258" r:id="rId9"/>
    <p:sldId id="259" r:id="rId10"/>
    <p:sldId id="296" r:id="rId11"/>
    <p:sldId id="302" r:id="rId12"/>
    <p:sldId id="301" r:id="rId13"/>
    <p:sldId id="299" r:id="rId14"/>
    <p:sldId id="260" r:id="rId15"/>
    <p:sldId id="303" r:id="rId16"/>
    <p:sldId id="262" r:id="rId17"/>
    <p:sldId id="268" r:id="rId18"/>
    <p:sldId id="269" r:id="rId19"/>
    <p:sldId id="270" r:id="rId20"/>
    <p:sldId id="263" r:id="rId21"/>
    <p:sldId id="265" r:id="rId22"/>
    <p:sldId id="264" r:id="rId23"/>
    <p:sldId id="272" r:id="rId24"/>
    <p:sldId id="273" r:id="rId25"/>
    <p:sldId id="274" r:id="rId26"/>
    <p:sldId id="275" r:id="rId27"/>
    <p:sldId id="276" r:id="rId28"/>
    <p:sldId id="277" r:id="rId29"/>
    <p:sldId id="278" r:id="rId30"/>
    <p:sldId id="279" r:id="rId31"/>
    <p:sldId id="280" r:id="rId32"/>
    <p:sldId id="282" r:id="rId33"/>
    <p:sldId id="283" r:id="rId34"/>
    <p:sldId id="284" r:id="rId35"/>
    <p:sldId id="285" r:id="rId36"/>
    <p:sldId id="287" r:id="rId37"/>
    <p:sldId id="288" r:id="rId38"/>
    <p:sldId id="289" r:id="rId39"/>
    <p:sldId id="261" r:id="rId40"/>
    <p:sldId id="290" r:id="rId41"/>
    <p:sldId id="291" r:id="rId42"/>
    <p:sldId id="292" r:id="rId43"/>
    <p:sldId id="295" r:id="rId4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中度样式 4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649" autoAdjust="0"/>
  </p:normalViewPr>
  <p:slideViewPr>
    <p:cSldViewPr snapToGrid="0">
      <p:cViewPr varScale="1">
        <p:scale>
          <a:sx n="66" d="100"/>
          <a:sy n="66" d="100"/>
        </p:scale>
        <p:origin x="87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 Id="rId4" Type="http://schemas.openxmlformats.org/officeDocument/2006/relationships/image" Target="../media/image39.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image" Target="../media/image53.wmf"/><Relationship Id="rId5" Type="http://schemas.openxmlformats.org/officeDocument/2006/relationships/image" Target="../media/image57.wmf"/><Relationship Id="rId4" Type="http://schemas.openxmlformats.org/officeDocument/2006/relationships/image" Target="../media/image5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image" Target="../media/image62.wmf"/><Relationship Id="rId1" Type="http://schemas.openxmlformats.org/officeDocument/2006/relationships/image" Target="../media/image61.wmf"/><Relationship Id="rId4" Type="http://schemas.openxmlformats.org/officeDocument/2006/relationships/image" Target="../media/image64.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image" Target="../media/image66.wmf"/><Relationship Id="rId1" Type="http://schemas.openxmlformats.org/officeDocument/2006/relationships/image" Target="../media/image6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2B61C8-63EA-4AA8-B15B-70D4D3E522DC}" type="datetimeFigureOut">
              <a:rPr lang="zh-CN" altLang="en-US" smtClean="0"/>
              <a:t>2015/1/7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0BFF6F-F874-4F89-9156-92B5674ECD77}" type="slidenum">
              <a:rPr lang="zh-CN" altLang="en-US" smtClean="0"/>
              <a:t>‹#›</a:t>
            </a:fld>
            <a:endParaRPr lang="zh-CN" altLang="en-US"/>
          </a:p>
        </p:txBody>
      </p:sp>
    </p:spTree>
    <p:extLst>
      <p:ext uri="{BB962C8B-B14F-4D97-AF65-F5344CB8AC3E}">
        <p14:creationId xmlns:p14="http://schemas.microsoft.com/office/powerpoint/2010/main" val="2866844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F0BFF6F-F874-4F89-9156-92B5674ECD77}" type="slidenum">
              <a:rPr lang="zh-CN" altLang="en-US" smtClean="0"/>
              <a:t>2</a:t>
            </a:fld>
            <a:endParaRPr lang="zh-CN" altLang="en-US"/>
          </a:p>
        </p:txBody>
      </p:sp>
    </p:spTree>
    <p:extLst>
      <p:ext uri="{BB962C8B-B14F-4D97-AF65-F5344CB8AC3E}">
        <p14:creationId xmlns:p14="http://schemas.microsoft.com/office/powerpoint/2010/main" val="8966805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The 45 bit is still too long to be </a:t>
            </a:r>
            <a:r>
              <a:rPr lang="en-US" altLang="zh-CN" dirty="0" err="1" smtClean="0"/>
              <a:t>indexable</a:t>
            </a:r>
            <a:r>
              <a:rPr lang="en-US" altLang="zh-CN" baseline="0" dirty="0" smtClean="0"/>
              <a:t> with inverted indexes. Therefore, we will generate a more compact descriptor from the raw binary descriptor. We propose a binary bin selection to select the most informative bins from the raw descriptor. We use a greedy search strategy to select bins satisfying two constraints: 1 large variation. 2 minimum correlation with selected bins. Based on these strategy we selected 24 bins from the 45 bins. We take the 24 bin as the 24bit </a:t>
            </a:r>
            <a:r>
              <a:rPr lang="en-US" altLang="zh-CN" baseline="0" dirty="0" err="1" smtClean="0"/>
              <a:t>usb</a:t>
            </a:r>
            <a:r>
              <a:rPr lang="en-US" altLang="zh-CN" baseline="0" dirty="0" smtClean="0"/>
              <a:t> feature. The </a:t>
            </a:r>
            <a:r>
              <a:rPr lang="en-US" altLang="zh-CN" baseline="0" dirty="0" err="1" smtClean="0"/>
              <a:t>usb</a:t>
            </a:r>
            <a:r>
              <a:rPr lang="en-US" altLang="zh-CN" baseline="0" dirty="0" smtClean="0"/>
              <a:t> directly corresponds to about 16 million unique IDs, hence it could be straightforwardly used for indexing. </a:t>
            </a:r>
          </a:p>
          <a:p>
            <a:r>
              <a:rPr lang="en-US" altLang="zh-CN" baseline="0" dirty="0" smtClean="0"/>
              <a:t>These two figures shows the </a:t>
            </a:r>
            <a:r>
              <a:rPr lang="en-US" altLang="zh-CN" baseline="0" dirty="0" err="1" smtClean="0"/>
              <a:t>comparsion</a:t>
            </a:r>
            <a:r>
              <a:rPr lang="en-US" altLang="zh-CN" baseline="0" dirty="0" smtClean="0"/>
              <a:t> of variation and correlation between </a:t>
            </a:r>
            <a:r>
              <a:rPr lang="en-US" altLang="zh-CN" baseline="0" dirty="0" err="1" smtClean="0"/>
              <a:t>usb</a:t>
            </a:r>
            <a:r>
              <a:rPr lang="en-US" altLang="zh-CN" baseline="0" dirty="0" smtClean="0"/>
              <a:t> and the raw 45 bit raw descriptor. It is clear that the selected 24bins show larger variation and small correlation than the original 45 bins. </a:t>
            </a:r>
            <a:endParaRPr lang="zh-CN" altLang="en-US" dirty="0"/>
          </a:p>
        </p:txBody>
      </p:sp>
      <p:sp>
        <p:nvSpPr>
          <p:cNvPr id="4" name="灯片编号占位符 3"/>
          <p:cNvSpPr>
            <a:spLocks noGrp="1"/>
          </p:cNvSpPr>
          <p:nvPr>
            <p:ph type="sldNum" sz="quarter" idx="10"/>
          </p:nvPr>
        </p:nvSpPr>
        <p:spPr/>
        <p:txBody>
          <a:bodyPr/>
          <a:lstStyle/>
          <a:p>
            <a:fld id="{1397C89B-85ED-4A04-A04A-62432D9DC2C6}" type="slidenum">
              <a:rPr lang="zh-CN" altLang="en-US" smtClean="0">
                <a:solidFill>
                  <a:prstClr val="black"/>
                </a:solidFill>
              </a:rPr>
              <a:pPr/>
              <a:t>14</a:t>
            </a:fld>
            <a:endParaRPr lang="zh-CN" altLang="en-US">
              <a:solidFill>
                <a:prstClr val="black"/>
              </a:solidFill>
            </a:endParaRPr>
          </a:p>
        </p:txBody>
      </p:sp>
    </p:spTree>
    <p:extLst>
      <p:ext uri="{BB962C8B-B14F-4D97-AF65-F5344CB8AC3E}">
        <p14:creationId xmlns:p14="http://schemas.microsoft.com/office/powerpoint/2010/main" val="32090164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The 45 bit is still too long to be </a:t>
            </a:r>
            <a:r>
              <a:rPr lang="en-US" altLang="zh-CN" dirty="0" err="1" smtClean="0"/>
              <a:t>indexable</a:t>
            </a:r>
            <a:r>
              <a:rPr lang="en-US" altLang="zh-CN" baseline="0" dirty="0" smtClean="0"/>
              <a:t> with inverted indexes. Therefore, we will generate a more compact descriptor from the raw binary descriptor. We propose a binary bin selection to select the most informative bins from the raw descriptor. We use a greedy search strategy to select bins satisfying two constraints: 1 large variation. 2 minimum correlation with selected bins. Based on these strategy we selected 24 bins from the 45 bins. We take the 24 bin as the 24bit </a:t>
            </a:r>
            <a:r>
              <a:rPr lang="en-US" altLang="zh-CN" baseline="0" dirty="0" err="1" smtClean="0"/>
              <a:t>usb</a:t>
            </a:r>
            <a:r>
              <a:rPr lang="en-US" altLang="zh-CN" baseline="0" dirty="0" smtClean="0"/>
              <a:t> feature. The </a:t>
            </a:r>
            <a:r>
              <a:rPr lang="en-US" altLang="zh-CN" baseline="0" dirty="0" err="1" smtClean="0"/>
              <a:t>usb</a:t>
            </a:r>
            <a:r>
              <a:rPr lang="en-US" altLang="zh-CN" baseline="0" dirty="0" smtClean="0"/>
              <a:t> directly corresponds to about 16 million unique IDs, hence it could be straightforwardly used for indexing. </a:t>
            </a:r>
          </a:p>
          <a:p>
            <a:r>
              <a:rPr lang="en-US" altLang="zh-CN" baseline="0" dirty="0" smtClean="0"/>
              <a:t>These two figures shows the </a:t>
            </a:r>
            <a:r>
              <a:rPr lang="en-US" altLang="zh-CN" baseline="0" dirty="0" err="1" smtClean="0"/>
              <a:t>comparsion</a:t>
            </a:r>
            <a:r>
              <a:rPr lang="en-US" altLang="zh-CN" baseline="0" dirty="0" smtClean="0"/>
              <a:t> of variation and correlation between </a:t>
            </a:r>
            <a:r>
              <a:rPr lang="en-US" altLang="zh-CN" baseline="0" dirty="0" err="1" smtClean="0"/>
              <a:t>usb</a:t>
            </a:r>
            <a:r>
              <a:rPr lang="en-US" altLang="zh-CN" baseline="0" dirty="0" smtClean="0"/>
              <a:t> and the raw 45 bit raw descriptor. It is clear that the selected 24bins show larger variation and small correlation than the original 45 bins. </a:t>
            </a:r>
            <a:endParaRPr lang="zh-CN" altLang="en-US" dirty="0"/>
          </a:p>
        </p:txBody>
      </p:sp>
      <p:sp>
        <p:nvSpPr>
          <p:cNvPr id="4" name="灯片编号占位符 3"/>
          <p:cNvSpPr>
            <a:spLocks noGrp="1"/>
          </p:cNvSpPr>
          <p:nvPr>
            <p:ph type="sldNum" sz="quarter" idx="10"/>
          </p:nvPr>
        </p:nvSpPr>
        <p:spPr/>
        <p:txBody>
          <a:bodyPr/>
          <a:lstStyle/>
          <a:p>
            <a:fld id="{1397C89B-85ED-4A04-A04A-62432D9DC2C6}" type="slidenum">
              <a:rPr lang="zh-CN" altLang="en-US" smtClean="0">
                <a:solidFill>
                  <a:prstClr val="black"/>
                </a:solidFill>
              </a:rPr>
              <a:pPr/>
              <a:t>15</a:t>
            </a:fld>
            <a:endParaRPr lang="zh-CN" altLang="en-US">
              <a:solidFill>
                <a:prstClr val="black"/>
              </a:solidFill>
            </a:endParaRPr>
          </a:p>
        </p:txBody>
      </p:sp>
    </p:spTree>
    <p:extLst>
      <p:ext uri="{BB962C8B-B14F-4D97-AF65-F5344CB8AC3E}">
        <p14:creationId xmlns:p14="http://schemas.microsoft.com/office/powerpoint/2010/main" val="38109832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The 45 bit is still too long to be </a:t>
            </a:r>
            <a:r>
              <a:rPr lang="en-US" altLang="zh-CN" dirty="0" err="1" smtClean="0"/>
              <a:t>indexable</a:t>
            </a:r>
            <a:r>
              <a:rPr lang="en-US" altLang="zh-CN" baseline="0" dirty="0" smtClean="0"/>
              <a:t> with inverted indexes. Therefore, we will generate a more compact descriptor from the raw binary descriptor. We propose a binary bin selection to select the most informative bins from the raw descriptor. We use a greedy search strategy to select bins satisfying two constraints: 1 large variation. 2 minimum correlation with selected bins. Based on these strategy we selected 24 bins from the 45 bins. We take the 24 bin as the 24bit </a:t>
            </a:r>
            <a:r>
              <a:rPr lang="en-US" altLang="zh-CN" baseline="0" dirty="0" err="1" smtClean="0"/>
              <a:t>usb</a:t>
            </a:r>
            <a:r>
              <a:rPr lang="en-US" altLang="zh-CN" baseline="0" dirty="0" smtClean="0"/>
              <a:t> feature. The </a:t>
            </a:r>
            <a:r>
              <a:rPr lang="en-US" altLang="zh-CN" baseline="0" dirty="0" err="1" smtClean="0"/>
              <a:t>usb</a:t>
            </a:r>
            <a:r>
              <a:rPr lang="en-US" altLang="zh-CN" baseline="0" dirty="0" smtClean="0"/>
              <a:t> directly corresponds to about 16 million unique IDs, hence it could be straightforwardly used for indexing. </a:t>
            </a:r>
          </a:p>
          <a:p>
            <a:r>
              <a:rPr lang="en-US" altLang="zh-CN" baseline="0" dirty="0" smtClean="0"/>
              <a:t>These two figures shows the </a:t>
            </a:r>
            <a:r>
              <a:rPr lang="en-US" altLang="zh-CN" baseline="0" dirty="0" err="1" smtClean="0"/>
              <a:t>comparsion</a:t>
            </a:r>
            <a:r>
              <a:rPr lang="en-US" altLang="zh-CN" baseline="0" dirty="0" smtClean="0"/>
              <a:t> of variation and correlation between </a:t>
            </a:r>
            <a:r>
              <a:rPr lang="en-US" altLang="zh-CN" baseline="0" dirty="0" err="1" smtClean="0"/>
              <a:t>usb</a:t>
            </a:r>
            <a:r>
              <a:rPr lang="en-US" altLang="zh-CN" baseline="0" dirty="0" smtClean="0"/>
              <a:t> and the raw 45 bit raw descriptor. It is clear that the selected 24bins show larger variation and small correlation than the original 45 bins. </a:t>
            </a:r>
            <a:endParaRPr lang="zh-CN" altLang="en-US" dirty="0"/>
          </a:p>
        </p:txBody>
      </p:sp>
      <p:sp>
        <p:nvSpPr>
          <p:cNvPr id="4" name="灯片编号占位符 3"/>
          <p:cNvSpPr>
            <a:spLocks noGrp="1"/>
          </p:cNvSpPr>
          <p:nvPr>
            <p:ph type="sldNum" sz="quarter" idx="10"/>
          </p:nvPr>
        </p:nvSpPr>
        <p:spPr/>
        <p:txBody>
          <a:bodyPr/>
          <a:lstStyle/>
          <a:p>
            <a:fld id="{1397C89B-85ED-4A04-A04A-62432D9DC2C6}" type="slidenum">
              <a:rPr lang="zh-CN" altLang="en-US" smtClean="0">
                <a:solidFill>
                  <a:prstClr val="black"/>
                </a:solidFill>
              </a:rPr>
              <a:pPr/>
              <a:t>16</a:t>
            </a:fld>
            <a:endParaRPr lang="zh-CN" altLang="en-US">
              <a:solidFill>
                <a:prstClr val="black"/>
              </a:solidFill>
            </a:endParaRPr>
          </a:p>
        </p:txBody>
      </p:sp>
    </p:spTree>
    <p:extLst>
      <p:ext uri="{BB962C8B-B14F-4D97-AF65-F5344CB8AC3E}">
        <p14:creationId xmlns:p14="http://schemas.microsoft.com/office/powerpoint/2010/main" val="15022776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1" u="none" strike="noStrike" kern="1200" baseline="0" dirty="0" smtClean="0">
                <a:solidFill>
                  <a:schemeClr val="tx1"/>
                </a:solidFill>
                <a:latin typeface="+mn-lt"/>
                <a:ea typeface="+mn-ea"/>
                <a:cs typeface="+mn-cs"/>
              </a:rPr>
              <a:t>p </a:t>
            </a:r>
            <a:r>
              <a:rPr lang="en-US" altLang="zh-CN" sz="1200" b="0" i="0" u="none" strike="noStrike" kern="1200" baseline="0" dirty="0" smtClean="0">
                <a:solidFill>
                  <a:schemeClr val="tx1"/>
                </a:solidFill>
                <a:latin typeface="+mn-lt"/>
                <a:ea typeface="+mn-ea"/>
                <a:cs typeface="+mn-cs"/>
              </a:rPr>
              <a:t>is a </a:t>
            </a:r>
            <a:r>
              <a:rPr lang="en-US" altLang="zh-CN" sz="1200" b="0" i="0" u="none" strike="noStrike" kern="1200" baseline="0" dirty="0" err="1" smtClean="0">
                <a:solidFill>
                  <a:schemeClr val="tx1"/>
                </a:solidFill>
                <a:latin typeface="+mn-lt"/>
                <a:ea typeface="+mn-ea"/>
                <a:cs typeface="+mn-cs"/>
              </a:rPr>
              <a:t>keypoint</a:t>
            </a:r>
            <a:r>
              <a:rPr lang="en-US" altLang="zh-CN" sz="1200" b="0" i="0" u="none" strike="noStrike" kern="1200" baseline="0" dirty="0" smtClean="0">
                <a:solidFill>
                  <a:schemeClr val="tx1"/>
                </a:solidFill>
                <a:latin typeface="+mn-lt"/>
                <a:ea typeface="+mn-ea"/>
                <a:cs typeface="+mn-cs"/>
              </a:rPr>
              <a:t> in image </a:t>
            </a:r>
            <a:r>
              <a:rPr lang="en-US" altLang="zh-CN" sz="1200" b="0" i="1" u="none" strike="noStrike" kern="1200" baseline="0" dirty="0" smtClean="0">
                <a:solidFill>
                  <a:schemeClr val="tx1"/>
                </a:solidFill>
                <a:latin typeface="+mn-lt"/>
                <a:ea typeface="+mn-ea"/>
                <a:cs typeface="+mn-cs"/>
              </a:rPr>
              <a:t>Q</a:t>
            </a:r>
            <a:r>
              <a:rPr lang="en-US" altLang="zh-CN" sz="1200" b="0" i="0" u="none" strike="noStrike" kern="1200" baseline="0" dirty="0" smtClean="0">
                <a:solidFill>
                  <a:schemeClr val="tx1"/>
                </a:solidFill>
                <a:latin typeface="+mn-lt"/>
                <a:ea typeface="+mn-ea"/>
                <a:cs typeface="+mn-cs"/>
              </a:rPr>
              <a:t>, </a:t>
            </a:r>
            <a:r>
              <a:rPr lang="en-US" altLang="zh-CN" sz="1200" b="0" i="1" u="none" strike="noStrike" kern="1200" baseline="0" dirty="0" smtClean="0">
                <a:solidFill>
                  <a:schemeClr val="tx1"/>
                </a:solidFill>
                <a:latin typeface="+mn-lt"/>
                <a:ea typeface="+mn-ea"/>
                <a:cs typeface="+mn-cs"/>
              </a:rPr>
              <a:t>CQ </a:t>
            </a:r>
            <a:r>
              <a:rPr lang="en-US" altLang="zh-CN" sz="1200" b="0" i="0" u="none" strike="noStrike" kern="1200" baseline="0" dirty="0" smtClean="0">
                <a:solidFill>
                  <a:schemeClr val="tx1"/>
                </a:solidFill>
                <a:latin typeface="+mn-lt"/>
                <a:ea typeface="+mn-ea"/>
                <a:cs typeface="+mn-cs"/>
              </a:rPr>
              <a:t>represents the collection of detected </a:t>
            </a:r>
            <a:r>
              <a:rPr lang="en-US" altLang="zh-CN" sz="1200" b="0" i="0" u="none" strike="noStrike" kern="1200" baseline="0" dirty="0" err="1" smtClean="0">
                <a:solidFill>
                  <a:schemeClr val="tx1"/>
                </a:solidFill>
                <a:latin typeface="+mn-lt"/>
                <a:ea typeface="+mn-ea"/>
                <a:cs typeface="+mn-cs"/>
              </a:rPr>
              <a:t>keypoints</a:t>
            </a:r>
            <a:r>
              <a:rPr lang="en-US" altLang="zh-CN" sz="1200" b="0" i="0" u="none" strike="noStrike" kern="1200" baseline="0" dirty="0" smtClean="0">
                <a:solidFill>
                  <a:schemeClr val="tx1"/>
                </a:solidFill>
                <a:latin typeface="+mn-lt"/>
                <a:ea typeface="+mn-ea"/>
                <a:cs typeface="+mn-cs"/>
              </a:rPr>
              <a:t> in </a:t>
            </a:r>
            <a:r>
              <a:rPr lang="en-US" altLang="zh-CN" sz="1200" b="0" i="1" u="none" strike="noStrike" kern="1200" baseline="0" dirty="0" smtClean="0">
                <a:solidFill>
                  <a:schemeClr val="tx1"/>
                </a:solidFill>
                <a:latin typeface="+mn-lt"/>
                <a:ea typeface="+mn-ea"/>
                <a:cs typeface="+mn-cs"/>
              </a:rPr>
              <a:t>Q</a:t>
            </a:r>
            <a:r>
              <a:rPr lang="en-US" altLang="zh-CN" sz="1200" b="0" i="0" u="none" strike="noStrike" kern="1200" baseline="0" dirty="0" smtClean="0">
                <a:solidFill>
                  <a:schemeClr val="tx1"/>
                </a:solidFill>
                <a:latin typeface="+mn-lt"/>
                <a:ea typeface="+mn-ea"/>
                <a:cs typeface="+mn-cs"/>
              </a:rPr>
              <a:t>. We use </a:t>
            </a:r>
            <a:r>
              <a:rPr lang="en-US" altLang="zh-CN" sz="1200" b="0" i="1" u="none" strike="noStrike" kern="1200" baseline="0" dirty="0" smtClean="0">
                <a:solidFill>
                  <a:schemeClr val="tx1"/>
                </a:solidFill>
                <a:latin typeface="+mn-lt"/>
                <a:ea typeface="+mn-ea"/>
                <a:cs typeface="+mn-cs"/>
              </a:rPr>
              <a:t>U(p) </a:t>
            </a:r>
            <a:r>
              <a:rPr lang="en-US" altLang="zh-CN" sz="1200" b="0" i="0" u="none" strike="noStrike" kern="1200" baseline="0" dirty="0" smtClean="0">
                <a:solidFill>
                  <a:schemeClr val="tx1"/>
                </a:solidFill>
                <a:latin typeface="+mn-lt"/>
                <a:ea typeface="+mn-ea"/>
                <a:cs typeface="+mn-cs"/>
              </a:rPr>
              <a:t>and </a:t>
            </a:r>
            <a:r>
              <a:rPr lang="en-US" altLang="zh-CN" sz="1200" b="0" i="1" u="none" strike="noStrike" kern="1200" baseline="0" dirty="0" smtClean="0">
                <a:solidFill>
                  <a:schemeClr val="tx1"/>
                </a:solidFill>
                <a:latin typeface="+mn-lt"/>
                <a:ea typeface="+mn-ea"/>
                <a:cs typeface="+mn-cs"/>
              </a:rPr>
              <a:t>S(p) </a:t>
            </a:r>
            <a:r>
              <a:rPr lang="en-US" altLang="zh-CN" sz="1200" b="0" i="0" u="none" strike="noStrike" kern="1200" baseline="0" dirty="0" smtClean="0">
                <a:solidFill>
                  <a:schemeClr val="tx1"/>
                </a:solidFill>
                <a:latin typeface="+mn-lt"/>
                <a:ea typeface="+mn-ea"/>
                <a:cs typeface="+mn-cs"/>
              </a:rPr>
              <a:t>to denote the USB and spatial feature extracted at </a:t>
            </a:r>
            <a:r>
              <a:rPr lang="en-US" altLang="zh-CN" sz="1200" b="0" i="0" u="none" strike="noStrike" kern="1200" baseline="0" dirty="0" err="1" smtClean="0">
                <a:solidFill>
                  <a:schemeClr val="tx1"/>
                </a:solidFill>
                <a:latin typeface="+mn-lt"/>
                <a:ea typeface="+mn-ea"/>
                <a:cs typeface="+mn-cs"/>
              </a:rPr>
              <a:t>keypoint</a:t>
            </a:r>
            <a:r>
              <a:rPr lang="en-US" altLang="zh-CN" sz="1200" b="0" i="0" u="none" strike="noStrike" kern="1200" baseline="0" dirty="0" smtClean="0">
                <a:solidFill>
                  <a:schemeClr val="tx1"/>
                </a:solidFill>
                <a:latin typeface="+mn-lt"/>
                <a:ea typeface="+mn-ea"/>
                <a:cs typeface="+mn-cs"/>
              </a:rPr>
              <a:t> </a:t>
            </a:r>
            <a:r>
              <a:rPr lang="en-US" altLang="zh-CN" sz="1200" b="0" i="1" u="none" strike="noStrike" kern="1200" baseline="0" dirty="0" smtClean="0">
                <a:solidFill>
                  <a:schemeClr val="tx1"/>
                </a:solidFill>
                <a:latin typeface="+mn-lt"/>
                <a:ea typeface="+mn-ea"/>
                <a:cs typeface="+mn-cs"/>
              </a:rPr>
              <a:t>p</a:t>
            </a:r>
            <a:r>
              <a:rPr lang="en-US" altLang="zh-CN" sz="1200" b="0" i="0" u="none" strike="noStrike" kern="1200" baseline="0" dirty="0" smtClean="0">
                <a:solidFill>
                  <a:schemeClr val="tx1"/>
                </a:solidFill>
                <a:latin typeface="+mn-lt"/>
                <a:ea typeface="+mn-ea"/>
                <a:cs typeface="+mn-cs"/>
              </a:rPr>
              <a:t>, respectively.</a:t>
            </a:r>
            <a:endParaRPr lang="zh-CN" altLang="en-US" dirty="0"/>
          </a:p>
        </p:txBody>
      </p:sp>
      <p:sp>
        <p:nvSpPr>
          <p:cNvPr id="4" name="灯片编号占位符 3"/>
          <p:cNvSpPr>
            <a:spLocks noGrp="1"/>
          </p:cNvSpPr>
          <p:nvPr>
            <p:ph type="sldNum" sz="quarter" idx="10"/>
          </p:nvPr>
        </p:nvSpPr>
        <p:spPr/>
        <p:txBody>
          <a:bodyPr/>
          <a:lstStyle/>
          <a:p>
            <a:fld id="{BF0BFF6F-F874-4F89-9156-92B5674ECD77}" type="slidenum">
              <a:rPr lang="zh-CN" altLang="en-US" smtClean="0">
                <a:solidFill>
                  <a:prstClr val="black"/>
                </a:solidFill>
              </a:rPr>
              <a:pPr/>
              <a:t>17</a:t>
            </a:fld>
            <a:endParaRPr lang="zh-CN" altLang="en-US">
              <a:solidFill>
                <a:prstClr val="black"/>
              </a:solidFill>
            </a:endParaRPr>
          </a:p>
        </p:txBody>
      </p:sp>
    </p:spTree>
    <p:extLst>
      <p:ext uri="{BB962C8B-B14F-4D97-AF65-F5344CB8AC3E}">
        <p14:creationId xmlns:p14="http://schemas.microsoft.com/office/powerpoint/2010/main" val="21897090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After extracting the 24 bit</a:t>
            </a:r>
            <a:r>
              <a:rPr lang="en-US" altLang="zh-CN" baseline="0" dirty="0" smtClean="0"/>
              <a:t> used, we found it performs better than the 24 bit orb and get similar performance with the 1 million vocabulary tree, but still </a:t>
            </a:r>
            <a:r>
              <a:rPr lang="en-US" altLang="zh-CN" baseline="0" dirty="0" err="1" smtClean="0"/>
              <a:t>cann’t</a:t>
            </a:r>
            <a:r>
              <a:rPr lang="en-US" altLang="zh-CN" baseline="0" dirty="0" smtClean="0"/>
              <a:t> outperform the state-of-the-art. Therefore, we further extract a 64 bit spatial feature to </a:t>
            </a:r>
            <a:r>
              <a:rPr lang="en-US" altLang="zh-CN" baseline="0" dirty="0" err="1" smtClean="0"/>
              <a:t>descrcibe</a:t>
            </a:r>
            <a:r>
              <a:rPr lang="en-US" altLang="zh-CN" baseline="0" dirty="0" smtClean="0"/>
              <a:t> the neighbor spatial configuration of each interest point. For an interest point p, we first define the size of its neighbor region as </a:t>
            </a:r>
            <a:r>
              <a:rPr lang="en-US" altLang="zh-CN" baseline="0" dirty="0" err="1" smtClean="0"/>
              <a:t>belta</a:t>
            </a:r>
            <a:r>
              <a:rPr lang="en-US" altLang="zh-CN" baseline="0" dirty="0" smtClean="0"/>
              <a:t> times its scale. Then in this region, we at most find c interest points with similar scale and dog </a:t>
            </a:r>
            <a:r>
              <a:rPr lang="en-US" altLang="zh-CN" baseline="0" dirty="0" err="1" smtClean="0"/>
              <a:t>repsonse</a:t>
            </a:r>
            <a:r>
              <a:rPr lang="en-US" altLang="zh-CN" baseline="0" dirty="0" smtClean="0"/>
              <a:t> to p. because the interest points with similar scale and dog response show </a:t>
            </a:r>
            <a:r>
              <a:rPr lang="en-US" altLang="zh-CN" baseline="0" dirty="0" err="1" smtClean="0"/>
              <a:t>simialr</a:t>
            </a:r>
            <a:r>
              <a:rPr lang="en-US" altLang="zh-CN" baseline="0" dirty="0" smtClean="0"/>
              <a:t> repeatability, this makes the extracted spatial feature more stable. </a:t>
            </a:r>
          </a:p>
          <a:p>
            <a:r>
              <a:rPr lang="en-US" altLang="zh-CN" baseline="0" dirty="0" smtClean="0"/>
              <a:t>This is the definition to the spatial feature of interest point p. q one of the C neighbor </a:t>
            </a:r>
            <a:r>
              <a:rPr lang="en-US" altLang="zh-CN" baseline="0" dirty="0" err="1" smtClean="0"/>
              <a:t>keypoints</a:t>
            </a:r>
            <a:r>
              <a:rPr lang="en-US" altLang="zh-CN" baseline="0" dirty="0" smtClean="0"/>
              <a:t>. From each neighbor </a:t>
            </a:r>
            <a:r>
              <a:rPr lang="en-US" altLang="zh-CN" baseline="0" dirty="0" err="1" smtClean="0"/>
              <a:t>keypoint</a:t>
            </a:r>
            <a:r>
              <a:rPr lang="en-US" altLang="zh-CN" baseline="0" dirty="0" smtClean="0"/>
              <a:t>, we extract three aspects of information, the visual feature of p, we keep the first 8 bit of p </a:t>
            </a:r>
            <a:r>
              <a:rPr lang="en-US" altLang="zh-CN" baseline="0" dirty="0" err="1" smtClean="0"/>
              <a:t>usb</a:t>
            </a:r>
            <a:r>
              <a:rPr lang="en-US" altLang="zh-CN" baseline="0" dirty="0" smtClean="0"/>
              <a:t> as v p, q. The orientation relationship between q and p. the distance relationship between p and q. We quantize the orientation and distance relationship into m intervals. And set m as 16 therefore, </a:t>
            </a:r>
            <a:r>
              <a:rPr lang="en-US" altLang="zh-CN" baseline="0" dirty="0" err="1" smtClean="0"/>
              <a:t>oripq</a:t>
            </a:r>
            <a:r>
              <a:rPr lang="en-US" altLang="zh-CN" baseline="0" dirty="0" smtClean="0"/>
              <a:t> and </a:t>
            </a:r>
            <a:r>
              <a:rPr lang="en-US" altLang="zh-CN" baseline="0" dirty="0" err="1" smtClean="0"/>
              <a:t>dispq</a:t>
            </a:r>
            <a:r>
              <a:rPr lang="en-US" altLang="zh-CN" baseline="0" dirty="0" smtClean="0"/>
              <a:t> could be encoded with 4 bits. Therefore, the final spatial feature is 8+4+4 time C bits. Note that the extracted spatial feature is scale and </a:t>
            </a:r>
            <a:r>
              <a:rPr lang="en-US" altLang="zh-CN" baseline="0" dirty="0" err="1" smtClean="0"/>
              <a:t>oritation</a:t>
            </a:r>
            <a:r>
              <a:rPr lang="en-US" altLang="zh-CN" baseline="0" dirty="0" smtClean="0"/>
              <a:t> invariant. </a:t>
            </a:r>
            <a:endParaRPr lang="zh-CN" altLang="en-US" dirty="0"/>
          </a:p>
        </p:txBody>
      </p:sp>
      <p:sp>
        <p:nvSpPr>
          <p:cNvPr id="4" name="灯片编号占位符 3"/>
          <p:cNvSpPr>
            <a:spLocks noGrp="1"/>
          </p:cNvSpPr>
          <p:nvPr>
            <p:ph type="sldNum" sz="quarter" idx="10"/>
          </p:nvPr>
        </p:nvSpPr>
        <p:spPr/>
        <p:txBody>
          <a:bodyPr/>
          <a:lstStyle/>
          <a:p>
            <a:fld id="{1397C89B-85ED-4A04-A04A-62432D9DC2C6}" type="slidenum">
              <a:rPr lang="zh-CN" altLang="en-US" smtClean="0">
                <a:solidFill>
                  <a:prstClr val="black"/>
                </a:solidFill>
              </a:rPr>
              <a:pPr/>
              <a:t>18</a:t>
            </a:fld>
            <a:endParaRPr lang="zh-CN" altLang="en-US">
              <a:solidFill>
                <a:prstClr val="black"/>
              </a:solidFill>
            </a:endParaRPr>
          </a:p>
        </p:txBody>
      </p:sp>
    </p:spTree>
    <p:extLst>
      <p:ext uri="{BB962C8B-B14F-4D97-AF65-F5344CB8AC3E}">
        <p14:creationId xmlns:p14="http://schemas.microsoft.com/office/powerpoint/2010/main" val="9944935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This is the illustration of matched </a:t>
            </a:r>
            <a:r>
              <a:rPr lang="en-US" altLang="zh-CN" dirty="0" err="1" smtClean="0"/>
              <a:t>usbs</a:t>
            </a:r>
            <a:r>
              <a:rPr lang="en-US" altLang="zh-CN" dirty="0" smtClean="0"/>
              <a:t>.</a:t>
            </a:r>
            <a:r>
              <a:rPr lang="en-US" altLang="zh-CN" baseline="0" dirty="0" smtClean="0"/>
              <a:t> We have 1 to 4 order matches. The 1 order match means one of the neighbor </a:t>
            </a:r>
            <a:r>
              <a:rPr lang="en-US" altLang="zh-CN" baseline="0" dirty="0" err="1" smtClean="0"/>
              <a:t>keypoints</a:t>
            </a:r>
            <a:r>
              <a:rPr lang="en-US" altLang="zh-CN" baseline="0" dirty="0" smtClean="0"/>
              <a:t> could be matched. The 4 order match means 4 of the neighbor </a:t>
            </a:r>
            <a:r>
              <a:rPr lang="en-US" altLang="zh-CN" baseline="0" dirty="0" err="1" smtClean="0"/>
              <a:t>keypoints</a:t>
            </a:r>
            <a:r>
              <a:rPr lang="en-US" altLang="zh-CN" baseline="0" dirty="0" smtClean="0"/>
              <a:t> could be matched. Therefore, the matching order reasonably estimates the </a:t>
            </a:r>
            <a:r>
              <a:rPr lang="en-US" altLang="zh-CN" baseline="0" dirty="0" err="1" smtClean="0"/>
              <a:t>confindence</a:t>
            </a:r>
            <a:r>
              <a:rPr lang="en-US" altLang="zh-CN" baseline="0" dirty="0" smtClean="0"/>
              <a:t> of correctness. This is superior and more </a:t>
            </a:r>
            <a:r>
              <a:rPr lang="en-US" altLang="zh-CN" baseline="0" dirty="0" err="1" smtClean="0"/>
              <a:t>flxible</a:t>
            </a:r>
            <a:r>
              <a:rPr lang="en-US" altLang="zh-CN" baseline="0" dirty="0" smtClean="0"/>
              <a:t> than many visual phrase features which include fixed number of visual words. the </a:t>
            </a:r>
            <a:r>
              <a:rPr lang="en-US" altLang="zh-CN" baseline="0" dirty="0" err="1" smtClean="0"/>
              <a:t>usb</a:t>
            </a:r>
            <a:r>
              <a:rPr lang="en-US" altLang="zh-CN" baseline="0" dirty="0" smtClean="0"/>
              <a:t> matching is also very fast with hamming distance and cascade structure. Because of the cascade structure, we can set loose constraint in the </a:t>
            </a:r>
            <a:endParaRPr lang="zh-CN" altLang="en-US" dirty="0"/>
          </a:p>
        </p:txBody>
      </p:sp>
      <p:sp>
        <p:nvSpPr>
          <p:cNvPr id="4" name="灯片编号占位符 3"/>
          <p:cNvSpPr>
            <a:spLocks noGrp="1"/>
          </p:cNvSpPr>
          <p:nvPr>
            <p:ph type="sldNum" sz="quarter" idx="10"/>
          </p:nvPr>
        </p:nvSpPr>
        <p:spPr/>
        <p:txBody>
          <a:bodyPr/>
          <a:lstStyle/>
          <a:p>
            <a:fld id="{1397C89B-85ED-4A04-A04A-62432D9DC2C6}" type="slidenum">
              <a:rPr lang="zh-CN" altLang="en-US" smtClean="0">
                <a:solidFill>
                  <a:prstClr val="black"/>
                </a:solidFill>
              </a:rPr>
              <a:pPr/>
              <a:t>19</a:t>
            </a:fld>
            <a:endParaRPr lang="zh-CN" altLang="en-US">
              <a:solidFill>
                <a:prstClr val="black"/>
              </a:solidFill>
            </a:endParaRPr>
          </a:p>
        </p:txBody>
      </p:sp>
    </p:spTree>
    <p:extLst>
      <p:ext uri="{BB962C8B-B14F-4D97-AF65-F5344CB8AC3E}">
        <p14:creationId xmlns:p14="http://schemas.microsoft.com/office/powerpoint/2010/main" val="8304976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After extracting</a:t>
            </a:r>
            <a:r>
              <a:rPr lang="en-US" altLang="zh-CN" baseline="0" dirty="0" smtClean="0"/>
              <a:t> the </a:t>
            </a:r>
            <a:r>
              <a:rPr lang="en-US" altLang="zh-CN" baseline="0" dirty="0" err="1" smtClean="0"/>
              <a:t>usb</a:t>
            </a:r>
            <a:r>
              <a:rPr lang="en-US" altLang="zh-CN" baseline="0" dirty="0" smtClean="0"/>
              <a:t> and spatial feature, we can use it for image matching, because we has two aspects of information, the </a:t>
            </a:r>
            <a:r>
              <a:rPr lang="en-US" altLang="zh-CN" baseline="0" dirty="0" err="1" smtClean="0"/>
              <a:t>usb</a:t>
            </a:r>
            <a:r>
              <a:rPr lang="en-US" altLang="zh-CN" baseline="0" dirty="0" smtClean="0"/>
              <a:t> and spatial feature, we propose a cascade verification strategy. The basic idea is correct matches should be similar in visual feature and spatial configuration. Therefore, for two interest point, we first match their </a:t>
            </a:r>
            <a:r>
              <a:rPr lang="en-US" altLang="zh-CN" baseline="0" dirty="0" err="1" smtClean="0"/>
              <a:t>usb</a:t>
            </a:r>
            <a:r>
              <a:rPr lang="en-US" altLang="zh-CN" baseline="0" dirty="0" smtClean="0"/>
              <a:t> feature, if the hamming distance is less than a </a:t>
            </a:r>
            <a:r>
              <a:rPr lang="en-US" altLang="zh-CN" baseline="0" dirty="0" err="1" smtClean="0"/>
              <a:t>threshould</a:t>
            </a:r>
            <a:r>
              <a:rPr lang="en-US" altLang="zh-CN" baseline="0" dirty="0" smtClean="0"/>
              <a:t>, we then verify their spatial features. To verify the spatial feature, we pickup one neighbor </a:t>
            </a:r>
            <a:r>
              <a:rPr lang="en-US" altLang="zh-CN" baseline="0" dirty="0" err="1" smtClean="0"/>
              <a:t>keypoint</a:t>
            </a:r>
            <a:r>
              <a:rPr lang="en-US" altLang="zh-CN" baseline="0" dirty="0" smtClean="0"/>
              <a:t> from a and b then verify the spatial feature, orientation </a:t>
            </a:r>
            <a:r>
              <a:rPr lang="en-US" altLang="zh-CN" baseline="0" dirty="0" err="1" smtClean="0"/>
              <a:t>relationiship</a:t>
            </a:r>
            <a:r>
              <a:rPr lang="en-US" altLang="zh-CN" baseline="0" dirty="0" smtClean="0"/>
              <a:t> and distance relationship gradually. The neighbor </a:t>
            </a:r>
            <a:r>
              <a:rPr lang="en-US" altLang="zh-CN" baseline="0" dirty="0" err="1" smtClean="0"/>
              <a:t>keypoints</a:t>
            </a:r>
            <a:r>
              <a:rPr lang="en-US" altLang="zh-CN" baseline="0" dirty="0" smtClean="0"/>
              <a:t> passing these verifications are regarded as a correct match. </a:t>
            </a:r>
          </a:p>
          <a:p>
            <a:r>
              <a:rPr lang="en-US" altLang="zh-CN" baseline="0" dirty="0" smtClean="0"/>
              <a:t>Because there are C neighbor </a:t>
            </a:r>
            <a:r>
              <a:rPr lang="en-US" altLang="zh-CN" baseline="0" dirty="0" err="1" smtClean="0"/>
              <a:t>keypoints</a:t>
            </a:r>
            <a:r>
              <a:rPr lang="en-US" altLang="zh-CN" baseline="0" dirty="0" smtClean="0"/>
              <a:t> in spatial feature, we run at most c*c times of verification. The number of neighbor </a:t>
            </a:r>
            <a:r>
              <a:rPr lang="en-US" altLang="zh-CN" baseline="0" dirty="0" err="1" smtClean="0"/>
              <a:t>keypoints</a:t>
            </a:r>
            <a:r>
              <a:rPr lang="en-US" altLang="zh-CN" baseline="0" dirty="0" smtClean="0"/>
              <a:t> passing verification is defined as the match order. </a:t>
            </a:r>
            <a:endParaRPr lang="zh-CN" altLang="en-US" dirty="0"/>
          </a:p>
        </p:txBody>
      </p:sp>
      <p:sp>
        <p:nvSpPr>
          <p:cNvPr id="4" name="灯片编号占位符 3"/>
          <p:cNvSpPr>
            <a:spLocks noGrp="1"/>
          </p:cNvSpPr>
          <p:nvPr>
            <p:ph type="sldNum" sz="quarter" idx="10"/>
          </p:nvPr>
        </p:nvSpPr>
        <p:spPr/>
        <p:txBody>
          <a:bodyPr/>
          <a:lstStyle/>
          <a:p>
            <a:fld id="{1397C89B-85ED-4A04-A04A-62432D9DC2C6}" type="slidenum">
              <a:rPr lang="zh-CN" altLang="en-US" smtClean="0">
                <a:solidFill>
                  <a:prstClr val="black"/>
                </a:solidFill>
              </a:rPr>
              <a:pPr/>
              <a:t>20</a:t>
            </a:fld>
            <a:endParaRPr lang="zh-CN" altLang="en-US">
              <a:solidFill>
                <a:prstClr val="black"/>
              </a:solidFill>
            </a:endParaRPr>
          </a:p>
        </p:txBody>
      </p:sp>
    </p:spTree>
    <p:extLst>
      <p:ext uri="{BB962C8B-B14F-4D97-AF65-F5344CB8AC3E}">
        <p14:creationId xmlns:p14="http://schemas.microsoft.com/office/powerpoint/2010/main" val="42134610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After extracting</a:t>
            </a:r>
            <a:r>
              <a:rPr lang="en-US" altLang="zh-CN" baseline="0" dirty="0" smtClean="0"/>
              <a:t> the </a:t>
            </a:r>
            <a:r>
              <a:rPr lang="en-US" altLang="zh-CN" baseline="0" dirty="0" err="1" smtClean="0"/>
              <a:t>usb</a:t>
            </a:r>
            <a:r>
              <a:rPr lang="en-US" altLang="zh-CN" baseline="0" dirty="0" smtClean="0"/>
              <a:t> and spatial feature, we can use it for image matching, because we has two aspects of information, the </a:t>
            </a:r>
            <a:r>
              <a:rPr lang="en-US" altLang="zh-CN" baseline="0" dirty="0" err="1" smtClean="0"/>
              <a:t>usb</a:t>
            </a:r>
            <a:r>
              <a:rPr lang="en-US" altLang="zh-CN" baseline="0" dirty="0" smtClean="0"/>
              <a:t> and spatial feature, we propose a cascade verification strategy. The basic idea is correct matches should be similar in visual feature and spatial configuration. Therefore, for two interest point, we first match their </a:t>
            </a:r>
            <a:r>
              <a:rPr lang="en-US" altLang="zh-CN" baseline="0" dirty="0" err="1" smtClean="0"/>
              <a:t>usb</a:t>
            </a:r>
            <a:r>
              <a:rPr lang="en-US" altLang="zh-CN" baseline="0" dirty="0" smtClean="0"/>
              <a:t> feature, if the hamming distance is less than a </a:t>
            </a:r>
            <a:r>
              <a:rPr lang="en-US" altLang="zh-CN" baseline="0" dirty="0" err="1" smtClean="0"/>
              <a:t>threshould</a:t>
            </a:r>
            <a:r>
              <a:rPr lang="en-US" altLang="zh-CN" baseline="0" dirty="0" smtClean="0"/>
              <a:t>, we then verify their spatial features. To verify the spatial feature, we pickup one neighbor </a:t>
            </a:r>
            <a:r>
              <a:rPr lang="en-US" altLang="zh-CN" baseline="0" dirty="0" err="1" smtClean="0"/>
              <a:t>keypoint</a:t>
            </a:r>
            <a:r>
              <a:rPr lang="en-US" altLang="zh-CN" baseline="0" dirty="0" smtClean="0"/>
              <a:t> from a and b then verify the spatial feature, orientation </a:t>
            </a:r>
            <a:r>
              <a:rPr lang="en-US" altLang="zh-CN" baseline="0" dirty="0" err="1" smtClean="0"/>
              <a:t>relationiship</a:t>
            </a:r>
            <a:r>
              <a:rPr lang="en-US" altLang="zh-CN" baseline="0" dirty="0" smtClean="0"/>
              <a:t> and distance relationship gradually. The neighbor </a:t>
            </a:r>
            <a:r>
              <a:rPr lang="en-US" altLang="zh-CN" baseline="0" dirty="0" err="1" smtClean="0"/>
              <a:t>keypoints</a:t>
            </a:r>
            <a:r>
              <a:rPr lang="en-US" altLang="zh-CN" baseline="0" dirty="0" smtClean="0"/>
              <a:t> passing these verifications are regarded as a correct match. </a:t>
            </a:r>
          </a:p>
          <a:p>
            <a:r>
              <a:rPr lang="en-US" altLang="zh-CN" baseline="0" dirty="0" smtClean="0"/>
              <a:t>Because there are C neighbor </a:t>
            </a:r>
            <a:r>
              <a:rPr lang="en-US" altLang="zh-CN" baseline="0" dirty="0" err="1" smtClean="0"/>
              <a:t>keypoints</a:t>
            </a:r>
            <a:r>
              <a:rPr lang="en-US" altLang="zh-CN" baseline="0" dirty="0" smtClean="0"/>
              <a:t> in spatial feature, we run at most c*c times of verification. The number of neighbor </a:t>
            </a:r>
            <a:r>
              <a:rPr lang="en-US" altLang="zh-CN" baseline="0" dirty="0" err="1" smtClean="0"/>
              <a:t>keypoints</a:t>
            </a:r>
            <a:r>
              <a:rPr lang="en-US" altLang="zh-CN" baseline="0" dirty="0" smtClean="0"/>
              <a:t> passing verification is defined as the match order. </a:t>
            </a:r>
            <a:endParaRPr lang="zh-CN" altLang="en-US" dirty="0"/>
          </a:p>
        </p:txBody>
      </p:sp>
      <p:sp>
        <p:nvSpPr>
          <p:cNvPr id="4" name="灯片编号占位符 3"/>
          <p:cNvSpPr>
            <a:spLocks noGrp="1"/>
          </p:cNvSpPr>
          <p:nvPr>
            <p:ph type="sldNum" sz="quarter" idx="10"/>
          </p:nvPr>
        </p:nvSpPr>
        <p:spPr/>
        <p:txBody>
          <a:bodyPr/>
          <a:lstStyle/>
          <a:p>
            <a:fld id="{1397C89B-85ED-4A04-A04A-62432D9DC2C6}" type="slidenum">
              <a:rPr lang="zh-CN" altLang="en-US" smtClean="0">
                <a:solidFill>
                  <a:prstClr val="black"/>
                </a:solidFill>
              </a:rPr>
              <a:pPr/>
              <a:t>21</a:t>
            </a:fld>
            <a:endParaRPr lang="zh-CN" altLang="en-US">
              <a:solidFill>
                <a:prstClr val="black"/>
              </a:solidFill>
            </a:endParaRPr>
          </a:p>
        </p:txBody>
      </p:sp>
    </p:spTree>
    <p:extLst>
      <p:ext uri="{BB962C8B-B14F-4D97-AF65-F5344CB8AC3E}">
        <p14:creationId xmlns:p14="http://schemas.microsoft.com/office/powerpoint/2010/main" val="40661623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After extracting</a:t>
            </a:r>
            <a:r>
              <a:rPr lang="en-US" altLang="zh-CN" baseline="0" dirty="0" smtClean="0"/>
              <a:t> the </a:t>
            </a:r>
            <a:r>
              <a:rPr lang="en-US" altLang="zh-CN" baseline="0" dirty="0" err="1" smtClean="0"/>
              <a:t>usb</a:t>
            </a:r>
            <a:r>
              <a:rPr lang="en-US" altLang="zh-CN" baseline="0" dirty="0" smtClean="0"/>
              <a:t> and spatial feature, we can use it for image matching, because we has two aspects of information, the </a:t>
            </a:r>
            <a:r>
              <a:rPr lang="en-US" altLang="zh-CN" baseline="0" dirty="0" err="1" smtClean="0"/>
              <a:t>usb</a:t>
            </a:r>
            <a:r>
              <a:rPr lang="en-US" altLang="zh-CN" baseline="0" dirty="0" smtClean="0"/>
              <a:t> and spatial feature, we propose a cascade verification strategy. The basic idea is correct matches should be similar in visual feature and spatial configuration. Therefore, for two interest point, we first match their </a:t>
            </a:r>
            <a:r>
              <a:rPr lang="en-US" altLang="zh-CN" baseline="0" dirty="0" err="1" smtClean="0"/>
              <a:t>usb</a:t>
            </a:r>
            <a:r>
              <a:rPr lang="en-US" altLang="zh-CN" baseline="0" dirty="0" smtClean="0"/>
              <a:t> feature, if the hamming distance is less than a </a:t>
            </a:r>
            <a:r>
              <a:rPr lang="en-US" altLang="zh-CN" baseline="0" dirty="0" err="1" smtClean="0"/>
              <a:t>threshould</a:t>
            </a:r>
            <a:r>
              <a:rPr lang="en-US" altLang="zh-CN" baseline="0" dirty="0" smtClean="0"/>
              <a:t>, we then verify their spatial features. To verify the spatial feature, we pickup one neighbor </a:t>
            </a:r>
            <a:r>
              <a:rPr lang="en-US" altLang="zh-CN" baseline="0" dirty="0" err="1" smtClean="0"/>
              <a:t>keypoint</a:t>
            </a:r>
            <a:r>
              <a:rPr lang="en-US" altLang="zh-CN" baseline="0" dirty="0" smtClean="0"/>
              <a:t> from a and b then verify the spatial feature, orientation </a:t>
            </a:r>
            <a:r>
              <a:rPr lang="en-US" altLang="zh-CN" baseline="0" dirty="0" err="1" smtClean="0"/>
              <a:t>relationiship</a:t>
            </a:r>
            <a:r>
              <a:rPr lang="en-US" altLang="zh-CN" baseline="0" dirty="0" smtClean="0"/>
              <a:t> and distance relationship gradually. The neighbor </a:t>
            </a:r>
            <a:r>
              <a:rPr lang="en-US" altLang="zh-CN" baseline="0" dirty="0" err="1" smtClean="0"/>
              <a:t>keypoints</a:t>
            </a:r>
            <a:r>
              <a:rPr lang="en-US" altLang="zh-CN" baseline="0" dirty="0" smtClean="0"/>
              <a:t> passing these verifications are regarded as a correct match. </a:t>
            </a:r>
          </a:p>
          <a:p>
            <a:r>
              <a:rPr lang="en-US" altLang="zh-CN" baseline="0" dirty="0" smtClean="0"/>
              <a:t>Because there are C neighbor </a:t>
            </a:r>
            <a:r>
              <a:rPr lang="en-US" altLang="zh-CN" baseline="0" dirty="0" err="1" smtClean="0"/>
              <a:t>keypoints</a:t>
            </a:r>
            <a:r>
              <a:rPr lang="en-US" altLang="zh-CN" baseline="0" dirty="0" smtClean="0"/>
              <a:t> in spatial feature, we run at most c*c times of verification. The number of neighbor </a:t>
            </a:r>
            <a:r>
              <a:rPr lang="en-US" altLang="zh-CN" baseline="0" dirty="0" err="1" smtClean="0"/>
              <a:t>keypoints</a:t>
            </a:r>
            <a:r>
              <a:rPr lang="en-US" altLang="zh-CN" baseline="0" dirty="0" smtClean="0"/>
              <a:t> passing verification is defined as the match order. </a:t>
            </a:r>
            <a:endParaRPr lang="zh-CN" altLang="en-US" dirty="0"/>
          </a:p>
        </p:txBody>
      </p:sp>
      <p:sp>
        <p:nvSpPr>
          <p:cNvPr id="4" name="灯片编号占位符 3"/>
          <p:cNvSpPr>
            <a:spLocks noGrp="1"/>
          </p:cNvSpPr>
          <p:nvPr>
            <p:ph type="sldNum" sz="quarter" idx="10"/>
          </p:nvPr>
        </p:nvSpPr>
        <p:spPr/>
        <p:txBody>
          <a:bodyPr/>
          <a:lstStyle/>
          <a:p>
            <a:fld id="{1397C89B-85ED-4A04-A04A-62432D9DC2C6}" type="slidenum">
              <a:rPr lang="zh-CN" altLang="en-US" smtClean="0">
                <a:solidFill>
                  <a:prstClr val="black"/>
                </a:solidFill>
              </a:rPr>
              <a:pPr/>
              <a:t>23</a:t>
            </a:fld>
            <a:endParaRPr lang="zh-CN" altLang="en-US">
              <a:solidFill>
                <a:prstClr val="black"/>
              </a:solidFill>
            </a:endParaRPr>
          </a:p>
        </p:txBody>
      </p:sp>
    </p:spTree>
    <p:extLst>
      <p:ext uri="{BB962C8B-B14F-4D97-AF65-F5344CB8AC3E}">
        <p14:creationId xmlns:p14="http://schemas.microsoft.com/office/powerpoint/2010/main" val="31122542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After extracting</a:t>
            </a:r>
            <a:r>
              <a:rPr lang="en-US" altLang="zh-CN" baseline="0" dirty="0" smtClean="0"/>
              <a:t> the </a:t>
            </a:r>
            <a:r>
              <a:rPr lang="en-US" altLang="zh-CN" baseline="0" dirty="0" err="1" smtClean="0"/>
              <a:t>usb</a:t>
            </a:r>
            <a:r>
              <a:rPr lang="en-US" altLang="zh-CN" baseline="0" dirty="0" smtClean="0"/>
              <a:t> and spatial feature, we can use it for image matching, because we has two aspects of information, the </a:t>
            </a:r>
            <a:r>
              <a:rPr lang="en-US" altLang="zh-CN" baseline="0" dirty="0" err="1" smtClean="0"/>
              <a:t>usb</a:t>
            </a:r>
            <a:r>
              <a:rPr lang="en-US" altLang="zh-CN" baseline="0" dirty="0" smtClean="0"/>
              <a:t> and spatial feature, we propose a cascade verification strategy. The basic idea is correct matches should be similar in visual feature and spatial configuration. Therefore, for two interest point, we first match their </a:t>
            </a:r>
            <a:r>
              <a:rPr lang="en-US" altLang="zh-CN" baseline="0" dirty="0" err="1" smtClean="0"/>
              <a:t>usb</a:t>
            </a:r>
            <a:r>
              <a:rPr lang="en-US" altLang="zh-CN" baseline="0" dirty="0" smtClean="0"/>
              <a:t> feature, if the hamming distance is less than a </a:t>
            </a:r>
            <a:r>
              <a:rPr lang="en-US" altLang="zh-CN" baseline="0" dirty="0" err="1" smtClean="0"/>
              <a:t>threshould</a:t>
            </a:r>
            <a:r>
              <a:rPr lang="en-US" altLang="zh-CN" baseline="0" dirty="0" smtClean="0"/>
              <a:t>, we then verify their spatial features. To verify the spatial feature, we pickup one neighbor </a:t>
            </a:r>
            <a:r>
              <a:rPr lang="en-US" altLang="zh-CN" baseline="0" dirty="0" err="1" smtClean="0"/>
              <a:t>keypoint</a:t>
            </a:r>
            <a:r>
              <a:rPr lang="en-US" altLang="zh-CN" baseline="0" dirty="0" smtClean="0"/>
              <a:t> from a and b then verify the spatial feature, orientation </a:t>
            </a:r>
            <a:r>
              <a:rPr lang="en-US" altLang="zh-CN" baseline="0" dirty="0" err="1" smtClean="0"/>
              <a:t>relationiship</a:t>
            </a:r>
            <a:r>
              <a:rPr lang="en-US" altLang="zh-CN" baseline="0" dirty="0" smtClean="0"/>
              <a:t> and distance relationship gradually. The neighbor </a:t>
            </a:r>
            <a:r>
              <a:rPr lang="en-US" altLang="zh-CN" baseline="0" dirty="0" err="1" smtClean="0"/>
              <a:t>keypoints</a:t>
            </a:r>
            <a:r>
              <a:rPr lang="en-US" altLang="zh-CN" baseline="0" dirty="0" smtClean="0"/>
              <a:t> passing these verifications are regarded as a correct match. </a:t>
            </a:r>
          </a:p>
          <a:p>
            <a:r>
              <a:rPr lang="en-US" altLang="zh-CN" baseline="0" dirty="0" smtClean="0"/>
              <a:t>Because there are C neighbor </a:t>
            </a:r>
            <a:r>
              <a:rPr lang="en-US" altLang="zh-CN" baseline="0" dirty="0" err="1" smtClean="0"/>
              <a:t>keypoints</a:t>
            </a:r>
            <a:r>
              <a:rPr lang="en-US" altLang="zh-CN" baseline="0" dirty="0" smtClean="0"/>
              <a:t> in spatial feature, we run at most c*c times of verification. The number of neighbor </a:t>
            </a:r>
            <a:r>
              <a:rPr lang="en-US" altLang="zh-CN" baseline="0" dirty="0" err="1" smtClean="0"/>
              <a:t>keypoints</a:t>
            </a:r>
            <a:r>
              <a:rPr lang="en-US" altLang="zh-CN" baseline="0" dirty="0" smtClean="0"/>
              <a:t> passing verification is defined as the match order. </a:t>
            </a:r>
            <a:endParaRPr lang="zh-CN" altLang="en-US" dirty="0"/>
          </a:p>
        </p:txBody>
      </p:sp>
      <p:sp>
        <p:nvSpPr>
          <p:cNvPr id="4" name="灯片编号占位符 3"/>
          <p:cNvSpPr>
            <a:spLocks noGrp="1"/>
          </p:cNvSpPr>
          <p:nvPr>
            <p:ph type="sldNum" sz="quarter" idx="10"/>
          </p:nvPr>
        </p:nvSpPr>
        <p:spPr/>
        <p:txBody>
          <a:bodyPr/>
          <a:lstStyle/>
          <a:p>
            <a:fld id="{1397C89B-85ED-4A04-A04A-62432D9DC2C6}" type="slidenum">
              <a:rPr lang="zh-CN" altLang="en-US" smtClean="0">
                <a:solidFill>
                  <a:prstClr val="black"/>
                </a:solidFill>
              </a:rPr>
              <a:pPr/>
              <a:t>24</a:t>
            </a:fld>
            <a:endParaRPr lang="zh-CN" altLang="en-US">
              <a:solidFill>
                <a:prstClr val="black"/>
              </a:solidFill>
            </a:endParaRPr>
          </a:p>
        </p:txBody>
      </p:sp>
    </p:spTree>
    <p:extLst>
      <p:ext uri="{BB962C8B-B14F-4D97-AF65-F5344CB8AC3E}">
        <p14:creationId xmlns:p14="http://schemas.microsoft.com/office/powerpoint/2010/main" val="1465317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lvl="1"/>
            <a:r>
              <a:rPr lang="en-US" dirty="0" smtClean="0"/>
              <a:t>Expensive for extraction and similarity computation</a:t>
            </a:r>
          </a:p>
          <a:p>
            <a:pPr lvl="1"/>
            <a:r>
              <a:rPr lang="en-US" dirty="0" smtClean="0"/>
              <a:t>Not compact enough</a:t>
            </a:r>
          </a:p>
          <a:p>
            <a:r>
              <a:rPr lang="en-US" altLang="zh-CN" sz="1200" b="0" i="0" u="none" strike="noStrike" kern="1200" baseline="0" dirty="0" smtClean="0">
                <a:solidFill>
                  <a:schemeClr val="tx1"/>
                </a:solidFill>
                <a:latin typeface="+mn-lt"/>
                <a:ea typeface="+mn-ea"/>
                <a:cs typeface="+mn-cs"/>
              </a:rPr>
              <a:t>A widely used solution to speed up SIFT matching is to generate Bag-of-visual Words (</a:t>
            </a:r>
            <a:r>
              <a:rPr lang="en-US" altLang="zh-CN" sz="1200" b="0" i="0" u="none" strike="noStrike" kern="1200" baseline="0" dirty="0" err="1" smtClean="0">
                <a:solidFill>
                  <a:schemeClr val="tx1"/>
                </a:solidFill>
                <a:latin typeface="+mn-lt"/>
                <a:ea typeface="+mn-ea"/>
                <a:cs typeface="+mn-cs"/>
              </a:rPr>
              <a:t>BoWs</a:t>
            </a:r>
            <a:r>
              <a:rPr lang="en-US" altLang="zh-CN" sz="1200" b="0" i="0" u="none" strike="noStrike" kern="1200" baseline="0" dirty="0" smtClean="0">
                <a:solidFill>
                  <a:schemeClr val="tx1"/>
                </a:solidFill>
                <a:latin typeface="+mn-lt"/>
                <a:ea typeface="+mn-ea"/>
                <a:cs typeface="+mn-cs"/>
              </a:rPr>
              <a:t>) model. The </a:t>
            </a:r>
            <a:r>
              <a:rPr lang="en-US" altLang="zh-CN" sz="1200" b="0" i="0" u="none" strike="noStrike" kern="1200" baseline="0" dirty="0" err="1" smtClean="0">
                <a:solidFill>
                  <a:schemeClr val="tx1"/>
                </a:solidFill>
                <a:latin typeface="+mn-lt"/>
                <a:ea typeface="+mn-ea"/>
                <a:cs typeface="+mn-cs"/>
              </a:rPr>
              <a:t>BoWs</a:t>
            </a:r>
            <a:r>
              <a:rPr lang="en-US" altLang="zh-CN" sz="1200" b="0" i="0" u="none" strike="noStrike" kern="1200" baseline="0" dirty="0" smtClean="0">
                <a:solidFill>
                  <a:schemeClr val="tx1"/>
                </a:solidFill>
                <a:latin typeface="+mn-lt"/>
                <a:ea typeface="+mn-ea"/>
                <a:cs typeface="+mn-cs"/>
              </a:rPr>
              <a:t> model quantizes SIFTs into compact visual words, hence allows for fast matching</a:t>
            </a:r>
            <a:r>
              <a:rPr lang="zh-CN" altLang="en-US" sz="1200" b="0" i="0" u="none" strike="noStrike" kern="1200" baseline="0" dirty="0" smtClean="0">
                <a:solidFill>
                  <a:schemeClr val="tx1"/>
                </a:solidFill>
                <a:latin typeface="+mn-lt"/>
                <a:ea typeface="+mn-ea"/>
                <a:cs typeface="+mn-cs"/>
              </a:rPr>
              <a:t>。</a:t>
            </a:r>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thus, USBs could be directly used as visual words but avoid the expensive codebook training, high dimensional descriptor extraction, and quantization. Spatial Verification</a:t>
            </a:r>
            <a:endParaRPr lang="en-US" dirty="0" smtClean="0"/>
          </a:p>
        </p:txBody>
      </p:sp>
      <p:sp>
        <p:nvSpPr>
          <p:cNvPr id="4" name="灯片编号占位符 3"/>
          <p:cNvSpPr>
            <a:spLocks noGrp="1"/>
          </p:cNvSpPr>
          <p:nvPr>
            <p:ph type="sldNum" sz="quarter" idx="10"/>
          </p:nvPr>
        </p:nvSpPr>
        <p:spPr/>
        <p:txBody>
          <a:bodyPr/>
          <a:lstStyle/>
          <a:p>
            <a:fld id="{6541DB16-B13D-4D73-B883-A96004395A73}" type="slidenum">
              <a:rPr lang="zh-CN" altLang="en-US" smtClean="0"/>
              <a:pPr/>
              <a:t>3</a:t>
            </a:fld>
            <a:endParaRPr lang="zh-CN" altLang="en-US"/>
          </a:p>
        </p:txBody>
      </p:sp>
    </p:spTree>
    <p:extLst>
      <p:ext uri="{BB962C8B-B14F-4D97-AF65-F5344CB8AC3E}">
        <p14:creationId xmlns:p14="http://schemas.microsoft.com/office/powerpoint/2010/main" val="9439749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After extracting</a:t>
            </a:r>
            <a:r>
              <a:rPr lang="en-US" altLang="zh-CN" baseline="0" dirty="0" smtClean="0"/>
              <a:t> the </a:t>
            </a:r>
            <a:r>
              <a:rPr lang="en-US" altLang="zh-CN" baseline="0" dirty="0" err="1" smtClean="0"/>
              <a:t>usb</a:t>
            </a:r>
            <a:r>
              <a:rPr lang="en-US" altLang="zh-CN" baseline="0" dirty="0" smtClean="0"/>
              <a:t> and spatial feature, we can use it for image matching, because we has two aspects of information, the </a:t>
            </a:r>
            <a:r>
              <a:rPr lang="en-US" altLang="zh-CN" baseline="0" dirty="0" err="1" smtClean="0"/>
              <a:t>usb</a:t>
            </a:r>
            <a:r>
              <a:rPr lang="en-US" altLang="zh-CN" baseline="0" dirty="0" smtClean="0"/>
              <a:t> and spatial feature, we propose a cascade verification strategy. The basic idea is correct matches should be similar in visual feature and spatial configuration. Therefore, for two interest point, we first match their </a:t>
            </a:r>
            <a:r>
              <a:rPr lang="en-US" altLang="zh-CN" baseline="0" dirty="0" err="1" smtClean="0"/>
              <a:t>usb</a:t>
            </a:r>
            <a:r>
              <a:rPr lang="en-US" altLang="zh-CN" baseline="0" dirty="0" smtClean="0"/>
              <a:t> feature, if the hamming distance is less than a </a:t>
            </a:r>
            <a:r>
              <a:rPr lang="en-US" altLang="zh-CN" baseline="0" dirty="0" err="1" smtClean="0"/>
              <a:t>threshould</a:t>
            </a:r>
            <a:r>
              <a:rPr lang="en-US" altLang="zh-CN" baseline="0" dirty="0" smtClean="0"/>
              <a:t>, we then verify their spatial features. To verify the spatial feature, we pickup one neighbor </a:t>
            </a:r>
            <a:r>
              <a:rPr lang="en-US" altLang="zh-CN" baseline="0" dirty="0" err="1" smtClean="0"/>
              <a:t>keypoint</a:t>
            </a:r>
            <a:r>
              <a:rPr lang="en-US" altLang="zh-CN" baseline="0" dirty="0" smtClean="0"/>
              <a:t> from a and b then verify the spatial feature, orientation </a:t>
            </a:r>
            <a:r>
              <a:rPr lang="en-US" altLang="zh-CN" baseline="0" dirty="0" err="1" smtClean="0"/>
              <a:t>relationiship</a:t>
            </a:r>
            <a:r>
              <a:rPr lang="en-US" altLang="zh-CN" baseline="0" dirty="0" smtClean="0"/>
              <a:t> and distance relationship gradually. The neighbor </a:t>
            </a:r>
            <a:r>
              <a:rPr lang="en-US" altLang="zh-CN" baseline="0" dirty="0" err="1" smtClean="0"/>
              <a:t>keypoints</a:t>
            </a:r>
            <a:r>
              <a:rPr lang="en-US" altLang="zh-CN" baseline="0" dirty="0" smtClean="0"/>
              <a:t> passing these verifications are regarded as a correct match. </a:t>
            </a:r>
          </a:p>
          <a:p>
            <a:r>
              <a:rPr lang="en-US" altLang="zh-CN" baseline="0" dirty="0" smtClean="0"/>
              <a:t>Because there are C neighbor </a:t>
            </a:r>
            <a:r>
              <a:rPr lang="en-US" altLang="zh-CN" baseline="0" dirty="0" err="1" smtClean="0"/>
              <a:t>keypoints</a:t>
            </a:r>
            <a:r>
              <a:rPr lang="en-US" altLang="zh-CN" baseline="0" dirty="0" smtClean="0"/>
              <a:t> in spatial feature, we run at most c*c times of verification. The number of neighbor </a:t>
            </a:r>
            <a:r>
              <a:rPr lang="en-US" altLang="zh-CN" baseline="0" dirty="0" err="1" smtClean="0"/>
              <a:t>keypoints</a:t>
            </a:r>
            <a:r>
              <a:rPr lang="en-US" altLang="zh-CN" baseline="0" dirty="0" smtClean="0"/>
              <a:t> passing verification is defined as the match order. </a:t>
            </a:r>
            <a:endParaRPr lang="zh-CN" altLang="en-US" dirty="0"/>
          </a:p>
        </p:txBody>
      </p:sp>
      <p:sp>
        <p:nvSpPr>
          <p:cNvPr id="4" name="灯片编号占位符 3"/>
          <p:cNvSpPr>
            <a:spLocks noGrp="1"/>
          </p:cNvSpPr>
          <p:nvPr>
            <p:ph type="sldNum" sz="quarter" idx="10"/>
          </p:nvPr>
        </p:nvSpPr>
        <p:spPr/>
        <p:txBody>
          <a:bodyPr/>
          <a:lstStyle/>
          <a:p>
            <a:fld id="{1397C89B-85ED-4A04-A04A-62432D9DC2C6}" type="slidenum">
              <a:rPr lang="zh-CN" altLang="en-US" smtClean="0">
                <a:solidFill>
                  <a:prstClr val="black"/>
                </a:solidFill>
              </a:rPr>
              <a:pPr/>
              <a:t>25</a:t>
            </a:fld>
            <a:endParaRPr lang="zh-CN" altLang="en-US">
              <a:solidFill>
                <a:prstClr val="black"/>
              </a:solidFill>
            </a:endParaRPr>
          </a:p>
        </p:txBody>
      </p:sp>
    </p:spTree>
    <p:extLst>
      <p:ext uri="{BB962C8B-B14F-4D97-AF65-F5344CB8AC3E}">
        <p14:creationId xmlns:p14="http://schemas.microsoft.com/office/powerpoint/2010/main" val="13338661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After extracting</a:t>
            </a:r>
            <a:r>
              <a:rPr lang="en-US" altLang="zh-CN" baseline="0" dirty="0" smtClean="0"/>
              <a:t> the </a:t>
            </a:r>
            <a:r>
              <a:rPr lang="en-US" altLang="zh-CN" baseline="0" dirty="0" err="1" smtClean="0"/>
              <a:t>usb</a:t>
            </a:r>
            <a:r>
              <a:rPr lang="en-US" altLang="zh-CN" baseline="0" dirty="0" smtClean="0"/>
              <a:t> and spatial feature, we can use it for image matching, because we has two aspects of information, the </a:t>
            </a:r>
            <a:r>
              <a:rPr lang="en-US" altLang="zh-CN" baseline="0" dirty="0" err="1" smtClean="0"/>
              <a:t>usb</a:t>
            </a:r>
            <a:r>
              <a:rPr lang="en-US" altLang="zh-CN" baseline="0" dirty="0" smtClean="0"/>
              <a:t> and spatial feature, we propose a cascade verification strategy. The basic idea is correct matches should be similar in visual feature and spatial configuration. Therefore, for two interest point, we first match their </a:t>
            </a:r>
            <a:r>
              <a:rPr lang="en-US" altLang="zh-CN" baseline="0" dirty="0" err="1" smtClean="0"/>
              <a:t>usb</a:t>
            </a:r>
            <a:r>
              <a:rPr lang="en-US" altLang="zh-CN" baseline="0" dirty="0" smtClean="0"/>
              <a:t> feature, if the hamming distance is less than a </a:t>
            </a:r>
            <a:r>
              <a:rPr lang="en-US" altLang="zh-CN" baseline="0" dirty="0" err="1" smtClean="0"/>
              <a:t>threshould</a:t>
            </a:r>
            <a:r>
              <a:rPr lang="en-US" altLang="zh-CN" baseline="0" dirty="0" smtClean="0"/>
              <a:t>, we then verify their spatial features. To verify the spatial feature, we pickup one neighbor </a:t>
            </a:r>
            <a:r>
              <a:rPr lang="en-US" altLang="zh-CN" baseline="0" dirty="0" err="1" smtClean="0"/>
              <a:t>keypoint</a:t>
            </a:r>
            <a:r>
              <a:rPr lang="en-US" altLang="zh-CN" baseline="0" dirty="0" smtClean="0"/>
              <a:t> from a and b then verify the spatial feature, orientation </a:t>
            </a:r>
            <a:r>
              <a:rPr lang="en-US" altLang="zh-CN" baseline="0" dirty="0" err="1" smtClean="0"/>
              <a:t>relationiship</a:t>
            </a:r>
            <a:r>
              <a:rPr lang="en-US" altLang="zh-CN" baseline="0" dirty="0" smtClean="0"/>
              <a:t> and distance relationship gradually. The neighbor </a:t>
            </a:r>
            <a:r>
              <a:rPr lang="en-US" altLang="zh-CN" baseline="0" dirty="0" err="1" smtClean="0"/>
              <a:t>keypoints</a:t>
            </a:r>
            <a:r>
              <a:rPr lang="en-US" altLang="zh-CN" baseline="0" dirty="0" smtClean="0"/>
              <a:t> passing these verifications are regarded as a correct match. </a:t>
            </a:r>
          </a:p>
          <a:p>
            <a:r>
              <a:rPr lang="en-US" altLang="zh-CN" baseline="0" dirty="0" smtClean="0"/>
              <a:t>Because there are C neighbor </a:t>
            </a:r>
            <a:r>
              <a:rPr lang="en-US" altLang="zh-CN" baseline="0" dirty="0" err="1" smtClean="0"/>
              <a:t>keypoints</a:t>
            </a:r>
            <a:r>
              <a:rPr lang="en-US" altLang="zh-CN" baseline="0" dirty="0" smtClean="0"/>
              <a:t> in spatial feature, we run at most c*c times of verification. The number of neighbor </a:t>
            </a:r>
            <a:r>
              <a:rPr lang="en-US" altLang="zh-CN" baseline="0" dirty="0" err="1" smtClean="0"/>
              <a:t>keypoints</a:t>
            </a:r>
            <a:r>
              <a:rPr lang="en-US" altLang="zh-CN" baseline="0" dirty="0" smtClean="0"/>
              <a:t> passing verification is defined as the match order. </a:t>
            </a:r>
            <a:endParaRPr lang="zh-CN" altLang="en-US" dirty="0"/>
          </a:p>
        </p:txBody>
      </p:sp>
      <p:sp>
        <p:nvSpPr>
          <p:cNvPr id="4" name="灯片编号占位符 3"/>
          <p:cNvSpPr>
            <a:spLocks noGrp="1"/>
          </p:cNvSpPr>
          <p:nvPr>
            <p:ph type="sldNum" sz="quarter" idx="10"/>
          </p:nvPr>
        </p:nvSpPr>
        <p:spPr/>
        <p:txBody>
          <a:bodyPr/>
          <a:lstStyle/>
          <a:p>
            <a:fld id="{1397C89B-85ED-4A04-A04A-62432D9DC2C6}" type="slidenum">
              <a:rPr lang="zh-CN" altLang="en-US" smtClean="0">
                <a:solidFill>
                  <a:prstClr val="black"/>
                </a:solidFill>
              </a:rPr>
              <a:pPr/>
              <a:t>26</a:t>
            </a:fld>
            <a:endParaRPr lang="zh-CN" altLang="en-US">
              <a:solidFill>
                <a:prstClr val="black"/>
              </a:solidFill>
            </a:endParaRPr>
          </a:p>
        </p:txBody>
      </p:sp>
    </p:spTree>
    <p:extLst>
      <p:ext uri="{BB962C8B-B14F-4D97-AF65-F5344CB8AC3E}">
        <p14:creationId xmlns:p14="http://schemas.microsoft.com/office/powerpoint/2010/main" val="34145677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After extracting</a:t>
            </a:r>
            <a:r>
              <a:rPr lang="en-US" altLang="zh-CN" baseline="0" dirty="0" smtClean="0"/>
              <a:t> the </a:t>
            </a:r>
            <a:r>
              <a:rPr lang="en-US" altLang="zh-CN" baseline="0" dirty="0" err="1" smtClean="0"/>
              <a:t>usb</a:t>
            </a:r>
            <a:r>
              <a:rPr lang="en-US" altLang="zh-CN" baseline="0" dirty="0" smtClean="0"/>
              <a:t> and spatial feature, we can use it for image matching, because we has two aspects of information, the </a:t>
            </a:r>
            <a:r>
              <a:rPr lang="en-US" altLang="zh-CN" baseline="0" dirty="0" err="1" smtClean="0"/>
              <a:t>usb</a:t>
            </a:r>
            <a:r>
              <a:rPr lang="en-US" altLang="zh-CN" baseline="0" dirty="0" smtClean="0"/>
              <a:t> and spatial feature, we propose a cascade verification strategy. The basic idea is correct matches should be similar in visual feature and spatial configuration. Therefore, for two interest point, we first match their </a:t>
            </a:r>
            <a:r>
              <a:rPr lang="en-US" altLang="zh-CN" baseline="0" dirty="0" err="1" smtClean="0"/>
              <a:t>usb</a:t>
            </a:r>
            <a:r>
              <a:rPr lang="en-US" altLang="zh-CN" baseline="0" dirty="0" smtClean="0"/>
              <a:t> feature, if the hamming distance is less than a </a:t>
            </a:r>
            <a:r>
              <a:rPr lang="en-US" altLang="zh-CN" baseline="0" dirty="0" err="1" smtClean="0"/>
              <a:t>threshould</a:t>
            </a:r>
            <a:r>
              <a:rPr lang="en-US" altLang="zh-CN" baseline="0" dirty="0" smtClean="0"/>
              <a:t>, we then verify their spatial features. To verify the spatial feature, we pickup one neighbor </a:t>
            </a:r>
            <a:r>
              <a:rPr lang="en-US" altLang="zh-CN" baseline="0" dirty="0" err="1" smtClean="0"/>
              <a:t>keypoint</a:t>
            </a:r>
            <a:r>
              <a:rPr lang="en-US" altLang="zh-CN" baseline="0" dirty="0" smtClean="0"/>
              <a:t> from a and b then verify the spatial feature, orientation </a:t>
            </a:r>
            <a:r>
              <a:rPr lang="en-US" altLang="zh-CN" baseline="0" dirty="0" err="1" smtClean="0"/>
              <a:t>relationiship</a:t>
            </a:r>
            <a:r>
              <a:rPr lang="en-US" altLang="zh-CN" baseline="0" dirty="0" smtClean="0"/>
              <a:t> and distance relationship gradually. The neighbor </a:t>
            </a:r>
            <a:r>
              <a:rPr lang="en-US" altLang="zh-CN" baseline="0" dirty="0" err="1" smtClean="0"/>
              <a:t>keypoints</a:t>
            </a:r>
            <a:r>
              <a:rPr lang="en-US" altLang="zh-CN" baseline="0" dirty="0" smtClean="0"/>
              <a:t> passing these verifications are regarded as a correct match. </a:t>
            </a:r>
          </a:p>
          <a:p>
            <a:r>
              <a:rPr lang="en-US" altLang="zh-CN" baseline="0" dirty="0" smtClean="0"/>
              <a:t>Because there are C neighbor </a:t>
            </a:r>
            <a:r>
              <a:rPr lang="en-US" altLang="zh-CN" baseline="0" dirty="0" err="1" smtClean="0"/>
              <a:t>keypoints</a:t>
            </a:r>
            <a:r>
              <a:rPr lang="en-US" altLang="zh-CN" baseline="0" dirty="0" smtClean="0"/>
              <a:t> in spatial feature, we run at most c*c times of verification. The number of neighbor </a:t>
            </a:r>
            <a:r>
              <a:rPr lang="en-US" altLang="zh-CN" baseline="0" dirty="0" err="1" smtClean="0"/>
              <a:t>keypoints</a:t>
            </a:r>
            <a:r>
              <a:rPr lang="en-US" altLang="zh-CN" baseline="0" dirty="0" smtClean="0"/>
              <a:t> passing verification is defined as the match order. </a:t>
            </a:r>
            <a:endParaRPr lang="zh-CN" altLang="en-US" dirty="0"/>
          </a:p>
        </p:txBody>
      </p:sp>
      <p:sp>
        <p:nvSpPr>
          <p:cNvPr id="4" name="灯片编号占位符 3"/>
          <p:cNvSpPr>
            <a:spLocks noGrp="1"/>
          </p:cNvSpPr>
          <p:nvPr>
            <p:ph type="sldNum" sz="quarter" idx="10"/>
          </p:nvPr>
        </p:nvSpPr>
        <p:spPr/>
        <p:txBody>
          <a:bodyPr/>
          <a:lstStyle/>
          <a:p>
            <a:fld id="{1397C89B-85ED-4A04-A04A-62432D9DC2C6}" type="slidenum">
              <a:rPr lang="zh-CN" altLang="en-US" smtClean="0">
                <a:solidFill>
                  <a:prstClr val="black"/>
                </a:solidFill>
              </a:rPr>
              <a:pPr/>
              <a:t>27</a:t>
            </a:fld>
            <a:endParaRPr lang="zh-CN" altLang="en-US">
              <a:solidFill>
                <a:prstClr val="black"/>
              </a:solidFill>
            </a:endParaRPr>
          </a:p>
        </p:txBody>
      </p:sp>
    </p:spTree>
    <p:extLst>
      <p:ext uri="{BB962C8B-B14F-4D97-AF65-F5344CB8AC3E}">
        <p14:creationId xmlns:p14="http://schemas.microsoft.com/office/powerpoint/2010/main" val="7900785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After extracting</a:t>
            </a:r>
            <a:r>
              <a:rPr lang="en-US" altLang="zh-CN" baseline="0" dirty="0" smtClean="0"/>
              <a:t> the </a:t>
            </a:r>
            <a:r>
              <a:rPr lang="en-US" altLang="zh-CN" baseline="0" dirty="0" err="1" smtClean="0"/>
              <a:t>usb</a:t>
            </a:r>
            <a:r>
              <a:rPr lang="en-US" altLang="zh-CN" baseline="0" dirty="0" smtClean="0"/>
              <a:t> and spatial feature, we can use it for image matching, because we has two aspects of information, the </a:t>
            </a:r>
            <a:r>
              <a:rPr lang="en-US" altLang="zh-CN" baseline="0" dirty="0" err="1" smtClean="0"/>
              <a:t>usb</a:t>
            </a:r>
            <a:r>
              <a:rPr lang="en-US" altLang="zh-CN" baseline="0" dirty="0" smtClean="0"/>
              <a:t> and spatial feature, we propose a cascade verification strategy. The basic idea is correct matches should be similar in visual feature and spatial configuration. Therefore, for two interest point, we first match their </a:t>
            </a:r>
            <a:r>
              <a:rPr lang="en-US" altLang="zh-CN" baseline="0" dirty="0" err="1" smtClean="0"/>
              <a:t>usb</a:t>
            </a:r>
            <a:r>
              <a:rPr lang="en-US" altLang="zh-CN" baseline="0" dirty="0" smtClean="0"/>
              <a:t> feature, if the hamming distance is less than a </a:t>
            </a:r>
            <a:r>
              <a:rPr lang="en-US" altLang="zh-CN" baseline="0" dirty="0" err="1" smtClean="0"/>
              <a:t>threshould</a:t>
            </a:r>
            <a:r>
              <a:rPr lang="en-US" altLang="zh-CN" baseline="0" dirty="0" smtClean="0"/>
              <a:t>, we then verify their spatial features. To verify the spatial feature, we pickup one neighbor </a:t>
            </a:r>
            <a:r>
              <a:rPr lang="en-US" altLang="zh-CN" baseline="0" dirty="0" err="1" smtClean="0"/>
              <a:t>keypoint</a:t>
            </a:r>
            <a:r>
              <a:rPr lang="en-US" altLang="zh-CN" baseline="0" dirty="0" smtClean="0"/>
              <a:t> from a and b then verify the spatial feature, orientation </a:t>
            </a:r>
            <a:r>
              <a:rPr lang="en-US" altLang="zh-CN" baseline="0" dirty="0" err="1" smtClean="0"/>
              <a:t>relationiship</a:t>
            </a:r>
            <a:r>
              <a:rPr lang="en-US" altLang="zh-CN" baseline="0" dirty="0" smtClean="0"/>
              <a:t> and distance relationship gradually. The neighbor </a:t>
            </a:r>
            <a:r>
              <a:rPr lang="en-US" altLang="zh-CN" baseline="0" dirty="0" err="1" smtClean="0"/>
              <a:t>keypoints</a:t>
            </a:r>
            <a:r>
              <a:rPr lang="en-US" altLang="zh-CN" baseline="0" dirty="0" smtClean="0"/>
              <a:t> passing these verifications are regarded as a correct match. </a:t>
            </a:r>
          </a:p>
          <a:p>
            <a:r>
              <a:rPr lang="en-US" altLang="zh-CN" baseline="0" dirty="0" smtClean="0"/>
              <a:t>Because there are C neighbor </a:t>
            </a:r>
            <a:r>
              <a:rPr lang="en-US" altLang="zh-CN" baseline="0" dirty="0" err="1" smtClean="0"/>
              <a:t>keypoints</a:t>
            </a:r>
            <a:r>
              <a:rPr lang="en-US" altLang="zh-CN" baseline="0" dirty="0" smtClean="0"/>
              <a:t> in spatial feature, we run at most c*c times of verification. The number of neighbor </a:t>
            </a:r>
            <a:r>
              <a:rPr lang="en-US" altLang="zh-CN" baseline="0" dirty="0" err="1" smtClean="0"/>
              <a:t>keypoints</a:t>
            </a:r>
            <a:r>
              <a:rPr lang="en-US" altLang="zh-CN" baseline="0" dirty="0" smtClean="0"/>
              <a:t> passing verification is defined as the match order. </a:t>
            </a:r>
            <a:endParaRPr lang="zh-CN" altLang="en-US" dirty="0"/>
          </a:p>
        </p:txBody>
      </p:sp>
      <p:sp>
        <p:nvSpPr>
          <p:cNvPr id="4" name="灯片编号占位符 3"/>
          <p:cNvSpPr>
            <a:spLocks noGrp="1"/>
          </p:cNvSpPr>
          <p:nvPr>
            <p:ph type="sldNum" sz="quarter" idx="10"/>
          </p:nvPr>
        </p:nvSpPr>
        <p:spPr/>
        <p:txBody>
          <a:bodyPr/>
          <a:lstStyle/>
          <a:p>
            <a:fld id="{1397C89B-85ED-4A04-A04A-62432D9DC2C6}" type="slidenum">
              <a:rPr lang="zh-CN" altLang="en-US" smtClean="0">
                <a:solidFill>
                  <a:prstClr val="black"/>
                </a:solidFill>
              </a:rPr>
              <a:pPr/>
              <a:t>28</a:t>
            </a:fld>
            <a:endParaRPr lang="zh-CN" altLang="en-US">
              <a:solidFill>
                <a:prstClr val="black"/>
              </a:solidFill>
            </a:endParaRPr>
          </a:p>
        </p:txBody>
      </p:sp>
    </p:spTree>
    <p:extLst>
      <p:ext uri="{BB962C8B-B14F-4D97-AF65-F5344CB8AC3E}">
        <p14:creationId xmlns:p14="http://schemas.microsoft.com/office/powerpoint/2010/main" val="19324500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After extracting</a:t>
            </a:r>
            <a:r>
              <a:rPr lang="en-US" altLang="zh-CN" baseline="0" dirty="0" smtClean="0"/>
              <a:t> the </a:t>
            </a:r>
            <a:r>
              <a:rPr lang="en-US" altLang="zh-CN" baseline="0" dirty="0" err="1" smtClean="0"/>
              <a:t>usb</a:t>
            </a:r>
            <a:r>
              <a:rPr lang="en-US" altLang="zh-CN" baseline="0" dirty="0" smtClean="0"/>
              <a:t> and spatial feature, we can use it for image matching, because we has two aspects of information, the </a:t>
            </a:r>
            <a:r>
              <a:rPr lang="en-US" altLang="zh-CN" baseline="0" dirty="0" err="1" smtClean="0"/>
              <a:t>usb</a:t>
            </a:r>
            <a:r>
              <a:rPr lang="en-US" altLang="zh-CN" baseline="0" dirty="0" smtClean="0"/>
              <a:t> and spatial feature, we propose a cascade verification strategy. The basic idea is correct matches should be similar in visual feature and spatial configuration. Therefore, for two interest point, we first match their </a:t>
            </a:r>
            <a:r>
              <a:rPr lang="en-US" altLang="zh-CN" baseline="0" dirty="0" err="1" smtClean="0"/>
              <a:t>usb</a:t>
            </a:r>
            <a:r>
              <a:rPr lang="en-US" altLang="zh-CN" baseline="0" dirty="0" smtClean="0"/>
              <a:t> feature, if the hamming distance is less than a </a:t>
            </a:r>
            <a:r>
              <a:rPr lang="en-US" altLang="zh-CN" baseline="0" dirty="0" err="1" smtClean="0"/>
              <a:t>threshould</a:t>
            </a:r>
            <a:r>
              <a:rPr lang="en-US" altLang="zh-CN" baseline="0" dirty="0" smtClean="0"/>
              <a:t>, we then verify their spatial features. To verify the spatial feature, we pickup one neighbor </a:t>
            </a:r>
            <a:r>
              <a:rPr lang="en-US" altLang="zh-CN" baseline="0" dirty="0" err="1" smtClean="0"/>
              <a:t>keypoint</a:t>
            </a:r>
            <a:r>
              <a:rPr lang="en-US" altLang="zh-CN" baseline="0" dirty="0" smtClean="0"/>
              <a:t> from a and b then verify the spatial feature, orientation </a:t>
            </a:r>
            <a:r>
              <a:rPr lang="en-US" altLang="zh-CN" baseline="0" dirty="0" err="1" smtClean="0"/>
              <a:t>relationiship</a:t>
            </a:r>
            <a:r>
              <a:rPr lang="en-US" altLang="zh-CN" baseline="0" dirty="0" smtClean="0"/>
              <a:t> and distance relationship gradually. The neighbor </a:t>
            </a:r>
            <a:r>
              <a:rPr lang="en-US" altLang="zh-CN" baseline="0" dirty="0" err="1" smtClean="0"/>
              <a:t>keypoints</a:t>
            </a:r>
            <a:r>
              <a:rPr lang="en-US" altLang="zh-CN" baseline="0" dirty="0" smtClean="0"/>
              <a:t> passing these verifications are regarded as a correct match. </a:t>
            </a:r>
          </a:p>
          <a:p>
            <a:r>
              <a:rPr lang="en-US" altLang="zh-CN" baseline="0" dirty="0" smtClean="0"/>
              <a:t>Because there are C neighbor </a:t>
            </a:r>
            <a:r>
              <a:rPr lang="en-US" altLang="zh-CN" baseline="0" dirty="0" err="1" smtClean="0"/>
              <a:t>keypoints</a:t>
            </a:r>
            <a:r>
              <a:rPr lang="en-US" altLang="zh-CN" baseline="0" dirty="0" smtClean="0"/>
              <a:t> in spatial feature, we run at most c*c times of verification. The number of neighbor </a:t>
            </a:r>
            <a:r>
              <a:rPr lang="en-US" altLang="zh-CN" baseline="0" dirty="0" err="1" smtClean="0"/>
              <a:t>keypoints</a:t>
            </a:r>
            <a:r>
              <a:rPr lang="en-US" altLang="zh-CN" baseline="0" dirty="0" smtClean="0"/>
              <a:t> passing verification is defined as the match order. </a:t>
            </a:r>
            <a:endParaRPr lang="zh-CN" altLang="en-US" dirty="0"/>
          </a:p>
        </p:txBody>
      </p:sp>
      <p:sp>
        <p:nvSpPr>
          <p:cNvPr id="4" name="灯片编号占位符 3"/>
          <p:cNvSpPr>
            <a:spLocks noGrp="1"/>
          </p:cNvSpPr>
          <p:nvPr>
            <p:ph type="sldNum" sz="quarter" idx="10"/>
          </p:nvPr>
        </p:nvSpPr>
        <p:spPr/>
        <p:txBody>
          <a:bodyPr/>
          <a:lstStyle/>
          <a:p>
            <a:fld id="{1397C89B-85ED-4A04-A04A-62432D9DC2C6}" type="slidenum">
              <a:rPr lang="zh-CN" altLang="en-US" smtClean="0">
                <a:solidFill>
                  <a:prstClr val="black"/>
                </a:solidFill>
              </a:rPr>
              <a:pPr/>
              <a:t>29</a:t>
            </a:fld>
            <a:endParaRPr lang="zh-CN" altLang="en-US">
              <a:solidFill>
                <a:prstClr val="black"/>
              </a:solidFill>
            </a:endParaRPr>
          </a:p>
        </p:txBody>
      </p:sp>
    </p:spTree>
    <p:extLst>
      <p:ext uri="{BB962C8B-B14F-4D97-AF65-F5344CB8AC3E}">
        <p14:creationId xmlns:p14="http://schemas.microsoft.com/office/powerpoint/2010/main" val="1091040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After extracting</a:t>
            </a:r>
            <a:r>
              <a:rPr lang="en-US" altLang="zh-CN" baseline="0" dirty="0" smtClean="0"/>
              <a:t> the </a:t>
            </a:r>
            <a:r>
              <a:rPr lang="en-US" altLang="zh-CN" baseline="0" dirty="0" err="1" smtClean="0"/>
              <a:t>usb</a:t>
            </a:r>
            <a:r>
              <a:rPr lang="en-US" altLang="zh-CN" baseline="0" dirty="0" smtClean="0"/>
              <a:t> and spatial feature, we can use it for image matching, because we has two aspects of information, the </a:t>
            </a:r>
            <a:r>
              <a:rPr lang="en-US" altLang="zh-CN" baseline="0" dirty="0" err="1" smtClean="0"/>
              <a:t>usb</a:t>
            </a:r>
            <a:r>
              <a:rPr lang="en-US" altLang="zh-CN" baseline="0" dirty="0" smtClean="0"/>
              <a:t> and spatial feature, we propose a cascade verification strategy. The basic idea is correct matches should be similar in visual feature and spatial configuration. Therefore, for two interest point, we first match their </a:t>
            </a:r>
            <a:r>
              <a:rPr lang="en-US" altLang="zh-CN" baseline="0" dirty="0" err="1" smtClean="0"/>
              <a:t>usb</a:t>
            </a:r>
            <a:r>
              <a:rPr lang="en-US" altLang="zh-CN" baseline="0" dirty="0" smtClean="0"/>
              <a:t> feature, if the hamming distance is less than a </a:t>
            </a:r>
            <a:r>
              <a:rPr lang="en-US" altLang="zh-CN" baseline="0" dirty="0" err="1" smtClean="0"/>
              <a:t>threshould</a:t>
            </a:r>
            <a:r>
              <a:rPr lang="en-US" altLang="zh-CN" baseline="0" dirty="0" smtClean="0"/>
              <a:t>, we then verify their spatial features. To verify the spatial feature, we pickup one neighbor </a:t>
            </a:r>
            <a:r>
              <a:rPr lang="en-US" altLang="zh-CN" baseline="0" dirty="0" err="1" smtClean="0"/>
              <a:t>keypoint</a:t>
            </a:r>
            <a:r>
              <a:rPr lang="en-US" altLang="zh-CN" baseline="0" dirty="0" smtClean="0"/>
              <a:t> from a and b then verify the spatial feature, orientation </a:t>
            </a:r>
            <a:r>
              <a:rPr lang="en-US" altLang="zh-CN" baseline="0" dirty="0" err="1" smtClean="0"/>
              <a:t>relationiship</a:t>
            </a:r>
            <a:r>
              <a:rPr lang="en-US" altLang="zh-CN" baseline="0" dirty="0" smtClean="0"/>
              <a:t> and distance relationship gradually. The neighbor </a:t>
            </a:r>
            <a:r>
              <a:rPr lang="en-US" altLang="zh-CN" baseline="0" dirty="0" err="1" smtClean="0"/>
              <a:t>keypoints</a:t>
            </a:r>
            <a:r>
              <a:rPr lang="en-US" altLang="zh-CN" baseline="0" dirty="0" smtClean="0"/>
              <a:t> passing these verifications are regarded as a correct match. </a:t>
            </a:r>
          </a:p>
          <a:p>
            <a:r>
              <a:rPr lang="en-US" altLang="zh-CN" baseline="0" dirty="0" smtClean="0"/>
              <a:t>Because there are C neighbor </a:t>
            </a:r>
            <a:r>
              <a:rPr lang="en-US" altLang="zh-CN" baseline="0" dirty="0" err="1" smtClean="0"/>
              <a:t>keypoints</a:t>
            </a:r>
            <a:r>
              <a:rPr lang="en-US" altLang="zh-CN" baseline="0" dirty="0" smtClean="0"/>
              <a:t> in spatial feature, we run at most c*c times of verification. The number of neighbor </a:t>
            </a:r>
            <a:r>
              <a:rPr lang="en-US" altLang="zh-CN" baseline="0" dirty="0" err="1" smtClean="0"/>
              <a:t>keypoints</a:t>
            </a:r>
            <a:r>
              <a:rPr lang="en-US" altLang="zh-CN" baseline="0" dirty="0" smtClean="0"/>
              <a:t> passing verification is defined as the match order. </a:t>
            </a:r>
            <a:endParaRPr lang="zh-CN" altLang="en-US" dirty="0"/>
          </a:p>
        </p:txBody>
      </p:sp>
      <p:sp>
        <p:nvSpPr>
          <p:cNvPr id="4" name="灯片编号占位符 3"/>
          <p:cNvSpPr>
            <a:spLocks noGrp="1"/>
          </p:cNvSpPr>
          <p:nvPr>
            <p:ph type="sldNum" sz="quarter" idx="10"/>
          </p:nvPr>
        </p:nvSpPr>
        <p:spPr/>
        <p:txBody>
          <a:bodyPr/>
          <a:lstStyle/>
          <a:p>
            <a:fld id="{1397C89B-85ED-4A04-A04A-62432D9DC2C6}" type="slidenum">
              <a:rPr lang="zh-CN" altLang="en-US" smtClean="0">
                <a:solidFill>
                  <a:prstClr val="black"/>
                </a:solidFill>
              </a:rPr>
              <a:pPr/>
              <a:t>30</a:t>
            </a:fld>
            <a:endParaRPr lang="zh-CN" altLang="en-US">
              <a:solidFill>
                <a:prstClr val="black"/>
              </a:solidFill>
            </a:endParaRPr>
          </a:p>
        </p:txBody>
      </p:sp>
    </p:spTree>
    <p:extLst>
      <p:ext uri="{BB962C8B-B14F-4D97-AF65-F5344CB8AC3E}">
        <p14:creationId xmlns:p14="http://schemas.microsoft.com/office/powerpoint/2010/main" val="31373796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After extracting</a:t>
            </a:r>
            <a:r>
              <a:rPr lang="en-US" altLang="zh-CN" baseline="0" dirty="0" smtClean="0"/>
              <a:t> the </a:t>
            </a:r>
            <a:r>
              <a:rPr lang="en-US" altLang="zh-CN" baseline="0" dirty="0" err="1" smtClean="0"/>
              <a:t>usb</a:t>
            </a:r>
            <a:r>
              <a:rPr lang="en-US" altLang="zh-CN" baseline="0" dirty="0" smtClean="0"/>
              <a:t> and spatial feature, we can use it for image matching, because we has two aspects of information, the </a:t>
            </a:r>
            <a:r>
              <a:rPr lang="en-US" altLang="zh-CN" baseline="0" dirty="0" err="1" smtClean="0"/>
              <a:t>usb</a:t>
            </a:r>
            <a:r>
              <a:rPr lang="en-US" altLang="zh-CN" baseline="0" dirty="0" smtClean="0"/>
              <a:t> and spatial feature, we propose a cascade verification strategy. The basic idea is correct matches should be similar in visual feature and spatial configuration. Therefore, for two interest point, we first match their </a:t>
            </a:r>
            <a:r>
              <a:rPr lang="en-US" altLang="zh-CN" baseline="0" dirty="0" err="1" smtClean="0"/>
              <a:t>usb</a:t>
            </a:r>
            <a:r>
              <a:rPr lang="en-US" altLang="zh-CN" baseline="0" dirty="0" smtClean="0"/>
              <a:t> feature, if the hamming distance is less than a </a:t>
            </a:r>
            <a:r>
              <a:rPr lang="en-US" altLang="zh-CN" baseline="0" dirty="0" err="1" smtClean="0"/>
              <a:t>threshould</a:t>
            </a:r>
            <a:r>
              <a:rPr lang="en-US" altLang="zh-CN" baseline="0" dirty="0" smtClean="0"/>
              <a:t>, we then verify their spatial features. To verify the spatial feature, we pickup one neighbor </a:t>
            </a:r>
            <a:r>
              <a:rPr lang="en-US" altLang="zh-CN" baseline="0" dirty="0" err="1" smtClean="0"/>
              <a:t>keypoint</a:t>
            </a:r>
            <a:r>
              <a:rPr lang="en-US" altLang="zh-CN" baseline="0" dirty="0" smtClean="0"/>
              <a:t> from a and b then verify the spatial feature, orientation </a:t>
            </a:r>
            <a:r>
              <a:rPr lang="en-US" altLang="zh-CN" baseline="0" dirty="0" err="1" smtClean="0"/>
              <a:t>relationiship</a:t>
            </a:r>
            <a:r>
              <a:rPr lang="en-US" altLang="zh-CN" baseline="0" dirty="0" smtClean="0"/>
              <a:t> and distance relationship gradually. The neighbor </a:t>
            </a:r>
            <a:r>
              <a:rPr lang="en-US" altLang="zh-CN" baseline="0" dirty="0" err="1" smtClean="0"/>
              <a:t>keypoints</a:t>
            </a:r>
            <a:r>
              <a:rPr lang="en-US" altLang="zh-CN" baseline="0" dirty="0" smtClean="0"/>
              <a:t> passing these verifications are regarded as a correct match. </a:t>
            </a:r>
          </a:p>
          <a:p>
            <a:r>
              <a:rPr lang="en-US" altLang="zh-CN" baseline="0" dirty="0" smtClean="0"/>
              <a:t>Because there are C neighbor </a:t>
            </a:r>
            <a:r>
              <a:rPr lang="en-US" altLang="zh-CN" baseline="0" dirty="0" err="1" smtClean="0"/>
              <a:t>keypoints</a:t>
            </a:r>
            <a:r>
              <a:rPr lang="en-US" altLang="zh-CN" baseline="0" dirty="0" smtClean="0"/>
              <a:t> in spatial feature, we run at most c*c times of verification. The number of neighbor </a:t>
            </a:r>
            <a:r>
              <a:rPr lang="en-US" altLang="zh-CN" baseline="0" dirty="0" err="1" smtClean="0"/>
              <a:t>keypoints</a:t>
            </a:r>
            <a:r>
              <a:rPr lang="en-US" altLang="zh-CN" baseline="0" dirty="0" smtClean="0"/>
              <a:t> passing verification is defined as the match order. </a:t>
            </a:r>
            <a:endParaRPr lang="zh-CN" altLang="en-US" dirty="0"/>
          </a:p>
        </p:txBody>
      </p:sp>
      <p:sp>
        <p:nvSpPr>
          <p:cNvPr id="4" name="灯片编号占位符 3"/>
          <p:cNvSpPr>
            <a:spLocks noGrp="1"/>
          </p:cNvSpPr>
          <p:nvPr>
            <p:ph type="sldNum" sz="quarter" idx="10"/>
          </p:nvPr>
        </p:nvSpPr>
        <p:spPr/>
        <p:txBody>
          <a:bodyPr/>
          <a:lstStyle/>
          <a:p>
            <a:fld id="{1397C89B-85ED-4A04-A04A-62432D9DC2C6}" type="slidenum">
              <a:rPr lang="zh-CN" altLang="en-US" smtClean="0">
                <a:solidFill>
                  <a:prstClr val="black"/>
                </a:solidFill>
              </a:rPr>
              <a:pPr/>
              <a:t>31</a:t>
            </a:fld>
            <a:endParaRPr lang="zh-CN" altLang="en-US">
              <a:solidFill>
                <a:prstClr val="black"/>
              </a:solidFill>
            </a:endParaRPr>
          </a:p>
        </p:txBody>
      </p:sp>
    </p:spTree>
    <p:extLst>
      <p:ext uri="{BB962C8B-B14F-4D97-AF65-F5344CB8AC3E}">
        <p14:creationId xmlns:p14="http://schemas.microsoft.com/office/powerpoint/2010/main" val="29967321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After extracting</a:t>
            </a:r>
            <a:r>
              <a:rPr lang="en-US" altLang="zh-CN" baseline="0" dirty="0" smtClean="0"/>
              <a:t> the </a:t>
            </a:r>
            <a:r>
              <a:rPr lang="en-US" altLang="zh-CN" baseline="0" dirty="0" err="1" smtClean="0"/>
              <a:t>usb</a:t>
            </a:r>
            <a:r>
              <a:rPr lang="en-US" altLang="zh-CN" baseline="0" dirty="0" smtClean="0"/>
              <a:t> and spatial feature, we can use it for image matching, because we has two aspects of information, the </a:t>
            </a:r>
            <a:r>
              <a:rPr lang="en-US" altLang="zh-CN" baseline="0" dirty="0" err="1" smtClean="0"/>
              <a:t>usb</a:t>
            </a:r>
            <a:r>
              <a:rPr lang="en-US" altLang="zh-CN" baseline="0" dirty="0" smtClean="0"/>
              <a:t> and spatial feature, we propose a cascade verification strategy. The basic idea is correct matches should be similar in visual feature and spatial configuration. Therefore, for two interest point, we first match their </a:t>
            </a:r>
            <a:r>
              <a:rPr lang="en-US" altLang="zh-CN" baseline="0" dirty="0" err="1" smtClean="0"/>
              <a:t>usb</a:t>
            </a:r>
            <a:r>
              <a:rPr lang="en-US" altLang="zh-CN" baseline="0" dirty="0" smtClean="0"/>
              <a:t> feature, if the hamming distance is less than a </a:t>
            </a:r>
            <a:r>
              <a:rPr lang="en-US" altLang="zh-CN" baseline="0" dirty="0" err="1" smtClean="0"/>
              <a:t>threshould</a:t>
            </a:r>
            <a:r>
              <a:rPr lang="en-US" altLang="zh-CN" baseline="0" dirty="0" smtClean="0"/>
              <a:t>, we then verify their spatial features. To verify the spatial feature, we pickup one neighbor </a:t>
            </a:r>
            <a:r>
              <a:rPr lang="en-US" altLang="zh-CN" baseline="0" dirty="0" err="1" smtClean="0"/>
              <a:t>keypoint</a:t>
            </a:r>
            <a:r>
              <a:rPr lang="en-US" altLang="zh-CN" baseline="0" dirty="0" smtClean="0"/>
              <a:t> from a and b then verify the spatial feature, orientation </a:t>
            </a:r>
            <a:r>
              <a:rPr lang="en-US" altLang="zh-CN" baseline="0" dirty="0" err="1" smtClean="0"/>
              <a:t>relationiship</a:t>
            </a:r>
            <a:r>
              <a:rPr lang="en-US" altLang="zh-CN" baseline="0" dirty="0" smtClean="0"/>
              <a:t> and distance relationship gradually. The neighbor </a:t>
            </a:r>
            <a:r>
              <a:rPr lang="en-US" altLang="zh-CN" baseline="0" dirty="0" err="1" smtClean="0"/>
              <a:t>keypoints</a:t>
            </a:r>
            <a:r>
              <a:rPr lang="en-US" altLang="zh-CN" baseline="0" dirty="0" smtClean="0"/>
              <a:t> passing these verifications are regarded as a correct match. </a:t>
            </a:r>
          </a:p>
          <a:p>
            <a:r>
              <a:rPr lang="en-US" altLang="zh-CN" baseline="0" dirty="0" smtClean="0"/>
              <a:t>Because there are C neighbor </a:t>
            </a:r>
            <a:r>
              <a:rPr lang="en-US" altLang="zh-CN" baseline="0" dirty="0" err="1" smtClean="0"/>
              <a:t>keypoints</a:t>
            </a:r>
            <a:r>
              <a:rPr lang="en-US" altLang="zh-CN" baseline="0" dirty="0" smtClean="0"/>
              <a:t> in spatial feature, we run at most c*c times of verification. The number of neighbor </a:t>
            </a:r>
            <a:r>
              <a:rPr lang="en-US" altLang="zh-CN" baseline="0" dirty="0" err="1" smtClean="0"/>
              <a:t>keypoints</a:t>
            </a:r>
            <a:r>
              <a:rPr lang="en-US" altLang="zh-CN" baseline="0" dirty="0" smtClean="0"/>
              <a:t> passing verification is defined as the match order. </a:t>
            </a:r>
            <a:endParaRPr lang="zh-CN" altLang="en-US" dirty="0"/>
          </a:p>
        </p:txBody>
      </p:sp>
      <p:sp>
        <p:nvSpPr>
          <p:cNvPr id="4" name="灯片编号占位符 3"/>
          <p:cNvSpPr>
            <a:spLocks noGrp="1"/>
          </p:cNvSpPr>
          <p:nvPr>
            <p:ph type="sldNum" sz="quarter" idx="10"/>
          </p:nvPr>
        </p:nvSpPr>
        <p:spPr/>
        <p:txBody>
          <a:bodyPr/>
          <a:lstStyle/>
          <a:p>
            <a:fld id="{1397C89B-85ED-4A04-A04A-62432D9DC2C6}" type="slidenum">
              <a:rPr lang="zh-CN" altLang="en-US" smtClean="0">
                <a:solidFill>
                  <a:prstClr val="black"/>
                </a:solidFill>
              </a:rPr>
              <a:pPr/>
              <a:t>32</a:t>
            </a:fld>
            <a:endParaRPr lang="zh-CN" altLang="en-US">
              <a:solidFill>
                <a:prstClr val="black"/>
              </a:solidFill>
            </a:endParaRPr>
          </a:p>
        </p:txBody>
      </p:sp>
    </p:spTree>
    <p:extLst>
      <p:ext uri="{BB962C8B-B14F-4D97-AF65-F5344CB8AC3E}">
        <p14:creationId xmlns:p14="http://schemas.microsoft.com/office/powerpoint/2010/main" val="7380835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After extracting</a:t>
            </a:r>
            <a:r>
              <a:rPr lang="en-US" altLang="zh-CN" baseline="0" dirty="0" smtClean="0"/>
              <a:t> the </a:t>
            </a:r>
            <a:r>
              <a:rPr lang="en-US" altLang="zh-CN" baseline="0" dirty="0" err="1" smtClean="0"/>
              <a:t>usb</a:t>
            </a:r>
            <a:r>
              <a:rPr lang="en-US" altLang="zh-CN" baseline="0" dirty="0" smtClean="0"/>
              <a:t> and spatial feature, we can use it for image matching, because we has two aspects of information, the </a:t>
            </a:r>
            <a:r>
              <a:rPr lang="en-US" altLang="zh-CN" baseline="0" dirty="0" err="1" smtClean="0"/>
              <a:t>usb</a:t>
            </a:r>
            <a:r>
              <a:rPr lang="en-US" altLang="zh-CN" baseline="0" dirty="0" smtClean="0"/>
              <a:t> and spatial feature, we propose a cascade verification strategy. The basic idea is correct matches should be similar in visual feature and spatial configuration. Therefore, for two interest point, we first match their </a:t>
            </a:r>
            <a:r>
              <a:rPr lang="en-US" altLang="zh-CN" baseline="0" dirty="0" err="1" smtClean="0"/>
              <a:t>usb</a:t>
            </a:r>
            <a:r>
              <a:rPr lang="en-US" altLang="zh-CN" baseline="0" dirty="0" smtClean="0"/>
              <a:t> feature, if the hamming distance is less than a </a:t>
            </a:r>
            <a:r>
              <a:rPr lang="en-US" altLang="zh-CN" baseline="0" dirty="0" err="1" smtClean="0"/>
              <a:t>threshould</a:t>
            </a:r>
            <a:r>
              <a:rPr lang="en-US" altLang="zh-CN" baseline="0" dirty="0" smtClean="0"/>
              <a:t>, we then verify their spatial features. To verify the spatial feature, we pickup one neighbor </a:t>
            </a:r>
            <a:r>
              <a:rPr lang="en-US" altLang="zh-CN" baseline="0" dirty="0" err="1" smtClean="0"/>
              <a:t>keypoint</a:t>
            </a:r>
            <a:r>
              <a:rPr lang="en-US" altLang="zh-CN" baseline="0" dirty="0" smtClean="0"/>
              <a:t> from a and b then verify the spatial feature, orientation </a:t>
            </a:r>
            <a:r>
              <a:rPr lang="en-US" altLang="zh-CN" baseline="0" dirty="0" err="1" smtClean="0"/>
              <a:t>relationiship</a:t>
            </a:r>
            <a:r>
              <a:rPr lang="en-US" altLang="zh-CN" baseline="0" dirty="0" smtClean="0"/>
              <a:t> and distance relationship gradually. The neighbor </a:t>
            </a:r>
            <a:r>
              <a:rPr lang="en-US" altLang="zh-CN" baseline="0" dirty="0" err="1" smtClean="0"/>
              <a:t>keypoints</a:t>
            </a:r>
            <a:r>
              <a:rPr lang="en-US" altLang="zh-CN" baseline="0" dirty="0" smtClean="0"/>
              <a:t> passing these verifications are regarded as a correct match. </a:t>
            </a:r>
          </a:p>
          <a:p>
            <a:r>
              <a:rPr lang="en-US" altLang="zh-CN" baseline="0" dirty="0" smtClean="0"/>
              <a:t>Because there are C neighbor </a:t>
            </a:r>
            <a:r>
              <a:rPr lang="en-US" altLang="zh-CN" baseline="0" dirty="0" err="1" smtClean="0"/>
              <a:t>keypoints</a:t>
            </a:r>
            <a:r>
              <a:rPr lang="en-US" altLang="zh-CN" baseline="0" dirty="0" smtClean="0"/>
              <a:t> in spatial feature, we run at most c*c times of verification. The number of neighbor </a:t>
            </a:r>
            <a:r>
              <a:rPr lang="en-US" altLang="zh-CN" baseline="0" dirty="0" err="1" smtClean="0"/>
              <a:t>keypoints</a:t>
            </a:r>
            <a:r>
              <a:rPr lang="en-US" altLang="zh-CN" baseline="0" dirty="0" smtClean="0"/>
              <a:t> passing verification is defined as the match order. </a:t>
            </a:r>
            <a:endParaRPr lang="zh-CN" altLang="en-US" dirty="0"/>
          </a:p>
        </p:txBody>
      </p:sp>
      <p:sp>
        <p:nvSpPr>
          <p:cNvPr id="4" name="灯片编号占位符 3"/>
          <p:cNvSpPr>
            <a:spLocks noGrp="1"/>
          </p:cNvSpPr>
          <p:nvPr>
            <p:ph type="sldNum" sz="quarter" idx="10"/>
          </p:nvPr>
        </p:nvSpPr>
        <p:spPr/>
        <p:txBody>
          <a:bodyPr/>
          <a:lstStyle/>
          <a:p>
            <a:fld id="{1397C89B-85ED-4A04-A04A-62432D9DC2C6}" type="slidenum">
              <a:rPr lang="zh-CN" altLang="en-US" smtClean="0">
                <a:solidFill>
                  <a:prstClr val="black"/>
                </a:solidFill>
              </a:rPr>
              <a:pPr/>
              <a:t>33</a:t>
            </a:fld>
            <a:endParaRPr lang="zh-CN" altLang="en-US">
              <a:solidFill>
                <a:prstClr val="black"/>
              </a:solidFill>
            </a:endParaRPr>
          </a:p>
        </p:txBody>
      </p:sp>
    </p:spTree>
    <p:extLst>
      <p:ext uri="{BB962C8B-B14F-4D97-AF65-F5344CB8AC3E}">
        <p14:creationId xmlns:p14="http://schemas.microsoft.com/office/powerpoint/2010/main" val="20466086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After extracting</a:t>
            </a:r>
            <a:r>
              <a:rPr lang="en-US" altLang="zh-CN" baseline="0" dirty="0" smtClean="0"/>
              <a:t> the </a:t>
            </a:r>
            <a:r>
              <a:rPr lang="en-US" altLang="zh-CN" baseline="0" dirty="0" err="1" smtClean="0"/>
              <a:t>usb</a:t>
            </a:r>
            <a:r>
              <a:rPr lang="en-US" altLang="zh-CN" baseline="0" dirty="0" smtClean="0"/>
              <a:t> and spatial feature, we can use it for image matching, because we has two aspects of information, the </a:t>
            </a:r>
            <a:r>
              <a:rPr lang="en-US" altLang="zh-CN" baseline="0" dirty="0" err="1" smtClean="0"/>
              <a:t>usb</a:t>
            </a:r>
            <a:r>
              <a:rPr lang="en-US" altLang="zh-CN" baseline="0" dirty="0" smtClean="0"/>
              <a:t> and spatial feature, we propose a cascade verification strategy. The basic idea is correct matches should be similar in visual feature and spatial configuration. Therefore, for two interest point, we first match their </a:t>
            </a:r>
            <a:r>
              <a:rPr lang="en-US" altLang="zh-CN" baseline="0" dirty="0" err="1" smtClean="0"/>
              <a:t>usb</a:t>
            </a:r>
            <a:r>
              <a:rPr lang="en-US" altLang="zh-CN" baseline="0" dirty="0" smtClean="0"/>
              <a:t> feature, if the hamming distance is less than a </a:t>
            </a:r>
            <a:r>
              <a:rPr lang="en-US" altLang="zh-CN" baseline="0" dirty="0" err="1" smtClean="0"/>
              <a:t>threshould</a:t>
            </a:r>
            <a:r>
              <a:rPr lang="en-US" altLang="zh-CN" baseline="0" dirty="0" smtClean="0"/>
              <a:t>, we then verify their spatial features. To verify the spatial feature, we pickup one neighbor </a:t>
            </a:r>
            <a:r>
              <a:rPr lang="en-US" altLang="zh-CN" baseline="0" dirty="0" err="1" smtClean="0"/>
              <a:t>keypoint</a:t>
            </a:r>
            <a:r>
              <a:rPr lang="en-US" altLang="zh-CN" baseline="0" dirty="0" smtClean="0"/>
              <a:t> from a and b then verify the spatial feature, orientation </a:t>
            </a:r>
            <a:r>
              <a:rPr lang="en-US" altLang="zh-CN" baseline="0" dirty="0" err="1" smtClean="0"/>
              <a:t>relationiship</a:t>
            </a:r>
            <a:r>
              <a:rPr lang="en-US" altLang="zh-CN" baseline="0" dirty="0" smtClean="0"/>
              <a:t> and distance relationship gradually. The neighbor </a:t>
            </a:r>
            <a:r>
              <a:rPr lang="en-US" altLang="zh-CN" baseline="0" dirty="0" err="1" smtClean="0"/>
              <a:t>keypoints</a:t>
            </a:r>
            <a:r>
              <a:rPr lang="en-US" altLang="zh-CN" baseline="0" dirty="0" smtClean="0"/>
              <a:t> passing these verifications are regarded as a correct match. </a:t>
            </a:r>
          </a:p>
          <a:p>
            <a:r>
              <a:rPr lang="en-US" altLang="zh-CN" baseline="0" dirty="0" smtClean="0"/>
              <a:t>Because there are C neighbor </a:t>
            </a:r>
            <a:r>
              <a:rPr lang="en-US" altLang="zh-CN" baseline="0" dirty="0" err="1" smtClean="0"/>
              <a:t>keypoints</a:t>
            </a:r>
            <a:r>
              <a:rPr lang="en-US" altLang="zh-CN" baseline="0" dirty="0" smtClean="0"/>
              <a:t> in spatial feature, we run at most c*c times of verification. The number of neighbor </a:t>
            </a:r>
            <a:r>
              <a:rPr lang="en-US" altLang="zh-CN" baseline="0" dirty="0" err="1" smtClean="0"/>
              <a:t>keypoints</a:t>
            </a:r>
            <a:r>
              <a:rPr lang="en-US" altLang="zh-CN" baseline="0" dirty="0" smtClean="0"/>
              <a:t> passing verification is defined as the match order. </a:t>
            </a:r>
            <a:endParaRPr lang="zh-CN" altLang="en-US" dirty="0"/>
          </a:p>
        </p:txBody>
      </p:sp>
      <p:sp>
        <p:nvSpPr>
          <p:cNvPr id="4" name="灯片编号占位符 3"/>
          <p:cNvSpPr>
            <a:spLocks noGrp="1"/>
          </p:cNvSpPr>
          <p:nvPr>
            <p:ph type="sldNum" sz="quarter" idx="10"/>
          </p:nvPr>
        </p:nvSpPr>
        <p:spPr/>
        <p:txBody>
          <a:bodyPr/>
          <a:lstStyle/>
          <a:p>
            <a:fld id="{1397C89B-85ED-4A04-A04A-62432D9DC2C6}" type="slidenum">
              <a:rPr lang="zh-CN" altLang="en-US" smtClean="0">
                <a:solidFill>
                  <a:prstClr val="black"/>
                </a:solidFill>
              </a:rPr>
              <a:pPr/>
              <a:t>34</a:t>
            </a:fld>
            <a:endParaRPr lang="zh-CN" altLang="en-US">
              <a:solidFill>
                <a:prstClr val="black"/>
              </a:solidFill>
            </a:endParaRPr>
          </a:p>
        </p:txBody>
      </p:sp>
    </p:spTree>
    <p:extLst>
      <p:ext uri="{BB962C8B-B14F-4D97-AF65-F5344CB8AC3E}">
        <p14:creationId xmlns:p14="http://schemas.microsoft.com/office/powerpoint/2010/main" val="826810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lvl="1"/>
            <a:r>
              <a:rPr lang="en-US" dirty="0" smtClean="0"/>
              <a:t>Expensive for extraction and similarity computation</a:t>
            </a:r>
          </a:p>
          <a:p>
            <a:pPr lvl="1"/>
            <a:r>
              <a:rPr lang="en-US" dirty="0" smtClean="0"/>
              <a:t>Not compact enough</a:t>
            </a:r>
          </a:p>
          <a:p>
            <a:r>
              <a:rPr lang="en-US" altLang="zh-CN" sz="1200" b="0" i="0" u="none" strike="noStrike" kern="1200" baseline="0" dirty="0" smtClean="0">
                <a:solidFill>
                  <a:schemeClr val="tx1"/>
                </a:solidFill>
                <a:latin typeface="+mn-lt"/>
                <a:ea typeface="+mn-ea"/>
                <a:cs typeface="+mn-cs"/>
              </a:rPr>
              <a:t>A widely used solution to speed up SIFT matching is to generate Bag-of-visual Words (</a:t>
            </a:r>
            <a:r>
              <a:rPr lang="en-US" altLang="zh-CN" sz="1200" b="0" i="0" u="none" strike="noStrike" kern="1200" baseline="0" dirty="0" err="1" smtClean="0">
                <a:solidFill>
                  <a:schemeClr val="tx1"/>
                </a:solidFill>
                <a:latin typeface="+mn-lt"/>
                <a:ea typeface="+mn-ea"/>
                <a:cs typeface="+mn-cs"/>
              </a:rPr>
              <a:t>BoWs</a:t>
            </a:r>
            <a:r>
              <a:rPr lang="en-US" altLang="zh-CN" sz="1200" b="0" i="0" u="none" strike="noStrike" kern="1200" baseline="0" dirty="0" smtClean="0">
                <a:solidFill>
                  <a:schemeClr val="tx1"/>
                </a:solidFill>
                <a:latin typeface="+mn-lt"/>
                <a:ea typeface="+mn-ea"/>
                <a:cs typeface="+mn-cs"/>
              </a:rPr>
              <a:t>) model. The </a:t>
            </a:r>
            <a:r>
              <a:rPr lang="en-US" altLang="zh-CN" sz="1200" b="0" i="0" u="none" strike="noStrike" kern="1200" baseline="0" dirty="0" err="1" smtClean="0">
                <a:solidFill>
                  <a:schemeClr val="tx1"/>
                </a:solidFill>
                <a:latin typeface="+mn-lt"/>
                <a:ea typeface="+mn-ea"/>
                <a:cs typeface="+mn-cs"/>
              </a:rPr>
              <a:t>BoWs</a:t>
            </a:r>
            <a:r>
              <a:rPr lang="en-US" altLang="zh-CN" sz="1200" b="0" i="0" u="none" strike="noStrike" kern="1200" baseline="0" dirty="0" smtClean="0">
                <a:solidFill>
                  <a:schemeClr val="tx1"/>
                </a:solidFill>
                <a:latin typeface="+mn-lt"/>
                <a:ea typeface="+mn-ea"/>
                <a:cs typeface="+mn-cs"/>
              </a:rPr>
              <a:t> model quantizes SIFTs into compact visual words, hence allows for fast matching</a:t>
            </a:r>
            <a:r>
              <a:rPr lang="zh-CN" altLang="en-US" sz="1200" b="0" i="0" u="none" strike="noStrike" kern="1200" baseline="0" dirty="0" smtClean="0">
                <a:solidFill>
                  <a:schemeClr val="tx1"/>
                </a:solidFill>
                <a:latin typeface="+mn-lt"/>
                <a:ea typeface="+mn-ea"/>
                <a:cs typeface="+mn-cs"/>
              </a:rPr>
              <a:t>。</a:t>
            </a:r>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thus, USBs could be directly used as visual words but avoid the expensive codebook training, high dimensional descriptor extraction, and quantization. Spatial Verification</a:t>
            </a:r>
            <a:endParaRPr lang="en-US" dirty="0" smtClean="0"/>
          </a:p>
        </p:txBody>
      </p:sp>
      <p:sp>
        <p:nvSpPr>
          <p:cNvPr id="4" name="灯片编号占位符 3"/>
          <p:cNvSpPr>
            <a:spLocks noGrp="1"/>
          </p:cNvSpPr>
          <p:nvPr>
            <p:ph type="sldNum" sz="quarter" idx="10"/>
          </p:nvPr>
        </p:nvSpPr>
        <p:spPr/>
        <p:txBody>
          <a:bodyPr/>
          <a:lstStyle/>
          <a:p>
            <a:fld id="{6541DB16-B13D-4D73-B883-A96004395A73}" type="slidenum">
              <a:rPr lang="zh-CN" altLang="en-US" smtClean="0"/>
              <a:pPr/>
              <a:t>4</a:t>
            </a:fld>
            <a:endParaRPr lang="zh-CN" altLang="en-US"/>
          </a:p>
        </p:txBody>
      </p:sp>
    </p:spTree>
    <p:extLst>
      <p:ext uri="{BB962C8B-B14F-4D97-AF65-F5344CB8AC3E}">
        <p14:creationId xmlns:p14="http://schemas.microsoft.com/office/powerpoint/2010/main" val="18770251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After extracting</a:t>
            </a:r>
            <a:r>
              <a:rPr lang="en-US" altLang="zh-CN" baseline="0" dirty="0" smtClean="0"/>
              <a:t> the </a:t>
            </a:r>
            <a:r>
              <a:rPr lang="en-US" altLang="zh-CN" baseline="0" dirty="0" err="1" smtClean="0"/>
              <a:t>usb</a:t>
            </a:r>
            <a:r>
              <a:rPr lang="en-US" altLang="zh-CN" baseline="0" dirty="0" smtClean="0"/>
              <a:t> and spatial feature, we can use it for image matching, because we has two aspects of information, the </a:t>
            </a:r>
            <a:r>
              <a:rPr lang="en-US" altLang="zh-CN" baseline="0" dirty="0" err="1" smtClean="0"/>
              <a:t>usb</a:t>
            </a:r>
            <a:r>
              <a:rPr lang="en-US" altLang="zh-CN" baseline="0" dirty="0" smtClean="0"/>
              <a:t> and spatial feature, we propose a cascade verification strategy. The basic idea is correct matches should be similar in visual feature and spatial configuration. Therefore, for two interest point, we first match their </a:t>
            </a:r>
            <a:r>
              <a:rPr lang="en-US" altLang="zh-CN" baseline="0" dirty="0" err="1" smtClean="0"/>
              <a:t>usb</a:t>
            </a:r>
            <a:r>
              <a:rPr lang="en-US" altLang="zh-CN" baseline="0" dirty="0" smtClean="0"/>
              <a:t> feature, if the hamming distance is less than a </a:t>
            </a:r>
            <a:r>
              <a:rPr lang="en-US" altLang="zh-CN" baseline="0" dirty="0" err="1" smtClean="0"/>
              <a:t>threshould</a:t>
            </a:r>
            <a:r>
              <a:rPr lang="en-US" altLang="zh-CN" baseline="0" dirty="0" smtClean="0"/>
              <a:t>, we then verify their spatial features. To verify the spatial feature, we pickup one neighbor </a:t>
            </a:r>
            <a:r>
              <a:rPr lang="en-US" altLang="zh-CN" baseline="0" dirty="0" err="1" smtClean="0"/>
              <a:t>keypoint</a:t>
            </a:r>
            <a:r>
              <a:rPr lang="en-US" altLang="zh-CN" baseline="0" dirty="0" smtClean="0"/>
              <a:t> from a and b then verify the spatial feature, orientation </a:t>
            </a:r>
            <a:r>
              <a:rPr lang="en-US" altLang="zh-CN" baseline="0" dirty="0" err="1" smtClean="0"/>
              <a:t>relationiship</a:t>
            </a:r>
            <a:r>
              <a:rPr lang="en-US" altLang="zh-CN" baseline="0" dirty="0" smtClean="0"/>
              <a:t> and distance relationship gradually. The neighbor </a:t>
            </a:r>
            <a:r>
              <a:rPr lang="en-US" altLang="zh-CN" baseline="0" dirty="0" err="1" smtClean="0"/>
              <a:t>keypoints</a:t>
            </a:r>
            <a:r>
              <a:rPr lang="en-US" altLang="zh-CN" baseline="0" dirty="0" smtClean="0"/>
              <a:t> passing these verifications are regarded as a correct match. </a:t>
            </a:r>
          </a:p>
          <a:p>
            <a:r>
              <a:rPr lang="en-US" altLang="zh-CN" baseline="0" dirty="0" smtClean="0"/>
              <a:t>Because there are C neighbor </a:t>
            </a:r>
            <a:r>
              <a:rPr lang="en-US" altLang="zh-CN" baseline="0" dirty="0" err="1" smtClean="0"/>
              <a:t>keypoints</a:t>
            </a:r>
            <a:r>
              <a:rPr lang="en-US" altLang="zh-CN" baseline="0" dirty="0" smtClean="0"/>
              <a:t> in spatial feature, we run at most c*c times of verification. The number of neighbor </a:t>
            </a:r>
            <a:r>
              <a:rPr lang="en-US" altLang="zh-CN" baseline="0" dirty="0" err="1" smtClean="0"/>
              <a:t>keypoints</a:t>
            </a:r>
            <a:r>
              <a:rPr lang="en-US" altLang="zh-CN" baseline="0" dirty="0" smtClean="0"/>
              <a:t> passing verification is defined as the match order. </a:t>
            </a:r>
            <a:endParaRPr lang="zh-CN" altLang="en-US" dirty="0"/>
          </a:p>
        </p:txBody>
      </p:sp>
      <p:sp>
        <p:nvSpPr>
          <p:cNvPr id="4" name="灯片编号占位符 3"/>
          <p:cNvSpPr>
            <a:spLocks noGrp="1"/>
          </p:cNvSpPr>
          <p:nvPr>
            <p:ph type="sldNum" sz="quarter" idx="10"/>
          </p:nvPr>
        </p:nvSpPr>
        <p:spPr/>
        <p:txBody>
          <a:bodyPr/>
          <a:lstStyle/>
          <a:p>
            <a:fld id="{1397C89B-85ED-4A04-A04A-62432D9DC2C6}" type="slidenum">
              <a:rPr lang="zh-CN" altLang="en-US" smtClean="0">
                <a:solidFill>
                  <a:prstClr val="black"/>
                </a:solidFill>
              </a:rPr>
              <a:pPr/>
              <a:t>35</a:t>
            </a:fld>
            <a:endParaRPr lang="zh-CN" altLang="en-US">
              <a:solidFill>
                <a:prstClr val="black"/>
              </a:solidFill>
            </a:endParaRPr>
          </a:p>
        </p:txBody>
      </p:sp>
    </p:spTree>
    <p:extLst>
      <p:ext uri="{BB962C8B-B14F-4D97-AF65-F5344CB8AC3E}">
        <p14:creationId xmlns:p14="http://schemas.microsoft.com/office/powerpoint/2010/main" val="34032589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After extracting</a:t>
            </a:r>
            <a:r>
              <a:rPr lang="en-US" altLang="zh-CN" baseline="0" dirty="0" smtClean="0"/>
              <a:t> the </a:t>
            </a:r>
            <a:r>
              <a:rPr lang="en-US" altLang="zh-CN" baseline="0" dirty="0" err="1" smtClean="0"/>
              <a:t>usb</a:t>
            </a:r>
            <a:r>
              <a:rPr lang="en-US" altLang="zh-CN" baseline="0" dirty="0" smtClean="0"/>
              <a:t> and spatial feature, we can use it for image matching, because we has two aspects of information, the </a:t>
            </a:r>
            <a:r>
              <a:rPr lang="en-US" altLang="zh-CN" baseline="0" dirty="0" err="1" smtClean="0"/>
              <a:t>usb</a:t>
            </a:r>
            <a:r>
              <a:rPr lang="en-US" altLang="zh-CN" baseline="0" dirty="0" smtClean="0"/>
              <a:t> and spatial feature, we propose a cascade verification strategy. The basic idea is correct matches should be similar in visual feature and spatial configuration. Therefore, for two interest point, we first match their </a:t>
            </a:r>
            <a:r>
              <a:rPr lang="en-US" altLang="zh-CN" baseline="0" dirty="0" err="1" smtClean="0"/>
              <a:t>usb</a:t>
            </a:r>
            <a:r>
              <a:rPr lang="en-US" altLang="zh-CN" baseline="0" dirty="0" smtClean="0"/>
              <a:t> feature, if the hamming distance is less than a </a:t>
            </a:r>
            <a:r>
              <a:rPr lang="en-US" altLang="zh-CN" baseline="0" dirty="0" err="1" smtClean="0"/>
              <a:t>threshould</a:t>
            </a:r>
            <a:r>
              <a:rPr lang="en-US" altLang="zh-CN" baseline="0" dirty="0" smtClean="0"/>
              <a:t>, we then verify their spatial features. To verify the spatial feature, we pickup one neighbor </a:t>
            </a:r>
            <a:r>
              <a:rPr lang="en-US" altLang="zh-CN" baseline="0" dirty="0" err="1" smtClean="0"/>
              <a:t>keypoint</a:t>
            </a:r>
            <a:r>
              <a:rPr lang="en-US" altLang="zh-CN" baseline="0" dirty="0" smtClean="0"/>
              <a:t> from a and b then verify the spatial feature, orientation </a:t>
            </a:r>
            <a:r>
              <a:rPr lang="en-US" altLang="zh-CN" baseline="0" dirty="0" err="1" smtClean="0"/>
              <a:t>relationiship</a:t>
            </a:r>
            <a:r>
              <a:rPr lang="en-US" altLang="zh-CN" baseline="0" dirty="0" smtClean="0"/>
              <a:t> and distance relationship gradually. The neighbor </a:t>
            </a:r>
            <a:r>
              <a:rPr lang="en-US" altLang="zh-CN" baseline="0" dirty="0" err="1" smtClean="0"/>
              <a:t>keypoints</a:t>
            </a:r>
            <a:r>
              <a:rPr lang="en-US" altLang="zh-CN" baseline="0" dirty="0" smtClean="0"/>
              <a:t> passing these verifications are regarded as a correct match. </a:t>
            </a:r>
          </a:p>
          <a:p>
            <a:r>
              <a:rPr lang="en-US" altLang="zh-CN" baseline="0" dirty="0" smtClean="0"/>
              <a:t>Because there are C neighbor </a:t>
            </a:r>
            <a:r>
              <a:rPr lang="en-US" altLang="zh-CN" baseline="0" dirty="0" err="1" smtClean="0"/>
              <a:t>keypoints</a:t>
            </a:r>
            <a:r>
              <a:rPr lang="en-US" altLang="zh-CN" baseline="0" dirty="0" smtClean="0"/>
              <a:t> in spatial feature, we run at most c*c times of verification. The number of neighbor </a:t>
            </a:r>
            <a:r>
              <a:rPr lang="en-US" altLang="zh-CN" baseline="0" dirty="0" err="1" smtClean="0"/>
              <a:t>keypoints</a:t>
            </a:r>
            <a:r>
              <a:rPr lang="en-US" altLang="zh-CN" baseline="0" dirty="0" smtClean="0"/>
              <a:t> passing verification is defined as the match order. </a:t>
            </a:r>
            <a:endParaRPr lang="zh-CN" altLang="en-US" dirty="0"/>
          </a:p>
        </p:txBody>
      </p:sp>
      <p:sp>
        <p:nvSpPr>
          <p:cNvPr id="4" name="灯片编号占位符 3"/>
          <p:cNvSpPr>
            <a:spLocks noGrp="1"/>
          </p:cNvSpPr>
          <p:nvPr>
            <p:ph type="sldNum" sz="quarter" idx="10"/>
          </p:nvPr>
        </p:nvSpPr>
        <p:spPr/>
        <p:txBody>
          <a:bodyPr/>
          <a:lstStyle/>
          <a:p>
            <a:fld id="{1397C89B-85ED-4A04-A04A-62432D9DC2C6}" type="slidenum">
              <a:rPr lang="zh-CN" altLang="en-US" smtClean="0">
                <a:solidFill>
                  <a:prstClr val="black"/>
                </a:solidFill>
              </a:rPr>
              <a:pPr/>
              <a:t>36</a:t>
            </a:fld>
            <a:endParaRPr lang="zh-CN" altLang="en-US">
              <a:solidFill>
                <a:prstClr val="black"/>
              </a:solidFill>
            </a:endParaRPr>
          </a:p>
        </p:txBody>
      </p:sp>
    </p:spTree>
    <p:extLst>
      <p:ext uri="{BB962C8B-B14F-4D97-AF65-F5344CB8AC3E}">
        <p14:creationId xmlns:p14="http://schemas.microsoft.com/office/powerpoint/2010/main" val="26813173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The</a:t>
            </a:r>
            <a:r>
              <a:rPr lang="en-US" altLang="zh-CN" baseline="0" dirty="0" smtClean="0"/>
              <a:t> raw descriptor is the basis of our USB </a:t>
            </a:r>
            <a:r>
              <a:rPr lang="en-US" altLang="zh-CN" baseline="0" dirty="0" err="1" smtClean="0"/>
              <a:t>thefore</a:t>
            </a:r>
            <a:r>
              <a:rPr lang="en-US" altLang="zh-CN" baseline="0" dirty="0" smtClean="0"/>
              <a:t>, we have to make sure it is </a:t>
            </a:r>
            <a:r>
              <a:rPr lang="en-US" altLang="zh-CN" baseline="0" dirty="0" err="1" smtClean="0"/>
              <a:t>discrimiantive</a:t>
            </a:r>
            <a:r>
              <a:rPr lang="en-US" altLang="zh-CN" baseline="0" dirty="0" smtClean="0"/>
              <a:t> enough. We test it image matching, and find it produces surprising good matching performance. This are some </a:t>
            </a:r>
            <a:r>
              <a:rPr lang="en-US" altLang="zh-CN" baseline="0" dirty="0" err="1" smtClean="0"/>
              <a:t>comparsions</a:t>
            </a:r>
            <a:r>
              <a:rPr lang="en-US" altLang="zh-CN" baseline="0" dirty="0" smtClean="0"/>
              <a:t> between it and SIFT. We can observe that it produces almost the same matching result with SIFT. </a:t>
            </a:r>
            <a:endParaRPr lang="zh-CN" altLang="en-US" dirty="0"/>
          </a:p>
        </p:txBody>
      </p:sp>
      <p:sp>
        <p:nvSpPr>
          <p:cNvPr id="4" name="灯片编号占位符 3"/>
          <p:cNvSpPr>
            <a:spLocks noGrp="1"/>
          </p:cNvSpPr>
          <p:nvPr>
            <p:ph type="sldNum" sz="quarter" idx="10"/>
          </p:nvPr>
        </p:nvSpPr>
        <p:spPr/>
        <p:txBody>
          <a:bodyPr/>
          <a:lstStyle/>
          <a:p>
            <a:fld id="{1397C89B-85ED-4A04-A04A-62432D9DC2C6}" type="slidenum">
              <a:rPr lang="zh-CN" altLang="en-US" smtClean="0">
                <a:solidFill>
                  <a:prstClr val="black"/>
                </a:solidFill>
              </a:rPr>
              <a:pPr/>
              <a:t>37</a:t>
            </a:fld>
            <a:endParaRPr lang="zh-CN" altLang="en-US">
              <a:solidFill>
                <a:prstClr val="black"/>
              </a:solidFill>
            </a:endParaRPr>
          </a:p>
        </p:txBody>
      </p:sp>
    </p:spTree>
    <p:extLst>
      <p:ext uri="{BB962C8B-B14F-4D97-AF65-F5344CB8AC3E}">
        <p14:creationId xmlns:p14="http://schemas.microsoft.com/office/powerpoint/2010/main" val="28785152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The</a:t>
            </a:r>
            <a:r>
              <a:rPr lang="en-US" altLang="zh-CN" baseline="0" dirty="0" smtClean="0"/>
              <a:t> raw descriptor is the basis of our USB </a:t>
            </a:r>
            <a:r>
              <a:rPr lang="en-US" altLang="zh-CN" baseline="0" dirty="0" err="1" smtClean="0"/>
              <a:t>thefore</a:t>
            </a:r>
            <a:r>
              <a:rPr lang="en-US" altLang="zh-CN" baseline="0" dirty="0" smtClean="0"/>
              <a:t>, we have to make sure it is </a:t>
            </a:r>
            <a:r>
              <a:rPr lang="en-US" altLang="zh-CN" baseline="0" dirty="0" err="1" smtClean="0"/>
              <a:t>discrimiantive</a:t>
            </a:r>
            <a:r>
              <a:rPr lang="en-US" altLang="zh-CN" baseline="0" dirty="0" smtClean="0"/>
              <a:t> enough. We test it image matching, and find it produces surprising good matching performance. This are some </a:t>
            </a:r>
            <a:r>
              <a:rPr lang="en-US" altLang="zh-CN" baseline="0" dirty="0" err="1" smtClean="0"/>
              <a:t>comparsions</a:t>
            </a:r>
            <a:r>
              <a:rPr lang="en-US" altLang="zh-CN" baseline="0" dirty="0" smtClean="0"/>
              <a:t> between it and SIFT. We can observe that it produces almost the same matching result with SIFT. </a:t>
            </a:r>
            <a:endParaRPr lang="zh-CN" altLang="en-US" dirty="0"/>
          </a:p>
        </p:txBody>
      </p:sp>
      <p:sp>
        <p:nvSpPr>
          <p:cNvPr id="4" name="灯片编号占位符 3"/>
          <p:cNvSpPr>
            <a:spLocks noGrp="1"/>
          </p:cNvSpPr>
          <p:nvPr>
            <p:ph type="sldNum" sz="quarter" idx="10"/>
          </p:nvPr>
        </p:nvSpPr>
        <p:spPr/>
        <p:txBody>
          <a:bodyPr/>
          <a:lstStyle/>
          <a:p>
            <a:fld id="{1397C89B-85ED-4A04-A04A-62432D9DC2C6}" type="slidenum">
              <a:rPr lang="zh-CN" altLang="en-US" smtClean="0">
                <a:solidFill>
                  <a:prstClr val="black"/>
                </a:solidFill>
              </a:rPr>
              <a:pPr/>
              <a:t>38</a:t>
            </a:fld>
            <a:endParaRPr lang="zh-CN" altLang="en-US">
              <a:solidFill>
                <a:prstClr val="black"/>
              </a:solidFill>
            </a:endParaRPr>
          </a:p>
        </p:txBody>
      </p:sp>
    </p:spTree>
    <p:extLst>
      <p:ext uri="{BB962C8B-B14F-4D97-AF65-F5344CB8AC3E}">
        <p14:creationId xmlns:p14="http://schemas.microsoft.com/office/powerpoint/2010/main" val="33052532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The</a:t>
            </a:r>
            <a:r>
              <a:rPr lang="en-US" altLang="zh-CN" baseline="0" dirty="0" smtClean="0"/>
              <a:t> raw descriptor is the basis of our USB </a:t>
            </a:r>
            <a:r>
              <a:rPr lang="en-US" altLang="zh-CN" baseline="0" dirty="0" err="1" smtClean="0"/>
              <a:t>thefore</a:t>
            </a:r>
            <a:r>
              <a:rPr lang="en-US" altLang="zh-CN" baseline="0" dirty="0" smtClean="0"/>
              <a:t>, we have to make sure it is </a:t>
            </a:r>
            <a:r>
              <a:rPr lang="en-US" altLang="zh-CN" baseline="0" dirty="0" err="1" smtClean="0"/>
              <a:t>discrimiantive</a:t>
            </a:r>
            <a:r>
              <a:rPr lang="en-US" altLang="zh-CN" baseline="0" dirty="0" smtClean="0"/>
              <a:t> enough. We test it image matching, and find it produces surprising good matching performance. This are some </a:t>
            </a:r>
            <a:r>
              <a:rPr lang="en-US" altLang="zh-CN" baseline="0" dirty="0" err="1" smtClean="0"/>
              <a:t>comparsions</a:t>
            </a:r>
            <a:r>
              <a:rPr lang="en-US" altLang="zh-CN" baseline="0" dirty="0" smtClean="0"/>
              <a:t> between it and SIFT. We can observe that it produces almost the same matching result with SIFT. </a:t>
            </a:r>
            <a:endParaRPr lang="zh-CN" altLang="en-US" dirty="0"/>
          </a:p>
        </p:txBody>
      </p:sp>
      <p:sp>
        <p:nvSpPr>
          <p:cNvPr id="4" name="灯片编号占位符 3"/>
          <p:cNvSpPr>
            <a:spLocks noGrp="1"/>
          </p:cNvSpPr>
          <p:nvPr>
            <p:ph type="sldNum" sz="quarter" idx="10"/>
          </p:nvPr>
        </p:nvSpPr>
        <p:spPr/>
        <p:txBody>
          <a:bodyPr/>
          <a:lstStyle/>
          <a:p>
            <a:fld id="{1397C89B-85ED-4A04-A04A-62432D9DC2C6}" type="slidenum">
              <a:rPr lang="zh-CN" altLang="en-US" smtClean="0">
                <a:solidFill>
                  <a:prstClr val="black"/>
                </a:solidFill>
              </a:rPr>
              <a:pPr/>
              <a:t>39</a:t>
            </a:fld>
            <a:endParaRPr lang="zh-CN" altLang="en-US">
              <a:solidFill>
                <a:prstClr val="black"/>
              </a:solidFill>
            </a:endParaRPr>
          </a:p>
        </p:txBody>
      </p:sp>
    </p:spTree>
    <p:extLst>
      <p:ext uri="{BB962C8B-B14F-4D97-AF65-F5344CB8AC3E}">
        <p14:creationId xmlns:p14="http://schemas.microsoft.com/office/powerpoint/2010/main" val="9154513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The</a:t>
            </a:r>
            <a:r>
              <a:rPr lang="en-US" altLang="zh-CN" baseline="0" dirty="0" smtClean="0"/>
              <a:t> raw descriptor is the basis of our USB </a:t>
            </a:r>
            <a:r>
              <a:rPr lang="en-US" altLang="zh-CN" baseline="0" dirty="0" err="1" smtClean="0"/>
              <a:t>thefore</a:t>
            </a:r>
            <a:r>
              <a:rPr lang="en-US" altLang="zh-CN" baseline="0" dirty="0" smtClean="0"/>
              <a:t>, we have to make sure it is </a:t>
            </a:r>
            <a:r>
              <a:rPr lang="en-US" altLang="zh-CN" baseline="0" dirty="0" err="1" smtClean="0"/>
              <a:t>discrimiantive</a:t>
            </a:r>
            <a:r>
              <a:rPr lang="en-US" altLang="zh-CN" baseline="0" dirty="0" smtClean="0"/>
              <a:t> enough. We test it image matching, and find it produces surprising good matching performance. This are some </a:t>
            </a:r>
            <a:r>
              <a:rPr lang="en-US" altLang="zh-CN" baseline="0" dirty="0" err="1" smtClean="0"/>
              <a:t>comparsions</a:t>
            </a:r>
            <a:r>
              <a:rPr lang="en-US" altLang="zh-CN" baseline="0" dirty="0" smtClean="0"/>
              <a:t> between it and SIFT. We can observe that it produces almost the same matching result with SIFT. </a:t>
            </a:r>
            <a:endParaRPr lang="zh-CN" altLang="en-US" dirty="0"/>
          </a:p>
        </p:txBody>
      </p:sp>
      <p:sp>
        <p:nvSpPr>
          <p:cNvPr id="4" name="灯片编号占位符 3"/>
          <p:cNvSpPr>
            <a:spLocks noGrp="1"/>
          </p:cNvSpPr>
          <p:nvPr>
            <p:ph type="sldNum" sz="quarter" idx="10"/>
          </p:nvPr>
        </p:nvSpPr>
        <p:spPr/>
        <p:txBody>
          <a:bodyPr/>
          <a:lstStyle/>
          <a:p>
            <a:fld id="{1397C89B-85ED-4A04-A04A-62432D9DC2C6}" type="slidenum">
              <a:rPr lang="zh-CN" altLang="en-US" smtClean="0">
                <a:solidFill>
                  <a:prstClr val="black"/>
                </a:solidFill>
              </a:rPr>
              <a:pPr/>
              <a:t>40</a:t>
            </a:fld>
            <a:endParaRPr lang="zh-CN" altLang="en-US">
              <a:solidFill>
                <a:prstClr val="black"/>
              </a:solidFill>
            </a:endParaRPr>
          </a:p>
        </p:txBody>
      </p:sp>
    </p:spTree>
    <p:extLst>
      <p:ext uri="{BB962C8B-B14F-4D97-AF65-F5344CB8AC3E}">
        <p14:creationId xmlns:p14="http://schemas.microsoft.com/office/powerpoint/2010/main" val="2353872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F0BFF6F-F874-4F89-9156-92B5674ECD77}" type="slidenum">
              <a:rPr lang="zh-CN" altLang="en-US" smtClean="0"/>
              <a:t>5</a:t>
            </a:fld>
            <a:endParaRPr lang="zh-CN" altLang="en-US"/>
          </a:p>
        </p:txBody>
      </p:sp>
    </p:spTree>
    <p:extLst>
      <p:ext uri="{BB962C8B-B14F-4D97-AF65-F5344CB8AC3E}">
        <p14:creationId xmlns:p14="http://schemas.microsoft.com/office/powerpoint/2010/main" val="2888108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1" u="none" strike="noStrike" kern="1200" baseline="0" dirty="0" smtClean="0">
                <a:solidFill>
                  <a:schemeClr val="tx1"/>
                </a:solidFill>
                <a:latin typeface="+mn-lt"/>
                <a:ea typeface="+mn-ea"/>
                <a:cs typeface="+mn-cs"/>
              </a:rPr>
              <a:t>p </a:t>
            </a:r>
            <a:r>
              <a:rPr lang="en-US" altLang="zh-CN" sz="1200" b="0" i="0" u="none" strike="noStrike" kern="1200" baseline="0" dirty="0" smtClean="0">
                <a:solidFill>
                  <a:schemeClr val="tx1"/>
                </a:solidFill>
                <a:latin typeface="+mn-lt"/>
                <a:ea typeface="+mn-ea"/>
                <a:cs typeface="+mn-cs"/>
              </a:rPr>
              <a:t>is a </a:t>
            </a:r>
            <a:r>
              <a:rPr lang="en-US" altLang="zh-CN" sz="1200" b="0" i="0" u="none" strike="noStrike" kern="1200" baseline="0" dirty="0" err="1" smtClean="0">
                <a:solidFill>
                  <a:schemeClr val="tx1"/>
                </a:solidFill>
                <a:latin typeface="+mn-lt"/>
                <a:ea typeface="+mn-ea"/>
                <a:cs typeface="+mn-cs"/>
              </a:rPr>
              <a:t>keypoint</a:t>
            </a:r>
            <a:r>
              <a:rPr lang="en-US" altLang="zh-CN" sz="1200" b="0" i="0" u="none" strike="noStrike" kern="1200" baseline="0" dirty="0" smtClean="0">
                <a:solidFill>
                  <a:schemeClr val="tx1"/>
                </a:solidFill>
                <a:latin typeface="+mn-lt"/>
                <a:ea typeface="+mn-ea"/>
                <a:cs typeface="+mn-cs"/>
              </a:rPr>
              <a:t> in image </a:t>
            </a:r>
            <a:r>
              <a:rPr lang="en-US" altLang="zh-CN" sz="1200" b="0" i="1" u="none" strike="noStrike" kern="1200" baseline="0" dirty="0" smtClean="0">
                <a:solidFill>
                  <a:schemeClr val="tx1"/>
                </a:solidFill>
                <a:latin typeface="+mn-lt"/>
                <a:ea typeface="+mn-ea"/>
                <a:cs typeface="+mn-cs"/>
              </a:rPr>
              <a:t>Q</a:t>
            </a:r>
            <a:r>
              <a:rPr lang="en-US" altLang="zh-CN" sz="1200" b="0" i="0" u="none" strike="noStrike" kern="1200" baseline="0" dirty="0" smtClean="0">
                <a:solidFill>
                  <a:schemeClr val="tx1"/>
                </a:solidFill>
                <a:latin typeface="+mn-lt"/>
                <a:ea typeface="+mn-ea"/>
                <a:cs typeface="+mn-cs"/>
              </a:rPr>
              <a:t>, </a:t>
            </a:r>
            <a:r>
              <a:rPr lang="en-US" altLang="zh-CN" sz="1200" b="0" i="1" u="none" strike="noStrike" kern="1200" baseline="0" dirty="0" smtClean="0">
                <a:solidFill>
                  <a:schemeClr val="tx1"/>
                </a:solidFill>
                <a:latin typeface="+mn-lt"/>
                <a:ea typeface="+mn-ea"/>
                <a:cs typeface="+mn-cs"/>
              </a:rPr>
              <a:t>CQ </a:t>
            </a:r>
            <a:r>
              <a:rPr lang="en-US" altLang="zh-CN" sz="1200" b="0" i="0" u="none" strike="noStrike" kern="1200" baseline="0" dirty="0" smtClean="0">
                <a:solidFill>
                  <a:schemeClr val="tx1"/>
                </a:solidFill>
                <a:latin typeface="+mn-lt"/>
                <a:ea typeface="+mn-ea"/>
                <a:cs typeface="+mn-cs"/>
              </a:rPr>
              <a:t>represents the collection of detected </a:t>
            </a:r>
            <a:r>
              <a:rPr lang="en-US" altLang="zh-CN" sz="1200" b="0" i="0" u="none" strike="noStrike" kern="1200" baseline="0" dirty="0" err="1" smtClean="0">
                <a:solidFill>
                  <a:schemeClr val="tx1"/>
                </a:solidFill>
                <a:latin typeface="+mn-lt"/>
                <a:ea typeface="+mn-ea"/>
                <a:cs typeface="+mn-cs"/>
              </a:rPr>
              <a:t>keypoints</a:t>
            </a:r>
            <a:r>
              <a:rPr lang="en-US" altLang="zh-CN" sz="1200" b="0" i="0" u="none" strike="noStrike" kern="1200" baseline="0" dirty="0" smtClean="0">
                <a:solidFill>
                  <a:schemeClr val="tx1"/>
                </a:solidFill>
                <a:latin typeface="+mn-lt"/>
                <a:ea typeface="+mn-ea"/>
                <a:cs typeface="+mn-cs"/>
              </a:rPr>
              <a:t> in </a:t>
            </a:r>
            <a:r>
              <a:rPr lang="en-US" altLang="zh-CN" sz="1200" b="0" i="1" u="none" strike="noStrike" kern="1200" baseline="0" dirty="0" smtClean="0">
                <a:solidFill>
                  <a:schemeClr val="tx1"/>
                </a:solidFill>
                <a:latin typeface="+mn-lt"/>
                <a:ea typeface="+mn-ea"/>
                <a:cs typeface="+mn-cs"/>
              </a:rPr>
              <a:t>Q</a:t>
            </a:r>
            <a:r>
              <a:rPr lang="en-US" altLang="zh-CN" sz="1200" b="0" i="0" u="none" strike="noStrike" kern="1200" baseline="0" dirty="0" smtClean="0">
                <a:solidFill>
                  <a:schemeClr val="tx1"/>
                </a:solidFill>
                <a:latin typeface="+mn-lt"/>
                <a:ea typeface="+mn-ea"/>
                <a:cs typeface="+mn-cs"/>
              </a:rPr>
              <a:t>. We use </a:t>
            </a:r>
            <a:r>
              <a:rPr lang="en-US" altLang="zh-CN" sz="1200" b="0" i="1" u="none" strike="noStrike" kern="1200" baseline="0" dirty="0" smtClean="0">
                <a:solidFill>
                  <a:schemeClr val="tx1"/>
                </a:solidFill>
                <a:latin typeface="+mn-lt"/>
                <a:ea typeface="+mn-ea"/>
                <a:cs typeface="+mn-cs"/>
              </a:rPr>
              <a:t>U(p) </a:t>
            </a:r>
            <a:r>
              <a:rPr lang="en-US" altLang="zh-CN" sz="1200" b="0" i="0" u="none" strike="noStrike" kern="1200" baseline="0" dirty="0" smtClean="0">
                <a:solidFill>
                  <a:schemeClr val="tx1"/>
                </a:solidFill>
                <a:latin typeface="+mn-lt"/>
                <a:ea typeface="+mn-ea"/>
                <a:cs typeface="+mn-cs"/>
              </a:rPr>
              <a:t>and </a:t>
            </a:r>
            <a:r>
              <a:rPr lang="en-US" altLang="zh-CN" sz="1200" b="0" i="1" u="none" strike="noStrike" kern="1200" baseline="0" dirty="0" smtClean="0">
                <a:solidFill>
                  <a:schemeClr val="tx1"/>
                </a:solidFill>
                <a:latin typeface="+mn-lt"/>
                <a:ea typeface="+mn-ea"/>
                <a:cs typeface="+mn-cs"/>
              </a:rPr>
              <a:t>S(p) </a:t>
            </a:r>
            <a:r>
              <a:rPr lang="en-US" altLang="zh-CN" sz="1200" b="0" i="0" u="none" strike="noStrike" kern="1200" baseline="0" dirty="0" smtClean="0">
                <a:solidFill>
                  <a:schemeClr val="tx1"/>
                </a:solidFill>
                <a:latin typeface="+mn-lt"/>
                <a:ea typeface="+mn-ea"/>
                <a:cs typeface="+mn-cs"/>
              </a:rPr>
              <a:t>to denote the USB and spatial feature extracted at </a:t>
            </a:r>
            <a:r>
              <a:rPr lang="en-US" altLang="zh-CN" sz="1200" b="0" i="0" u="none" strike="noStrike" kern="1200" baseline="0" dirty="0" err="1" smtClean="0">
                <a:solidFill>
                  <a:schemeClr val="tx1"/>
                </a:solidFill>
                <a:latin typeface="+mn-lt"/>
                <a:ea typeface="+mn-ea"/>
                <a:cs typeface="+mn-cs"/>
              </a:rPr>
              <a:t>keypoint</a:t>
            </a:r>
            <a:r>
              <a:rPr lang="en-US" altLang="zh-CN" sz="1200" b="0" i="0" u="none" strike="noStrike" kern="1200" baseline="0" dirty="0" smtClean="0">
                <a:solidFill>
                  <a:schemeClr val="tx1"/>
                </a:solidFill>
                <a:latin typeface="+mn-lt"/>
                <a:ea typeface="+mn-ea"/>
                <a:cs typeface="+mn-cs"/>
              </a:rPr>
              <a:t> </a:t>
            </a:r>
            <a:r>
              <a:rPr lang="en-US" altLang="zh-CN" sz="1200" b="0" i="1" u="none" strike="noStrike" kern="1200" baseline="0" dirty="0" smtClean="0">
                <a:solidFill>
                  <a:schemeClr val="tx1"/>
                </a:solidFill>
                <a:latin typeface="+mn-lt"/>
                <a:ea typeface="+mn-ea"/>
                <a:cs typeface="+mn-cs"/>
              </a:rPr>
              <a:t>p</a:t>
            </a:r>
            <a:r>
              <a:rPr lang="en-US" altLang="zh-CN" sz="1200" b="0" i="0" u="none" strike="noStrike" kern="1200" baseline="0" dirty="0" smtClean="0">
                <a:solidFill>
                  <a:schemeClr val="tx1"/>
                </a:solidFill>
                <a:latin typeface="+mn-lt"/>
                <a:ea typeface="+mn-ea"/>
                <a:cs typeface="+mn-cs"/>
              </a:rPr>
              <a:t>, respectively.</a:t>
            </a:r>
            <a:endParaRPr lang="zh-CN" altLang="en-US" dirty="0"/>
          </a:p>
        </p:txBody>
      </p:sp>
      <p:sp>
        <p:nvSpPr>
          <p:cNvPr id="4" name="灯片编号占位符 3"/>
          <p:cNvSpPr>
            <a:spLocks noGrp="1"/>
          </p:cNvSpPr>
          <p:nvPr>
            <p:ph type="sldNum" sz="quarter" idx="10"/>
          </p:nvPr>
        </p:nvSpPr>
        <p:spPr/>
        <p:txBody>
          <a:bodyPr/>
          <a:lstStyle/>
          <a:p>
            <a:fld id="{BF0BFF6F-F874-4F89-9156-92B5674ECD77}" type="slidenum">
              <a:rPr lang="zh-CN" altLang="en-US" smtClean="0"/>
              <a:t>6</a:t>
            </a:fld>
            <a:endParaRPr lang="zh-CN" altLang="en-US"/>
          </a:p>
        </p:txBody>
      </p:sp>
    </p:spTree>
    <p:extLst>
      <p:ext uri="{BB962C8B-B14F-4D97-AF65-F5344CB8AC3E}">
        <p14:creationId xmlns:p14="http://schemas.microsoft.com/office/powerpoint/2010/main" val="4196822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This slides show our</a:t>
            </a:r>
            <a:r>
              <a:rPr lang="en-US" altLang="zh-CN" baseline="0" dirty="0" smtClean="0"/>
              <a:t> idea how to extract a compact and discriminative local descriptor. We first detect </a:t>
            </a:r>
            <a:r>
              <a:rPr lang="en-US" altLang="zh-CN" baseline="0" dirty="0" err="1" smtClean="0"/>
              <a:t>keypoints</a:t>
            </a:r>
            <a:r>
              <a:rPr lang="en-US" altLang="zh-CN" baseline="0" dirty="0" smtClean="0"/>
              <a:t> from image like the traditional approaches. Then, from each patch, we extract a compact 24 bit descriptor, we call it as </a:t>
            </a:r>
            <a:r>
              <a:rPr lang="en-US" altLang="zh-CN" baseline="0" dirty="0" err="1" smtClean="0"/>
              <a:t>usb</a:t>
            </a:r>
            <a:r>
              <a:rPr lang="en-US" altLang="zh-CN" baseline="0" dirty="0" smtClean="0"/>
              <a:t> which means the ultra compact binary descriptor. We found the 24 bit descriptor is too compact to beat the state-of-the-art. Therefore, we further extract a complementary 64 bit spatial feature to describe the spatial configuration of this patch. Therefore, we find USB feature actually includes two parts: the 24 bit used feature and the 64 bit spatial feature. We use the 24 bit for indexing, and use the 64 bit for verification. </a:t>
            </a:r>
            <a:endParaRPr lang="zh-CN" altLang="en-US" dirty="0"/>
          </a:p>
        </p:txBody>
      </p:sp>
      <p:sp>
        <p:nvSpPr>
          <p:cNvPr id="4" name="灯片编号占位符 3"/>
          <p:cNvSpPr>
            <a:spLocks noGrp="1"/>
          </p:cNvSpPr>
          <p:nvPr>
            <p:ph type="sldNum" sz="quarter" idx="10"/>
          </p:nvPr>
        </p:nvSpPr>
        <p:spPr/>
        <p:txBody>
          <a:bodyPr/>
          <a:lstStyle/>
          <a:p>
            <a:fld id="{1397C89B-85ED-4A04-A04A-62432D9DC2C6}" type="slidenum">
              <a:rPr lang="zh-CN" altLang="en-US" smtClean="0">
                <a:solidFill>
                  <a:prstClr val="black"/>
                </a:solidFill>
              </a:rPr>
              <a:pPr/>
              <a:t>7</a:t>
            </a:fld>
            <a:endParaRPr lang="zh-CN" altLang="en-US">
              <a:solidFill>
                <a:prstClr val="black"/>
              </a:solidFill>
            </a:endParaRPr>
          </a:p>
        </p:txBody>
      </p:sp>
    </p:spTree>
    <p:extLst>
      <p:ext uri="{BB962C8B-B14F-4D97-AF65-F5344CB8AC3E}">
        <p14:creationId xmlns:p14="http://schemas.microsoft.com/office/powerpoint/2010/main" val="26477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smtClean="0">
                <a:solidFill>
                  <a:schemeClr val="tx1"/>
                </a:solidFill>
                <a:effectLst/>
                <a:latin typeface="+mn-lt"/>
                <a:ea typeface="+mn-ea"/>
                <a:cs typeface="+mn-cs"/>
              </a:rPr>
              <a:t>我的理解：频域上，高斯函数的傅里叶变换是它本身，对图像高斯卷积可以看成高斯函数形状的频谱和图像的频谱做点积，结果是低频被突出高频被抑制，</a:t>
            </a:r>
            <a:r>
              <a:rPr lang="en-US" altLang="zh-CN" sz="1200" b="0" i="0" kern="1200" dirty="0" smtClean="0">
                <a:solidFill>
                  <a:schemeClr val="tx1"/>
                </a:solidFill>
                <a:effectLst/>
                <a:latin typeface="+mn-lt"/>
                <a:ea typeface="+mn-ea"/>
                <a:cs typeface="+mn-cs"/>
              </a:rPr>
              <a:t>sigma</a:t>
            </a:r>
            <a:r>
              <a:rPr lang="zh-CN" altLang="en-US" sz="1200" b="0" i="0" kern="1200" dirty="0" smtClean="0">
                <a:solidFill>
                  <a:schemeClr val="tx1"/>
                </a:solidFill>
                <a:effectLst/>
                <a:latin typeface="+mn-lt"/>
                <a:ea typeface="+mn-ea"/>
                <a:cs typeface="+mn-cs"/>
              </a:rPr>
              <a:t>的大小决定低频</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高频被突出</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抑制的程度；空域上，是对窗口内像素的灰度</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颜色取加权平均，</a:t>
            </a:r>
            <a:r>
              <a:rPr lang="en-US" altLang="zh-CN" sz="1200" b="0" i="0" kern="1200" dirty="0" smtClean="0">
                <a:solidFill>
                  <a:schemeClr val="tx1"/>
                </a:solidFill>
                <a:effectLst/>
                <a:latin typeface="+mn-lt"/>
                <a:ea typeface="+mn-ea"/>
                <a:cs typeface="+mn-cs"/>
              </a:rPr>
              <a:t>sigma</a:t>
            </a:r>
            <a:r>
              <a:rPr lang="zh-CN" altLang="en-US" sz="1200" b="0" i="0" kern="1200" dirty="0" smtClean="0">
                <a:solidFill>
                  <a:schemeClr val="tx1"/>
                </a:solidFill>
                <a:effectLst/>
                <a:latin typeface="+mn-lt"/>
                <a:ea typeface="+mn-ea"/>
                <a:cs typeface="+mn-cs"/>
              </a:rPr>
              <a:t>大权重差别小，图像越模糊，</a:t>
            </a:r>
            <a:r>
              <a:rPr lang="en-US" altLang="zh-CN" sz="1200" b="0" i="0" kern="1200" dirty="0" smtClean="0">
                <a:solidFill>
                  <a:schemeClr val="tx1"/>
                </a:solidFill>
                <a:effectLst/>
                <a:latin typeface="+mn-lt"/>
                <a:ea typeface="+mn-ea"/>
                <a:cs typeface="+mn-cs"/>
              </a:rPr>
              <a:t>sigma</a:t>
            </a:r>
            <a:r>
              <a:rPr lang="zh-CN" altLang="en-US" sz="1200" b="0" i="0" kern="1200" dirty="0" smtClean="0">
                <a:solidFill>
                  <a:schemeClr val="tx1"/>
                </a:solidFill>
                <a:effectLst/>
                <a:latin typeface="+mn-lt"/>
                <a:ea typeface="+mn-ea"/>
                <a:cs typeface="+mn-cs"/>
              </a:rPr>
              <a:t>小权重差别大。</a:t>
            </a:r>
            <a:endParaRPr lang="zh-CN" altLang="en-US" dirty="0"/>
          </a:p>
        </p:txBody>
      </p:sp>
      <p:sp>
        <p:nvSpPr>
          <p:cNvPr id="4" name="灯片编号占位符 3"/>
          <p:cNvSpPr>
            <a:spLocks noGrp="1"/>
          </p:cNvSpPr>
          <p:nvPr>
            <p:ph type="sldNum" sz="quarter" idx="10"/>
          </p:nvPr>
        </p:nvSpPr>
        <p:spPr/>
        <p:txBody>
          <a:bodyPr/>
          <a:lstStyle/>
          <a:p>
            <a:fld id="{BF0BFF6F-F874-4F89-9156-92B5674ECD77}" type="slidenum">
              <a:rPr lang="zh-CN" altLang="en-US" smtClean="0"/>
              <a:t>8</a:t>
            </a:fld>
            <a:endParaRPr lang="zh-CN" altLang="en-US"/>
          </a:p>
        </p:txBody>
      </p:sp>
    </p:spTree>
    <p:extLst>
      <p:ext uri="{BB962C8B-B14F-4D97-AF65-F5344CB8AC3E}">
        <p14:creationId xmlns:p14="http://schemas.microsoft.com/office/powerpoint/2010/main" val="2710825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We</a:t>
            </a:r>
            <a:r>
              <a:rPr lang="en-US" altLang="zh-CN" baseline="0" dirty="0" smtClean="0"/>
              <a:t> first introduce how we extract the 24 bit </a:t>
            </a:r>
            <a:r>
              <a:rPr lang="en-US" altLang="zh-CN" baseline="0" dirty="0" err="1" smtClean="0"/>
              <a:t>usb</a:t>
            </a:r>
            <a:r>
              <a:rPr lang="en-US" altLang="zh-CN" baseline="0" dirty="0" smtClean="0"/>
              <a:t> descriptor. We first detect interest points from images with </a:t>
            </a:r>
            <a:r>
              <a:rPr lang="en-US" altLang="zh-CN" baseline="0" dirty="0" err="1" smtClean="0"/>
              <a:t>DoG</a:t>
            </a:r>
            <a:r>
              <a:rPr lang="en-US" altLang="zh-CN" baseline="0" dirty="0" smtClean="0"/>
              <a:t> detector. The detected </a:t>
            </a:r>
            <a:r>
              <a:rPr lang="en-US" altLang="zh-CN" baseline="0" dirty="0" err="1" smtClean="0"/>
              <a:t>keypoints</a:t>
            </a:r>
            <a:r>
              <a:rPr lang="en-US" altLang="zh-CN" baseline="0" dirty="0" smtClean="0"/>
              <a:t> includes three aspects of information: the position, the scale of this descriptor, and the orientation of the descriptor. We extract a patch from each interest point, and set the size of this patch proportional to the scale of this interest point. Then, we do the scale and orientation normalization to the extract patch to make sure the patch after normalization in invariant to scale and rotation changes. Then, we divide the normalized patch into 3*3 sub patches, and extract 5 binary bins from each sub patch. The 5 binary bins are generated with these five </a:t>
            </a:r>
            <a:r>
              <a:rPr lang="en-US" altLang="zh-CN" baseline="0" dirty="0" err="1" smtClean="0"/>
              <a:t>harr</a:t>
            </a:r>
            <a:r>
              <a:rPr lang="en-US" altLang="zh-CN" baseline="0" dirty="0" smtClean="0"/>
              <a:t> filters. We compare the pixel sum in the red region with the sum in the green region to get the binary code. These five filters are fast to compute with integrated image. And they show small correlation to each other. More importantly it computes binary codes by comparing image patches, this is more robust than ORB which computes binary codes by comparing the intensity of single pixels. Therefore, we could generate a 45 bit raw descriptor.</a:t>
            </a:r>
            <a:endParaRPr lang="zh-CN" altLang="en-US" dirty="0"/>
          </a:p>
        </p:txBody>
      </p:sp>
      <p:sp>
        <p:nvSpPr>
          <p:cNvPr id="4" name="灯片编号占位符 3"/>
          <p:cNvSpPr>
            <a:spLocks noGrp="1"/>
          </p:cNvSpPr>
          <p:nvPr>
            <p:ph type="sldNum" sz="quarter" idx="10"/>
          </p:nvPr>
        </p:nvSpPr>
        <p:spPr/>
        <p:txBody>
          <a:bodyPr/>
          <a:lstStyle/>
          <a:p>
            <a:fld id="{1397C89B-85ED-4A04-A04A-62432D9DC2C6}" type="slidenum">
              <a:rPr lang="zh-CN" altLang="en-US" smtClean="0">
                <a:solidFill>
                  <a:prstClr val="black"/>
                </a:solidFill>
              </a:rPr>
              <a:pPr/>
              <a:t>12</a:t>
            </a:fld>
            <a:endParaRPr lang="zh-CN" altLang="en-US">
              <a:solidFill>
                <a:prstClr val="black"/>
              </a:solidFill>
            </a:endParaRPr>
          </a:p>
        </p:txBody>
      </p:sp>
    </p:spTree>
    <p:extLst>
      <p:ext uri="{BB962C8B-B14F-4D97-AF65-F5344CB8AC3E}">
        <p14:creationId xmlns:p14="http://schemas.microsoft.com/office/powerpoint/2010/main" val="2001483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We</a:t>
            </a:r>
            <a:r>
              <a:rPr lang="en-US" altLang="zh-CN" baseline="0" dirty="0" smtClean="0"/>
              <a:t> first introduce how we extract the 24 bit </a:t>
            </a:r>
            <a:r>
              <a:rPr lang="en-US" altLang="zh-CN" baseline="0" dirty="0" err="1" smtClean="0"/>
              <a:t>usb</a:t>
            </a:r>
            <a:r>
              <a:rPr lang="en-US" altLang="zh-CN" baseline="0" dirty="0" smtClean="0"/>
              <a:t> descriptor. We first detect interest points from images with </a:t>
            </a:r>
            <a:r>
              <a:rPr lang="en-US" altLang="zh-CN" baseline="0" dirty="0" err="1" smtClean="0"/>
              <a:t>DoG</a:t>
            </a:r>
            <a:r>
              <a:rPr lang="en-US" altLang="zh-CN" baseline="0" dirty="0" smtClean="0"/>
              <a:t> detector. The detected </a:t>
            </a:r>
            <a:r>
              <a:rPr lang="en-US" altLang="zh-CN" baseline="0" dirty="0" err="1" smtClean="0"/>
              <a:t>keypoints</a:t>
            </a:r>
            <a:r>
              <a:rPr lang="en-US" altLang="zh-CN" baseline="0" dirty="0" smtClean="0"/>
              <a:t> includes three aspects of information: the position, the scale of this descriptor, and the orientation of the descriptor. We extract a patch from each interest point, and set the size of this patch proportional to the scale of this interest point. Then, we do the scale and orientation normalization to the extract patch to make sure the patch after normalization in invariant to scale and rotation changes. Then, we divide the normalized patch into 3*3 sub patches, and extract 5 binary bins from each sub patch. The 5 binary bins are generated with these five </a:t>
            </a:r>
            <a:r>
              <a:rPr lang="en-US" altLang="zh-CN" baseline="0" dirty="0" err="1" smtClean="0"/>
              <a:t>harr</a:t>
            </a:r>
            <a:r>
              <a:rPr lang="en-US" altLang="zh-CN" baseline="0" dirty="0" smtClean="0"/>
              <a:t> filters. We compare the pixel sum in the red region with the sum in the green region to get the binary code. These five filters are fast to compute with integrated image. And they show small correlation to each other. More importantly it computes binary codes by comparing image patches, this is more robust than ORB which computes binary codes by comparing the intensity of single pixels. Therefore, we could generate a 45 bit raw descriptor.</a:t>
            </a:r>
            <a:endParaRPr lang="zh-CN" altLang="en-US" dirty="0"/>
          </a:p>
        </p:txBody>
      </p:sp>
      <p:sp>
        <p:nvSpPr>
          <p:cNvPr id="4" name="灯片编号占位符 3"/>
          <p:cNvSpPr>
            <a:spLocks noGrp="1"/>
          </p:cNvSpPr>
          <p:nvPr>
            <p:ph type="sldNum" sz="quarter" idx="10"/>
          </p:nvPr>
        </p:nvSpPr>
        <p:spPr/>
        <p:txBody>
          <a:bodyPr/>
          <a:lstStyle/>
          <a:p>
            <a:fld id="{1397C89B-85ED-4A04-A04A-62432D9DC2C6}" type="slidenum">
              <a:rPr lang="zh-CN" altLang="en-US" smtClean="0">
                <a:solidFill>
                  <a:prstClr val="black"/>
                </a:solidFill>
              </a:rPr>
              <a:pPr/>
              <a:t>13</a:t>
            </a:fld>
            <a:endParaRPr lang="zh-CN" altLang="en-US">
              <a:solidFill>
                <a:prstClr val="black"/>
              </a:solidFill>
            </a:endParaRPr>
          </a:p>
        </p:txBody>
      </p:sp>
    </p:spTree>
    <p:extLst>
      <p:ext uri="{BB962C8B-B14F-4D97-AF65-F5344CB8AC3E}">
        <p14:creationId xmlns:p14="http://schemas.microsoft.com/office/powerpoint/2010/main" val="3510705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835C34C-CBCE-4C1B-90A0-F0EC2DE2DC41}" type="datetimeFigureOut">
              <a:rPr lang="zh-CN" altLang="en-US" smtClean="0"/>
              <a:t>2015/1/7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C54E7EA-7B88-485C-8E36-6219A9B1D42E}" type="slidenum">
              <a:rPr lang="zh-CN" altLang="en-US" smtClean="0"/>
              <a:t>‹#›</a:t>
            </a:fld>
            <a:endParaRPr lang="zh-CN" altLang="en-US"/>
          </a:p>
        </p:txBody>
      </p:sp>
    </p:spTree>
    <p:extLst>
      <p:ext uri="{BB962C8B-B14F-4D97-AF65-F5344CB8AC3E}">
        <p14:creationId xmlns:p14="http://schemas.microsoft.com/office/powerpoint/2010/main" val="3132334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835C34C-CBCE-4C1B-90A0-F0EC2DE2DC41}" type="datetimeFigureOut">
              <a:rPr lang="zh-CN" altLang="en-US" smtClean="0"/>
              <a:t>2015/1/7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C54E7EA-7B88-485C-8E36-6219A9B1D42E}" type="slidenum">
              <a:rPr lang="zh-CN" altLang="en-US" smtClean="0"/>
              <a:t>‹#›</a:t>
            </a:fld>
            <a:endParaRPr lang="zh-CN" altLang="en-US"/>
          </a:p>
        </p:txBody>
      </p:sp>
    </p:spTree>
    <p:extLst>
      <p:ext uri="{BB962C8B-B14F-4D97-AF65-F5344CB8AC3E}">
        <p14:creationId xmlns:p14="http://schemas.microsoft.com/office/powerpoint/2010/main" val="4247430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835C34C-CBCE-4C1B-90A0-F0EC2DE2DC41}" type="datetimeFigureOut">
              <a:rPr lang="zh-CN" altLang="en-US" smtClean="0"/>
              <a:t>2015/1/7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C54E7EA-7B88-485C-8E36-6219A9B1D42E}" type="slidenum">
              <a:rPr lang="zh-CN" altLang="en-US" smtClean="0"/>
              <a:t>‹#›</a:t>
            </a:fld>
            <a:endParaRPr lang="zh-CN" altLang="en-US"/>
          </a:p>
        </p:txBody>
      </p:sp>
    </p:spTree>
    <p:extLst>
      <p:ext uri="{BB962C8B-B14F-4D97-AF65-F5344CB8AC3E}">
        <p14:creationId xmlns:p14="http://schemas.microsoft.com/office/powerpoint/2010/main" val="35722847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C2BFBDDC-4507-4250-A496-0C08EBB1CF53}" type="datetime1">
              <a:rPr lang="zh-CN" altLang="en-US" smtClean="0">
                <a:solidFill>
                  <a:prstClr val="white">
                    <a:tint val="75000"/>
                  </a:prstClr>
                </a:solidFill>
              </a:rPr>
              <a:pPr/>
              <a:t>2015/1/7</a:t>
            </a:fld>
            <a:endParaRPr lang="zh-CN" altLang="en-US">
              <a:solidFill>
                <a:prstClr val="white">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white">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white">
                    <a:tint val="75000"/>
                  </a:prstClr>
                </a:solidFill>
              </a:rPr>
              <a:pPr/>
              <a:t>‹#›</a:t>
            </a:fld>
            <a:endParaRPr lang="zh-CN" altLang="en-US">
              <a:solidFill>
                <a:prstClr val="white">
                  <a:tint val="75000"/>
                </a:prstClr>
              </a:solidFill>
            </a:endParaRPr>
          </a:p>
        </p:txBody>
      </p:sp>
    </p:spTree>
    <p:extLst>
      <p:ext uri="{BB962C8B-B14F-4D97-AF65-F5344CB8AC3E}">
        <p14:creationId xmlns:p14="http://schemas.microsoft.com/office/powerpoint/2010/main" val="27555012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1F83802-2B91-4A4A-ADE8-A369E3953130}" type="datetime1">
              <a:rPr lang="zh-CN" altLang="en-US" smtClean="0">
                <a:solidFill>
                  <a:prstClr val="white">
                    <a:tint val="75000"/>
                  </a:prstClr>
                </a:solidFill>
              </a:rPr>
              <a:pPr/>
              <a:t>2015/1/7</a:t>
            </a:fld>
            <a:endParaRPr lang="zh-CN" altLang="en-US">
              <a:solidFill>
                <a:prstClr val="white">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white">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white">
                    <a:tint val="75000"/>
                  </a:prstClr>
                </a:solidFill>
              </a:rPr>
              <a:pPr/>
              <a:t>‹#›</a:t>
            </a:fld>
            <a:endParaRPr lang="zh-CN" altLang="en-US">
              <a:solidFill>
                <a:prstClr val="white">
                  <a:tint val="75000"/>
                </a:prstClr>
              </a:solidFill>
            </a:endParaRPr>
          </a:p>
        </p:txBody>
      </p:sp>
    </p:spTree>
    <p:extLst>
      <p:ext uri="{BB962C8B-B14F-4D97-AF65-F5344CB8AC3E}">
        <p14:creationId xmlns:p14="http://schemas.microsoft.com/office/powerpoint/2010/main" val="28780009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D26F4B5-D6C9-4D4F-B528-C3F10133AA34}" type="datetime1">
              <a:rPr lang="zh-CN" altLang="en-US" smtClean="0">
                <a:solidFill>
                  <a:prstClr val="white">
                    <a:tint val="75000"/>
                  </a:prstClr>
                </a:solidFill>
              </a:rPr>
              <a:pPr/>
              <a:t>2015/1/7</a:t>
            </a:fld>
            <a:endParaRPr lang="zh-CN" altLang="en-US">
              <a:solidFill>
                <a:prstClr val="white">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white">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white">
                    <a:tint val="75000"/>
                  </a:prstClr>
                </a:solidFill>
              </a:rPr>
              <a:pPr/>
              <a:t>‹#›</a:t>
            </a:fld>
            <a:endParaRPr lang="zh-CN" altLang="en-US">
              <a:solidFill>
                <a:prstClr val="white">
                  <a:tint val="75000"/>
                </a:prstClr>
              </a:solidFill>
            </a:endParaRPr>
          </a:p>
        </p:txBody>
      </p:sp>
    </p:spTree>
    <p:extLst>
      <p:ext uri="{BB962C8B-B14F-4D97-AF65-F5344CB8AC3E}">
        <p14:creationId xmlns:p14="http://schemas.microsoft.com/office/powerpoint/2010/main" val="35517756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901936CD-6C17-4557-85C5-0F04DD416E6B}" type="datetime1">
              <a:rPr lang="zh-CN" altLang="en-US" smtClean="0">
                <a:solidFill>
                  <a:prstClr val="white">
                    <a:tint val="75000"/>
                  </a:prstClr>
                </a:solidFill>
              </a:rPr>
              <a:pPr/>
              <a:t>2015/1/7</a:t>
            </a:fld>
            <a:endParaRPr lang="zh-CN" altLang="en-US">
              <a:solidFill>
                <a:prstClr val="white">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white">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white">
                    <a:tint val="75000"/>
                  </a:prstClr>
                </a:solidFill>
              </a:rPr>
              <a:pPr/>
              <a:t>‹#›</a:t>
            </a:fld>
            <a:endParaRPr lang="zh-CN" altLang="en-US">
              <a:solidFill>
                <a:prstClr val="white">
                  <a:tint val="75000"/>
                </a:prstClr>
              </a:solidFill>
            </a:endParaRPr>
          </a:p>
        </p:txBody>
      </p:sp>
    </p:spTree>
    <p:extLst>
      <p:ext uri="{BB962C8B-B14F-4D97-AF65-F5344CB8AC3E}">
        <p14:creationId xmlns:p14="http://schemas.microsoft.com/office/powerpoint/2010/main" val="24509009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C5F11B22-F2E3-4B67-8285-A1DBA9B00720}" type="datetime1">
              <a:rPr lang="zh-CN" altLang="en-US" smtClean="0">
                <a:solidFill>
                  <a:prstClr val="white">
                    <a:tint val="75000"/>
                  </a:prstClr>
                </a:solidFill>
              </a:rPr>
              <a:pPr/>
              <a:t>2015/1/7</a:t>
            </a:fld>
            <a:endParaRPr lang="zh-CN" altLang="en-US">
              <a:solidFill>
                <a:prstClr val="white">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white">
                  <a:tint val="75000"/>
                </a:prstClr>
              </a:solidFill>
            </a:endParaRPr>
          </a:p>
        </p:txBody>
      </p:sp>
      <p:sp>
        <p:nvSpPr>
          <p:cNvPr id="9" name="灯片编号占位符 8"/>
          <p:cNvSpPr>
            <a:spLocks noGrp="1"/>
          </p:cNvSpPr>
          <p:nvPr>
            <p:ph type="sldNum" sz="quarter" idx="12"/>
          </p:nvPr>
        </p:nvSpPr>
        <p:spPr/>
        <p:txBody>
          <a:bodyPr/>
          <a:lstStyle/>
          <a:p>
            <a:fld id="{0C913308-F349-4B6D-A68A-DD1791B4A57B}" type="slidenum">
              <a:rPr lang="zh-CN" altLang="en-US" smtClean="0">
                <a:solidFill>
                  <a:prstClr val="white">
                    <a:tint val="75000"/>
                  </a:prstClr>
                </a:solidFill>
              </a:rPr>
              <a:pPr/>
              <a:t>‹#›</a:t>
            </a:fld>
            <a:endParaRPr lang="zh-CN" altLang="en-US">
              <a:solidFill>
                <a:prstClr val="white">
                  <a:tint val="75000"/>
                </a:prstClr>
              </a:solidFill>
            </a:endParaRPr>
          </a:p>
        </p:txBody>
      </p:sp>
    </p:spTree>
    <p:extLst>
      <p:ext uri="{BB962C8B-B14F-4D97-AF65-F5344CB8AC3E}">
        <p14:creationId xmlns:p14="http://schemas.microsoft.com/office/powerpoint/2010/main" val="11231115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BDFE9BC-113E-4D93-884A-529EEE1517C3}" type="datetime1">
              <a:rPr lang="zh-CN" altLang="en-US" smtClean="0">
                <a:solidFill>
                  <a:prstClr val="white">
                    <a:tint val="75000"/>
                  </a:prstClr>
                </a:solidFill>
              </a:rPr>
              <a:pPr/>
              <a:t>2015/1/7</a:t>
            </a:fld>
            <a:endParaRPr lang="zh-CN" altLang="en-US">
              <a:solidFill>
                <a:prstClr val="white">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white">
                  <a:tint val="75000"/>
                </a:prstClr>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solidFill>
                  <a:prstClr val="white">
                    <a:tint val="75000"/>
                  </a:prstClr>
                </a:solidFill>
              </a:rPr>
              <a:pPr/>
              <a:t>‹#›</a:t>
            </a:fld>
            <a:endParaRPr lang="zh-CN" altLang="en-US">
              <a:solidFill>
                <a:prstClr val="white">
                  <a:tint val="75000"/>
                </a:prstClr>
              </a:solidFill>
            </a:endParaRPr>
          </a:p>
        </p:txBody>
      </p:sp>
    </p:spTree>
    <p:extLst>
      <p:ext uri="{BB962C8B-B14F-4D97-AF65-F5344CB8AC3E}">
        <p14:creationId xmlns:p14="http://schemas.microsoft.com/office/powerpoint/2010/main" val="16274933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DBC09B9-B870-4F51-97F2-EDBBFC43CBB7}" type="datetime1">
              <a:rPr lang="zh-CN" altLang="en-US" smtClean="0">
                <a:solidFill>
                  <a:prstClr val="white">
                    <a:tint val="75000"/>
                  </a:prstClr>
                </a:solidFill>
              </a:rPr>
              <a:pPr/>
              <a:t>2015/1/7</a:t>
            </a:fld>
            <a:endParaRPr lang="zh-CN" altLang="en-US">
              <a:solidFill>
                <a:prstClr val="white">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white">
                  <a:tint val="75000"/>
                </a:prst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prstClr val="white">
                    <a:tint val="75000"/>
                  </a:prstClr>
                </a:solidFill>
              </a:rPr>
              <a:pPr/>
              <a:t>‹#›</a:t>
            </a:fld>
            <a:endParaRPr lang="zh-CN" altLang="en-US">
              <a:solidFill>
                <a:prstClr val="white">
                  <a:tint val="75000"/>
                </a:prstClr>
              </a:solidFill>
            </a:endParaRPr>
          </a:p>
        </p:txBody>
      </p:sp>
    </p:spTree>
    <p:extLst>
      <p:ext uri="{BB962C8B-B14F-4D97-AF65-F5344CB8AC3E}">
        <p14:creationId xmlns:p14="http://schemas.microsoft.com/office/powerpoint/2010/main" val="40146726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2CFE4965-7503-449D-BD17-26D0A30137EF}" type="datetime1">
              <a:rPr lang="zh-CN" altLang="en-US" smtClean="0">
                <a:solidFill>
                  <a:prstClr val="white">
                    <a:tint val="75000"/>
                  </a:prstClr>
                </a:solidFill>
              </a:rPr>
              <a:pPr/>
              <a:t>2015/1/7</a:t>
            </a:fld>
            <a:endParaRPr lang="zh-CN" altLang="en-US">
              <a:solidFill>
                <a:prstClr val="white">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white">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white">
                    <a:tint val="75000"/>
                  </a:prstClr>
                </a:solidFill>
              </a:rPr>
              <a:pPr/>
              <a:t>‹#›</a:t>
            </a:fld>
            <a:endParaRPr lang="zh-CN" altLang="en-US">
              <a:solidFill>
                <a:prstClr val="white">
                  <a:tint val="75000"/>
                </a:prstClr>
              </a:solidFill>
            </a:endParaRPr>
          </a:p>
        </p:txBody>
      </p:sp>
    </p:spTree>
    <p:extLst>
      <p:ext uri="{BB962C8B-B14F-4D97-AF65-F5344CB8AC3E}">
        <p14:creationId xmlns:p14="http://schemas.microsoft.com/office/powerpoint/2010/main" val="3948009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835C34C-CBCE-4C1B-90A0-F0EC2DE2DC41}" type="datetimeFigureOut">
              <a:rPr lang="zh-CN" altLang="en-US" smtClean="0"/>
              <a:t>2015/1/7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C54E7EA-7B88-485C-8E36-6219A9B1D42E}" type="slidenum">
              <a:rPr lang="zh-CN" altLang="en-US" smtClean="0"/>
              <a:t>‹#›</a:t>
            </a:fld>
            <a:endParaRPr lang="zh-CN" altLang="en-US"/>
          </a:p>
        </p:txBody>
      </p:sp>
    </p:spTree>
    <p:extLst>
      <p:ext uri="{BB962C8B-B14F-4D97-AF65-F5344CB8AC3E}">
        <p14:creationId xmlns:p14="http://schemas.microsoft.com/office/powerpoint/2010/main" val="17536902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0C5E2387-612A-4E92-B699-CB1D8CE51FCB}" type="datetime1">
              <a:rPr lang="zh-CN" altLang="en-US" smtClean="0">
                <a:solidFill>
                  <a:prstClr val="white">
                    <a:tint val="75000"/>
                  </a:prstClr>
                </a:solidFill>
              </a:rPr>
              <a:pPr/>
              <a:t>2015/1/7</a:t>
            </a:fld>
            <a:endParaRPr lang="zh-CN" altLang="en-US">
              <a:solidFill>
                <a:prstClr val="white">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white">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white">
                    <a:tint val="75000"/>
                  </a:prstClr>
                </a:solidFill>
              </a:rPr>
              <a:pPr/>
              <a:t>‹#›</a:t>
            </a:fld>
            <a:endParaRPr lang="zh-CN" altLang="en-US">
              <a:solidFill>
                <a:prstClr val="white">
                  <a:tint val="75000"/>
                </a:prstClr>
              </a:solidFill>
            </a:endParaRPr>
          </a:p>
        </p:txBody>
      </p:sp>
    </p:spTree>
    <p:extLst>
      <p:ext uri="{BB962C8B-B14F-4D97-AF65-F5344CB8AC3E}">
        <p14:creationId xmlns:p14="http://schemas.microsoft.com/office/powerpoint/2010/main" val="14566721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B50C323-AA38-4F40-97D3-7B1C874A5CEF}" type="datetime1">
              <a:rPr lang="zh-CN" altLang="en-US" smtClean="0">
                <a:solidFill>
                  <a:prstClr val="white">
                    <a:tint val="75000"/>
                  </a:prstClr>
                </a:solidFill>
              </a:rPr>
              <a:pPr/>
              <a:t>2015/1/7</a:t>
            </a:fld>
            <a:endParaRPr lang="zh-CN" altLang="en-US">
              <a:solidFill>
                <a:prstClr val="white">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white">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white">
                    <a:tint val="75000"/>
                  </a:prstClr>
                </a:solidFill>
              </a:rPr>
              <a:pPr/>
              <a:t>‹#›</a:t>
            </a:fld>
            <a:endParaRPr lang="zh-CN" altLang="en-US">
              <a:solidFill>
                <a:prstClr val="white">
                  <a:tint val="75000"/>
                </a:prstClr>
              </a:solidFill>
            </a:endParaRPr>
          </a:p>
        </p:txBody>
      </p:sp>
    </p:spTree>
    <p:extLst>
      <p:ext uri="{BB962C8B-B14F-4D97-AF65-F5344CB8AC3E}">
        <p14:creationId xmlns:p14="http://schemas.microsoft.com/office/powerpoint/2010/main" val="19416407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55EA905-D094-4CFC-AECA-5B325028E073}" type="datetime1">
              <a:rPr lang="zh-CN" altLang="en-US" smtClean="0">
                <a:solidFill>
                  <a:prstClr val="white">
                    <a:tint val="75000"/>
                  </a:prstClr>
                </a:solidFill>
              </a:rPr>
              <a:pPr/>
              <a:t>2015/1/7</a:t>
            </a:fld>
            <a:endParaRPr lang="zh-CN" altLang="en-US">
              <a:solidFill>
                <a:prstClr val="white">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white">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white">
                    <a:tint val="75000"/>
                  </a:prstClr>
                </a:solidFill>
              </a:rPr>
              <a:pPr/>
              <a:t>‹#›</a:t>
            </a:fld>
            <a:endParaRPr lang="zh-CN" altLang="en-US">
              <a:solidFill>
                <a:prstClr val="white">
                  <a:tint val="75000"/>
                </a:prstClr>
              </a:solidFill>
            </a:endParaRPr>
          </a:p>
        </p:txBody>
      </p:sp>
    </p:spTree>
    <p:extLst>
      <p:ext uri="{BB962C8B-B14F-4D97-AF65-F5344CB8AC3E}">
        <p14:creationId xmlns:p14="http://schemas.microsoft.com/office/powerpoint/2010/main" val="26787739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bg>
      <p:bgRef idx="1002">
        <a:schemeClr val="bg2"/>
      </p:bgRef>
    </p:bg>
    <p:spTree>
      <p:nvGrpSpPr>
        <p:cNvPr id="1" name=""/>
        <p:cNvGrpSpPr/>
        <p:nvPr/>
      </p:nvGrpSpPr>
      <p:grpSpPr>
        <a:xfrm>
          <a:off x="0" y="0"/>
          <a:ext cx="0" cy="0"/>
          <a:chOff x="0" y="0"/>
          <a:chExt cx="0" cy="0"/>
        </a:xfrm>
      </p:grpSpPr>
      <p:sp>
        <p:nvSpPr>
          <p:cNvPr id="9" name="标题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zh-CN" altLang="en-US" smtClean="0"/>
              <a:t>单击此处编辑母版标题样式</a:t>
            </a:r>
            <a:endParaRPr kumimoji="0" lang="en-US"/>
          </a:p>
        </p:txBody>
      </p:sp>
      <p:sp>
        <p:nvSpPr>
          <p:cNvPr id="17" name="副标题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smtClean="0"/>
              <a:t>单击此处编辑母版副标题样式</a:t>
            </a:r>
            <a:endParaRPr kumimoji="0" lang="en-US"/>
          </a:p>
        </p:txBody>
      </p:sp>
      <p:sp>
        <p:nvSpPr>
          <p:cNvPr id="30" name="日期占位符 29"/>
          <p:cNvSpPr>
            <a:spLocks noGrp="1"/>
          </p:cNvSpPr>
          <p:nvPr>
            <p:ph type="dt" sz="half" idx="10"/>
          </p:nvPr>
        </p:nvSpPr>
        <p:spPr/>
        <p:txBody>
          <a:bodyPr/>
          <a:lstStyle/>
          <a:p>
            <a:fld id="{530820CF-B880-4189-942D-D702A7CBA730}" type="datetimeFigureOut">
              <a:rPr lang="zh-CN" altLang="en-US" smtClean="0">
                <a:solidFill>
                  <a:srgbClr val="DBF5F9">
                    <a:shade val="90000"/>
                  </a:srgbClr>
                </a:solidFill>
              </a:rPr>
              <a:pPr/>
              <a:t>2015/1/7</a:t>
            </a:fld>
            <a:endParaRPr lang="zh-CN" altLang="en-US">
              <a:solidFill>
                <a:srgbClr val="DBF5F9">
                  <a:shade val="90000"/>
                </a:srgbClr>
              </a:solidFill>
            </a:endParaRPr>
          </a:p>
        </p:txBody>
      </p:sp>
      <p:sp>
        <p:nvSpPr>
          <p:cNvPr id="19" name="页脚占位符 18"/>
          <p:cNvSpPr>
            <a:spLocks noGrp="1"/>
          </p:cNvSpPr>
          <p:nvPr>
            <p:ph type="ftr" sz="quarter" idx="11"/>
          </p:nvPr>
        </p:nvSpPr>
        <p:spPr/>
        <p:txBody>
          <a:bodyPr/>
          <a:lstStyle/>
          <a:p>
            <a:endParaRPr lang="zh-CN" altLang="en-US">
              <a:solidFill>
                <a:srgbClr val="DBF5F9">
                  <a:shade val="90000"/>
                </a:srgbClr>
              </a:solidFill>
            </a:endParaRPr>
          </a:p>
        </p:txBody>
      </p:sp>
      <p:sp>
        <p:nvSpPr>
          <p:cNvPr id="27" name="灯片编号占位符 26"/>
          <p:cNvSpPr>
            <a:spLocks noGrp="1"/>
          </p:cNvSpPr>
          <p:nvPr>
            <p:ph type="sldNum" sz="quarter" idx="12"/>
          </p:nvPr>
        </p:nvSpPr>
        <p:spPr/>
        <p:txBody>
          <a:bodyPr/>
          <a:lstStyle/>
          <a:p>
            <a:fld id="{0C913308-F349-4B6D-A68A-DD1791B4A57B}" type="slidenum">
              <a:rPr lang="zh-CN" altLang="en-US" smtClean="0">
                <a:solidFill>
                  <a:srgbClr val="DBF5F9">
                    <a:shade val="90000"/>
                  </a:srgbClr>
                </a:solidFill>
              </a:rPr>
              <a:pPr/>
              <a:t>‹#›</a:t>
            </a:fld>
            <a:endParaRPr lang="zh-CN" altLang="en-US">
              <a:solidFill>
                <a:srgbClr val="DBF5F9">
                  <a:shade val="90000"/>
                </a:srgbClr>
              </a:solidFill>
            </a:endParaRPr>
          </a:p>
        </p:txBody>
      </p:sp>
    </p:spTree>
    <p:extLst>
      <p:ext uri="{BB962C8B-B14F-4D97-AF65-F5344CB8AC3E}">
        <p14:creationId xmlns:p14="http://schemas.microsoft.com/office/powerpoint/2010/main" val="4145306961"/>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idx="1"/>
          </p:nvPr>
        </p:nvSpPr>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srgbClr val="04617B">
                    <a:shade val="90000"/>
                  </a:srgbClr>
                </a:solidFill>
              </a:rPr>
              <a:pPr/>
              <a:t>2015/1/7</a:t>
            </a:fld>
            <a:endParaRPr lang="zh-CN" altLang="en-US">
              <a:solidFill>
                <a:srgbClr val="04617B">
                  <a:shade val="90000"/>
                </a:srgbClr>
              </a:solidFill>
            </a:endParaRPr>
          </a:p>
        </p:txBody>
      </p:sp>
      <p:sp>
        <p:nvSpPr>
          <p:cNvPr id="5" name="页脚占位符 4"/>
          <p:cNvSpPr>
            <a:spLocks noGrp="1"/>
          </p:cNvSpPr>
          <p:nvPr>
            <p:ph type="ftr" sz="quarter" idx="11"/>
          </p:nvPr>
        </p:nvSpPr>
        <p:spPr/>
        <p:txBody>
          <a:bodyPr/>
          <a:lstStyle/>
          <a:p>
            <a:endParaRPr lang="zh-CN" altLang="en-US">
              <a:solidFill>
                <a:srgbClr val="04617B">
                  <a:shade val="90000"/>
                </a:srgb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srgbClr val="04617B">
                    <a:shade val="90000"/>
                  </a:srgbClr>
                </a:solidFill>
              </a:rPr>
              <a:pPr/>
              <a:t>‹#›</a:t>
            </a:fld>
            <a:endParaRPr lang="zh-CN" altLang="en-US">
              <a:solidFill>
                <a:srgbClr val="04617B">
                  <a:shade val="90000"/>
                </a:srgbClr>
              </a:solidFill>
            </a:endParaRPr>
          </a:p>
        </p:txBody>
      </p:sp>
    </p:spTree>
    <p:extLst>
      <p:ext uri="{BB962C8B-B14F-4D97-AF65-F5344CB8AC3E}">
        <p14:creationId xmlns:p14="http://schemas.microsoft.com/office/powerpoint/2010/main" val="9557847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bg>
      <p:bgRef idx="1002">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srgbClr val="DBF5F9">
                    <a:shade val="90000"/>
                  </a:srgbClr>
                </a:solidFill>
              </a:rPr>
              <a:pPr/>
              <a:t>2015/1/7</a:t>
            </a:fld>
            <a:endParaRPr lang="zh-CN" altLang="en-US">
              <a:solidFill>
                <a:srgbClr val="DBF5F9">
                  <a:shade val="90000"/>
                </a:srgbClr>
              </a:solidFill>
            </a:endParaRPr>
          </a:p>
        </p:txBody>
      </p:sp>
      <p:sp>
        <p:nvSpPr>
          <p:cNvPr id="5" name="页脚占位符 4"/>
          <p:cNvSpPr>
            <a:spLocks noGrp="1"/>
          </p:cNvSpPr>
          <p:nvPr>
            <p:ph type="ftr" sz="quarter" idx="11"/>
          </p:nvPr>
        </p:nvSpPr>
        <p:spPr/>
        <p:txBody>
          <a:bodyPr/>
          <a:lstStyle/>
          <a:p>
            <a:endParaRPr lang="zh-CN" altLang="en-US">
              <a:solidFill>
                <a:srgbClr val="DBF5F9">
                  <a:shade val="90000"/>
                </a:srgb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srgbClr val="DBF5F9">
                    <a:shade val="90000"/>
                  </a:srgbClr>
                </a:solidFill>
              </a:rPr>
              <a:pPr/>
              <a:t>‹#›</a:t>
            </a:fld>
            <a:endParaRPr lang="zh-CN" altLang="en-US">
              <a:solidFill>
                <a:srgbClr val="DBF5F9">
                  <a:shade val="90000"/>
                </a:srgbClr>
              </a:solidFill>
            </a:endParaRPr>
          </a:p>
        </p:txBody>
      </p:sp>
    </p:spTree>
    <p:extLst>
      <p:ext uri="{BB962C8B-B14F-4D97-AF65-F5344CB8AC3E}">
        <p14:creationId xmlns:p14="http://schemas.microsoft.com/office/powerpoint/2010/main" val="679471556"/>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04088"/>
            <a:ext cx="10972800" cy="1143000"/>
          </a:xfrm>
        </p:spPr>
        <p:txBody>
          <a:bodyPr/>
          <a:lstStyle/>
          <a:p>
            <a:r>
              <a:rPr kumimoji="0" lang="zh-CN" altLang="en-US" smtClean="0"/>
              <a:t>单击此处编辑母版标题样式</a:t>
            </a:r>
            <a:endParaRPr kumimoji="0" lang="en-US"/>
          </a:p>
        </p:txBody>
      </p:sp>
      <p:sp>
        <p:nvSpPr>
          <p:cNvPr id="3" name="内容占位符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srgbClr val="04617B">
                    <a:shade val="90000"/>
                  </a:srgbClr>
                </a:solidFill>
              </a:rPr>
              <a:pPr/>
              <a:t>2015/1/7</a:t>
            </a:fld>
            <a:endParaRPr lang="zh-CN" altLang="en-US">
              <a:solidFill>
                <a:srgbClr val="04617B">
                  <a:shade val="90000"/>
                </a:srgbClr>
              </a:solidFill>
            </a:endParaRPr>
          </a:p>
        </p:txBody>
      </p:sp>
      <p:sp>
        <p:nvSpPr>
          <p:cNvPr id="6" name="页脚占位符 5"/>
          <p:cNvSpPr>
            <a:spLocks noGrp="1"/>
          </p:cNvSpPr>
          <p:nvPr>
            <p:ph type="ftr" sz="quarter" idx="11"/>
          </p:nvPr>
        </p:nvSpPr>
        <p:spPr/>
        <p:txBody>
          <a:bodyPr/>
          <a:lstStyle/>
          <a:p>
            <a:endParaRPr lang="zh-CN" altLang="en-US">
              <a:solidFill>
                <a:srgbClr val="04617B">
                  <a:shade val="90000"/>
                </a:srgb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srgbClr val="04617B">
                    <a:shade val="90000"/>
                  </a:srgbClr>
                </a:solidFill>
              </a:rPr>
              <a:pPr/>
              <a:t>‹#›</a:t>
            </a:fld>
            <a:endParaRPr lang="zh-CN" altLang="en-US">
              <a:solidFill>
                <a:srgbClr val="04617B">
                  <a:shade val="90000"/>
                </a:srgbClr>
              </a:solidFill>
            </a:endParaRPr>
          </a:p>
        </p:txBody>
      </p:sp>
    </p:spTree>
    <p:extLst>
      <p:ext uri="{BB962C8B-B14F-4D97-AF65-F5344CB8AC3E}">
        <p14:creationId xmlns:p14="http://schemas.microsoft.com/office/powerpoint/2010/main" val="23682547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704088"/>
            <a:ext cx="10972800" cy="1143000"/>
          </a:xfrm>
        </p:spPr>
        <p:txBody>
          <a:bodyPr tIns="45720" anchor="b"/>
          <a:lstStyle>
            <a:lvl1pPr>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4" name="文本占位符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5" name="内容占位符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6" name="内容占位符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solidFill>
                  <a:srgbClr val="04617B">
                    <a:shade val="90000"/>
                  </a:srgbClr>
                </a:solidFill>
              </a:rPr>
              <a:pPr/>
              <a:t>2015/1/7</a:t>
            </a:fld>
            <a:endParaRPr lang="zh-CN" altLang="en-US">
              <a:solidFill>
                <a:srgbClr val="04617B">
                  <a:shade val="90000"/>
                </a:srgbClr>
              </a:solidFill>
            </a:endParaRPr>
          </a:p>
        </p:txBody>
      </p:sp>
      <p:sp>
        <p:nvSpPr>
          <p:cNvPr id="8" name="页脚占位符 7"/>
          <p:cNvSpPr>
            <a:spLocks noGrp="1"/>
          </p:cNvSpPr>
          <p:nvPr>
            <p:ph type="ftr" sz="quarter" idx="11"/>
          </p:nvPr>
        </p:nvSpPr>
        <p:spPr/>
        <p:txBody>
          <a:bodyPr/>
          <a:lstStyle/>
          <a:p>
            <a:endParaRPr lang="zh-CN" altLang="en-US">
              <a:solidFill>
                <a:srgbClr val="04617B">
                  <a:shade val="90000"/>
                </a:srgbClr>
              </a:solidFill>
            </a:endParaRPr>
          </a:p>
        </p:txBody>
      </p:sp>
      <p:sp>
        <p:nvSpPr>
          <p:cNvPr id="9" name="灯片编号占位符 8"/>
          <p:cNvSpPr>
            <a:spLocks noGrp="1"/>
          </p:cNvSpPr>
          <p:nvPr>
            <p:ph type="sldNum" sz="quarter" idx="12"/>
          </p:nvPr>
        </p:nvSpPr>
        <p:spPr/>
        <p:txBody>
          <a:bodyPr/>
          <a:lstStyle/>
          <a:p>
            <a:fld id="{0C913308-F349-4B6D-A68A-DD1791B4A57B}" type="slidenum">
              <a:rPr lang="zh-CN" altLang="en-US" smtClean="0">
                <a:solidFill>
                  <a:srgbClr val="04617B">
                    <a:shade val="90000"/>
                  </a:srgbClr>
                </a:solidFill>
              </a:rPr>
              <a:pPr/>
              <a:t>‹#›</a:t>
            </a:fld>
            <a:endParaRPr lang="zh-CN" altLang="en-US">
              <a:solidFill>
                <a:srgbClr val="04617B">
                  <a:shade val="90000"/>
                </a:srgbClr>
              </a:solidFill>
            </a:endParaRPr>
          </a:p>
        </p:txBody>
      </p:sp>
    </p:spTree>
    <p:extLst>
      <p:ext uri="{BB962C8B-B14F-4D97-AF65-F5344CB8AC3E}">
        <p14:creationId xmlns:p14="http://schemas.microsoft.com/office/powerpoint/2010/main" val="15449211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solidFill>
                  <a:srgbClr val="04617B">
                    <a:shade val="90000"/>
                  </a:srgbClr>
                </a:solidFill>
              </a:rPr>
              <a:pPr/>
              <a:t>2015/1/7</a:t>
            </a:fld>
            <a:endParaRPr lang="zh-CN" altLang="en-US">
              <a:solidFill>
                <a:srgbClr val="04617B">
                  <a:shade val="90000"/>
                </a:srgbClr>
              </a:solidFill>
            </a:endParaRPr>
          </a:p>
        </p:txBody>
      </p:sp>
      <p:sp>
        <p:nvSpPr>
          <p:cNvPr id="4" name="页脚占位符 3"/>
          <p:cNvSpPr>
            <a:spLocks noGrp="1"/>
          </p:cNvSpPr>
          <p:nvPr>
            <p:ph type="ftr" sz="quarter" idx="11"/>
          </p:nvPr>
        </p:nvSpPr>
        <p:spPr/>
        <p:txBody>
          <a:bodyPr/>
          <a:lstStyle/>
          <a:p>
            <a:endParaRPr lang="zh-CN" altLang="en-US">
              <a:solidFill>
                <a:srgbClr val="04617B">
                  <a:shade val="90000"/>
                </a:srgbClr>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solidFill>
                  <a:srgbClr val="04617B">
                    <a:shade val="90000"/>
                  </a:srgbClr>
                </a:solidFill>
              </a:rPr>
              <a:pPr/>
              <a:t>‹#›</a:t>
            </a:fld>
            <a:endParaRPr lang="zh-CN" altLang="en-US">
              <a:solidFill>
                <a:srgbClr val="04617B">
                  <a:shade val="90000"/>
                </a:srgbClr>
              </a:solidFill>
            </a:endParaRPr>
          </a:p>
        </p:txBody>
      </p:sp>
    </p:spTree>
    <p:extLst>
      <p:ext uri="{BB962C8B-B14F-4D97-AF65-F5344CB8AC3E}">
        <p14:creationId xmlns:p14="http://schemas.microsoft.com/office/powerpoint/2010/main" val="32750982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4617B">
                    <a:shade val="90000"/>
                  </a:srgbClr>
                </a:solidFill>
              </a:rPr>
              <a:pPr/>
              <a:t>2015/1/7</a:t>
            </a:fld>
            <a:endParaRPr lang="zh-CN" altLang="en-US">
              <a:solidFill>
                <a:srgbClr val="04617B">
                  <a:shade val="90000"/>
                </a:srgbClr>
              </a:solidFill>
            </a:endParaRPr>
          </a:p>
        </p:txBody>
      </p:sp>
      <p:sp>
        <p:nvSpPr>
          <p:cNvPr id="3" name="页脚占位符 2"/>
          <p:cNvSpPr>
            <a:spLocks noGrp="1"/>
          </p:cNvSpPr>
          <p:nvPr>
            <p:ph type="ftr" sz="quarter" idx="11"/>
          </p:nvPr>
        </p:nvSpPr>
        <p:spPr/>
        <p:txBody>
          <a:bodyPr/>
          <a:lstStyle/>
          <a:p>
            <a:endParaRPr lang="zh-CN" altLang="en-US">
              <a:solidFill>
                <a:srgbClr val="04617B">
                  <a:shade val="90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4617B">
                    <a:shade val="90000"/>
                  </a:srgbClr>
                </a:solidFill>
              </a:rPr>
              <a:pPr/>
              <a:t>‹#›</a:t>
            </a:fld>
            <a:endParaRPr lang="zh-CN" altLang="en-US">
              <a:solidFill>
                <a:srgbClr val="04617B">
                  <a:shade val="90000"/>
                </a:srgbClr>
              </a:solidFill>
            </a:endParaRPr>
          </a:p>
        </p:txBody>
      </p:sp>
    </p:spTree>
    <p:extLst>
      <p:ext uri="{BB962C8B-B14F-4D97-AF65-F5344CB8AC3E}">
        <p14:creationId xmlns:p14="http://schemas.microsoft.com/office/powerpoint/2010/main" val="1132640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D835C34C-CBCE-4C1B-90A0-F0EC2DE2DC41}" type="datetimeFigureOut">
              <a:rPr lang="zh-CN" altLang="en-US" smtClean="0"/>
              <a:t>2015/1/7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C54E7EA-7B88-485C-8E36-6219A9B1D42E}" type="slidenum">
              <a:rPr lang="zh-CN" altLang="en-US" smtClean="0"/>
              <a:t>‹#›</a:t>
            </a:fld>
            <a:endParaRPr lang="zh-CN" altLang="en-US"/>
          </a:p>
        </p:txBody>
      </p:sp>
    </p:spTree>
    <p:extLst>
      <p:ext uri="{BB962C8B-B14F-4D97-AF65-F5344CB8AC3E}">
        <p14:creationId xmlns:p14="http://schemas.microsoft.com/office/powerpoint/2010/main" val="38656491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zh-CN" altLang="en-US" smtClean="0"/>
              <a:t>单击此处编辑母版文本样式</a:t>
            </a:r>
          </a:p>
        </p:txBody>
      </p:sp>
      <p:sp>
        <p:nvSpPr>
          <p:cNvPr id="4" name="内容占位符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srgbClr val="04617B">
                    <a:shade val="90000"/>
                  </a:srgbClr>
                </a:solidFill>
              </a:rPr>
              <a:pPr/>
              <a:t>2015/1/7</a:t>
            </a:fld>
            <a:endParaRPr lang="zh-CN" altLang="en-US">
              <a:solidFill>
                <a:srgbClr val="04617B">
                  <a:shade val="90000"/>
                </a:srgbClr>
              </a:solidFill>
            </a:endParaRPr>
          </a:p>
        </p:txBody>
      </p:sp>
      <p:sp>
        <p:nvSpPr>
          <p:cNvPr id="6" name="页脚占位符 5"/>
          <p:cNvSpPr>
            <a:spLocks noGrp="1"/>
          </p:cNvSpPr>
          <p:nvPr>
            <p:ph type="ftr" sz="quarter" idx="11"/>
          </p:nvPr>
        </p:nvSpPr>
        <p:spPr/>
        <p:txBody>
          <a:bodyPr/>
          <a:lstStyle/>
          <a:p>
            <a:endParaRPr lang="zh-CN" altLang="en-US">
              <a:solidFill>
                <a:srgbClr val="04617B">
                  <a:shade val="90000"/>
                </a:srgb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srgbClr val="04617B">
                    <a:shade val="90000"/>
                  </a:srgbClr>
                </a:solidFill>
              </a:rPr>
              <a:pPr/>
              <a:t>‹#›</a:t>
            </a:fld>
            <a:endParaRPr lang="zh-CN" altLang="en-US">
              <a:solidFill>
                <a:srgbClr val="04617B">
                  <a:shade val="90000"/>
                </a:srgbClr>
              </a:solidFill>
            </a:endParaRPr>
          </a:p>
        </p:txBody>
      </p:sp>
    </p:spTree>
    <p:extLst>
      <p:ext uri="{BB962C8B-B14F-4D97-AF65-F5344CB8AC3E}">
        <p14:creationId xmlns:p14="http://schemas.microsoft.com/office/powerpoint/2010/main" val="41076028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9" name="单圆角矩形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直角三角形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标题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zh-CN" altLang="en-US" smtClean="0"/>
              <a:t>单击此处编辑母版标题样式</a:t>
            </a:r>
            <a:endParaRPr kumimoji="0" lang="en-US"/>
          </a:p>
        </p:txBody>
      </p:sp>
      <p:sp>
        <p:nvSpPr>
          <p:cNvPr id="4" name="文本占位符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srgbClr val="04617B">
                    <a:shade val="90000"/>
                  </a:srgbClr>
                </a:solidFill>
              </a:rPr>
              <a:pPr/>
              <a:t>2015/1/7</a:t>
            </a:fld>
            <a:endParaRPr lang="zh-CN" altLang="en-US">
              <a:solidFill>
                <a:srgbClr val="04617B">
                  <a:shade val="90000"/>
                </a:srgbClr>
              </a:solidFill>
            </a:endParaRPr>
          </a:p>
        </p:txBody>
      </p:sp>
      <p:sp>
        <p:nvSpPr>
          <p:cNvPr id="6" name="页脚占位符 5"/>
          <p:cNvSpPr>
            <a:spLocks noGrp="1"/>
          </p:cNvSpPr>
          <p:nvPr>
            <p:ph type="ftr" sz="quarter" idx="11"/>
          </p:nvPr>
        </p:nvSpPr>
        <p:spPr/>
        <p:txBody>
          <a:bodyPr/>
          <a:lstStyle/>
          <a:p>
            <a:endParaRPr lang="zh-CN" altLang="en-US">
              <a:solidFill>
                <a:srgbClr val="04617B">
                  <a:shade val="90000"/>
                </a:srgbClr>
              </a:solidFill>
            </a:endParaRPr>
          </a:p>
        </p:txBody>
      </p:sp>
      <p:sp>
        <p:nvSpPr>
          <p:cNvPr id="7" name="灯片编号占位符 6"/>
          <p:cNvSpPr>
            <a:spLocks noGrp="1"/>
          </p:cNvSpPr>
          <p:nvPr>
            <p:ph type="sldNum" sz="quarter" idx="12"/>
          </p:nvPr>
        </p:nvSpPr>
        <p:spPr>
          <a:xfrm>
            <a:off x="10769600" y="6356351"/>
            <a:ext cx="812800" cy="365125"/>
          </a:xfrm>
        </p:spPr>
        <p:txBody>
          <a:bodyPr/>
          <a:lstStyle/>
          <a:p>
            <a:fld id="{0C913308-F349-4B6D-A68A-DD1791B4A57B}" type="slidenum">
              <a:rPr lang="zh-CN" altLang="en-US" smtClean="0">
                <a:solidFill>
                  <a:srgbClr val="04617B">
                    <a:shade val="90000"/>
                  </a:srgbClr>
                </a:solidFill>
              </a:rPr>
              <a:pPr/>
              <a:t>‹#›</a:t>
            </a:fld>
            <a:endParaRPr lang="zh-CN" altLang="en-US">
              <a:solidFill>
                <a:srgbClr val="04617B">
                  <a:shade val="90000"/>
                </a:srgbClr>
              </a:solidFill>
            </a:endParaRPr>
          </a:p>
        </p:txBody>
      </p:sp>
      <p:sp>
        <p:nvSpPr>
          <p:cNvPr id="3" name="图片占位符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zh-CN" altLang="en-US" smtClean="0"/>
              <a:t>单击图标添加图片</a:t>
            </a:r>
            <a:endParaRPr kumimoji="0" lang="en-US" dirty="0"/>
          </a:p>
        </p:txBody>
      </p:sp>
      <p:sp>
        <p:nvSpPr>
          <p:cNvPr id="10" name="任意多边形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任意多边形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24811309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srgbClr val="04617B">
                    <a:shade val="90000"/>
                  </a:srgbClr>
                </a:solidFill>
              </a:rPr>
              <a:pPr/>
              <a:t>2015/1/7</a:t>
            </a:fld>
            <a:endParaRPr lang="zh-CN" altLang="en-US">
              <a:solidFill>
                <a:srgbClr val="04617B">
                  <a:shade val="90000"/>
                </a:srgbClr>
              </a:solidFill>
            </a:endParaRPr>
          </a:p>
        </p:txBody>
      </p:sp>
      <p:sp>
        <p:nvSpPr>
          <p:cNvPr id="5" name="页脚占位符 4"/>
          <p:cNvSpPr>
            <a:spLocks noGrp="1"/>
          </p:cNvSpPr>
          <p:nvPr>
            <p:ph type="ftr" sz="quarter" idx="11"/>
          </p:nvPr>
        </p:nvSpPr>
        <p:spPr/>
        <p:txBody>
          <a:bodyPr/>
          <a:lstStyle/>
          <a:p>
            <a:endParaRPr lang="zh-CN" altLang="en-US">
              <a:solidFill>
                <a:srgbClr val="04617B">
                  <a:shade val="90000"/>
                </a:srgb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srgbClr val="04617B">
                    <a:shade val="90000"/>
                  </a:srgbClr>
                </a:solidFill>
              </a:rPr>
              <a:pPr/>
              <a:t>‹#›</a:t>
            </a:fld>
            <a:endParaRPr lang="zh-CN" altLang="en-US">
              <a:solidFill>
                <a:srgbClr val="04617B">
                  <a:shade val="90000"/>
                </a:srgbClr>
              </a:solidFill>
            </a:endParaRPr>
          </a:p>
        </p:txBody>
      </p:sp>
    </p:spTree>
    <p:extLst>
      <p:ext uri="{BB962C8B-B14F-4D97-AF65-F5344CB8AC3E}">
        <p14:creationId xmlns:p14="http://schemas.microsoft.com/office/powerpoint/2010/main" val="26388472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914402"/>
            <a:ext cx="2743200" cy="5211763"/>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609600" y="914402"/>
            <a:ext cx="8026400" cy="5211763"/>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srgbClr val="04617B">
                    <a:shade val="90000"/>
                  </a:srgbClr>
                </a:solidFill>
              </a:rPr>
              <a:pPr/>
              <a:t>2015/1/7</a:t>
            </a:fld>
            <a:endParaRPr lang="zh-CN" altLang="en-US">
              <a:solidFill>
                <a:srgbClr val="04617B">
                  <a:shade val="90000"/>
                </a:srgbClr>
              </a:solidFill>
            </a:endParaRPr>
          </a:p>
        </p:txBody>
      </p:sp>
      <p:sp>
        <p:nvSpPr>
          <p:cNvPr id="5" name="页脚占位符 4"/>
          <p:cNvSpPr>
            <a:spLocks noGrp="1"/>
          </p:cNvSpPr>
          <p:nvPr>
            <p:ph type="ftr" sz="quarter" idx="11"/>
          </p:nvPr>
        </p:nvSpPr>
        <p:spPr/>
        <p:txBody>
          <a:bodyPr/>
          <a:lstStyle/>
          <a:p>
            <a:endParaRPr lang="zh-CN" altLang="en-US">
              <a:solidFill>
                <a:srgbClr val="04617B">
                  <a:shade val="90000"/>
                </a:srgb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srgbClr val="04617B">
                    <a:shade val="90000"/>
                  </a:srgbClr>
                </a:solidFill>
              </a:rPr>
              <a:pPr/>
              <a:t>‹#›</a:t>
            </a:fld>
            <a:endParaRPr lang="zh-CN" altLang="en-US">
              <a:solidFill>
                <a:srgbClr val="04617B">
                  <a:shade val="90000"/>
                </a:srgbClr>
              </a:solidFill>
            </a:endParaRPr>
          </a:p>
        </p:txBody>
      </p:sp>
    </p:spTree>
    <p:extLst>
      <p:ext uri="{BB962C8B-B14F-4D97-AF65-F5344CB8AC3E}">
        <p14:creationId xmlns:p14="http://schemas.microsoft.com/office/powerpoint/2010/main" val="3949328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835C34C-CBCE-4C1B-90A0-F0EC2DE2DC41}" type="datetimeFigureOut">
              <a:rPr lang="zh-CN" altLang="en-US" smtClean="0"/>
              <a:t>2015/1/7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C54E7EA-7B88-485C-8E36-6219A9B1D42E}" type="slidenum">
              <a:rPr lang="zh-CN" altLang="en-US" smtClean="0"/>
              <a:t>‹#›</a:t>
            </a:fld>
            <a:endParaRPr lang="zh-CN" altLang="en-US"/>
          </a:p>
        </p:txBody>
      </p:sp>
    </p:spTree>
    <p:extLst>
      <p:ext uri="{BB962C8B-B14F-4D97-AF65-F5344CB8AC3E}">
        <p14:creationId xmlns:p14="http://schemas.microsoft.com/office/powerpoint/2010/main" val="1939601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835C34C-CBCE-4C1B-90A0-F0EC2DE2DC41}" type="datetimeFigureOut">
              <a:rPr lang="zh-CN" altLang="en-US" smtClean="0"/>
              <a:t>2015/1/7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C54E7EA-7B88-485C-8E36-6219A9B1D42E}" type="slidenum">
              <a:rPr lang="zh-CN" altLang="en-US" smtClean="0"/>
              <a:t>‹#›</a:t>
            </a:fld>
            <a:endParaRPr lang="zh-CN" altLang="en-US"/>
          </a:p>
        </p:txBody>
      </p:sp>
    </p:spTree>
    <p:extLst>
      <p:ext uri="{BB962C8B-B14F-4D97-AF65-F5344CB8AC3E}">
        <p14:creationId xmlns:p14="http://schemas.microsoft.com/office/powerpoint/2010/main" val="433020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835C34C-CBCE-4C1B-90A0-F0EC2DE2DC41}" type="datetimeFigureOut">
              <a:rPr lang="zh-CN" altLang="en-US" smtClean="0"/>
              <a:t>2015/1/7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C54E7EA-7B88-485C-8E36-6219A9B1D42E}" type="slidenum">
              <a:rPr lang="zh-CN" altLang="en-US" smtClean="0"/>
              <a:t>‹#›</a:t>
            </a:fld>
            <a:endParaRPr lang="zh-CN" altLang="en-US"/>
          </a:p>
        </p:txBody>
      </p:sp>
    </p:spTree>
    <p:extLst>
      <p:ext uri="{BB962C8B-B14F-4D97-AF65-F5344CB8AC3E}">
        <p14:creationId xmlns:p14="http://schemas.microsoft.com/office/powerpoint/2010/main" val="1357664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835C34C-CBCE-4C1B-90A0-F0EC2DE2DC41}" type="datetimeFigureOut">
              <a:rPr lang="zh-CN" altLang="en-US" smtClean="0"/>
              <a:t>2015/1/7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C54E7EA-7B88-485C-8E36-6219A9B1D42E}" type="slidenum">
              <a:rPr lang="zh-CN" altLang="en-US" smtClean="0"/>
              <a:t>‹#›</a:t>
            </a:fld>
            <a:endParaRPr lang="zh-CN" altLang="en-US"/>
          </a:p>
        </p:txBody>
      </p:sp>
    </p:spTree>
    <p:extLst>
      <p:ext uri="{BB962C8B-B14F-4D97-AF65-F5344CB8AC3E}">
        <p14:creationId xmlns:p14="http://schemas.microsoft.com/office/powerpoint/2010/main" val="1354297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835C34C-CBCE-4C1B-90A0-F0EC2DE2DC41}" type="datetimeFigureOut">
              <a:rPr lang="zh-CN" altLang="en-US" smtClean="0"/>
              <a:t>2015/1/7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C54E7EA-7B88-485C-8E36-6219A9B1D42E}" type="slidenum">
              <a:rPr lang="zh-CN" altLang="en-US" smtClean="0"/>
              <a:t>‹#›</a:t>
            </a:fld>
            <a:endParaRPr lang="zh-CN" altLang="en-US"/>
          </a:p>
        </p:txBody>
      </p:sp>
    </p:spTree>
    <p:extLst>
      <p:ext uri="{BB962C8B-B14F-4D97-AF65-F5344CB8AC3E}">
        <p14:creationId xmlns:p14="http://schemas.microsoft.com/office/powerpoint/2010/main" val="2022119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835C34C-CBCE-4C1B-90A0-F0EC2DE2DC41}" type="datetimeFigureOut">
              <a:rPr lang="zh-CN" altLang="en-US" smtClean="0"/>
              <a:t>2015/1/7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C54E7EA-7B88-485C-8E36-6219A9B1D42E}" type="slidenum">
              <a:rPr lang="zh-CN" altLang="en-US" smtClean="0"/>
              <a:t>‹#›</a:t>
            </a:fld>
            <a:endParaRPr lang="zh-CN" altLang="en-US"/>
          </a:p>
        </p:txBody>
      </p:sp>
    </p:spTree>
    <p:extLst>
      <p:ext uri="{BB962C8B-B14F-4D97-AF65-F5344CB8AC3E}">
        <p14:creationId xmlns:p14="http://schemas.microsoft.com/office/powerpoint/2010/main" val="1215577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35C34C-CBCE-4C1B-90A0-F0EC2DE2DC41}" type="datetimeFigureOut">
              <a:rPr lang="zh-CN" altLang="en-US" smtClean="0"/>
              <a:t>2015/1/7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54E7EA-7B88-485C-8E36-6219A9B1D42E}" type="slidenum">
              <a:rPr lang="zh-CN" altLang="en-US" smtClean="0"/>
              <a:t>‹#›</a:t>
            </a:fld>
            <a:endParaRPr lang="zh-CN" altLang="en-US"/>
          </a:p>
        </p:txBody>
      </p:sp>
    </p:spTree>
    <p:extLst>
      <p:ext uri="{BB962C8B-B14F-4D97-AF65-F5344CB8AC3E}">
        <p14:creationId xmlns:p14="http://schemas.microsoft.com/office/powerpoint/2010/main" val="32704455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B238E5-5D3D-45FC-BD74-B7590F011FF2}" type="datetime1">
              <a:rPr lang="zh-CN" altLang="en-US" smtClean="0">
                <a:solidFill>
                  <a:prstClr val="white">
                    <a:tint val="75000"/>
                  </a:prstClr>
                </a:solidFill>
              </a:rPr>
              <a:pPr/>
              <a:t>2015/1/7</a:t>
            </a:fld>
            <a:endParaRPr lang="zh-CN" altLang="en-US">
              <a:solidFill>
                <a:prstClr val="white">
                  <a:tint val="75000"/>
                </a:prstClr>
              </a:solidFill>
            </a:endParaRPr>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white">
                  <a:tint val="75000"/>
                </a:prstClr>
              </a:solidFill>
            </a:endParaRPr>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solidFill>
                  <a:prstClr val="white">
                    <a:tint val="75000"/>
                  </a:prstClr>
                </a:solidFill>
              </a:rPr>
              <a:pPr/>
              <a:t>‹#›</a:t>
            </a:fld>
            <a:endParaRPr lang="zh-CN" altLang="en-US">
              <a:solidFill>
                <a:prstClr val="white">
                  <a:tint val="75000"/>
                </a:prstClr>
              </a:solidFill>
            </a:endParaRPr>
          </a:p>
        </p:txBody>
      </p:sp>
    </p:spTree>
    <p:extLst>
      <p:ext uri="{BB962C8B-B14F-4D97-AF65-F5344CB8AC3E}">
        <p14:creationId xmlns:p14="http://schemas.microsoft.com/office/powerpoint/2010/main" val="357657311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任意多边形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任意多边形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标题占位符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zh-CN" altLang="en-US" smtClean="0"/>
              <a:t>单击此处编辑母版标题样式</a:t>
            </a:r>
            <a:endParaRPr kumimoji="0" lang="en-US"/>
          </a:p>
        </p:txBody>
      </p:sp>
      <p:sp>
        <p:nvSpPr>
          <p:cNvPr id="30" name="文本占位符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10" name="日期占位符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30820CF-B880-4189-942D-D702A7CBA730}" type="datetimeFigureOut">
              <a:rPr lang="zh-CN" altLang="en-US" smtClean="0">
                <a:solidFill>
                  <a:srgbClr val="04617B">
                    <a:shade val="90000"/>
                  </a:srgbClr>
                </a:solidFill>
              </a:rPr>
              <a:pPr/>
              <a:t>2015/1/7</a:t>
            </a:fld>
            <a:endParaRPr lang="zh-CN" altLang="en-US">
              <a:solidFill>
                <a:srgbClr val="04617B">
                  <a:shade val="90000"/>
                </a:srgbClr>
              </a:solidFill>
            </a:endParaRPr>
          </a:p>
        </p:txBody>
      </p:sp>
      <p:sp>
        <p:nvSpPr>
          <p:cNvPr id="22" name="页脚占位符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zh-CN" altLang="en-US">
              <a:solidFill>
                <a:srgbClr val="04617B">
                  <a:shade val="90000"/>
                </a:srgbClr>
              </a:solidFill>
            </a:endParaRPr>
          </a:p>
        </p:txBody>
      </p:sp>
      <p:sp>
        <p:nvSpPr>
          <p:cNvPr id="18" name="灯片编号占位符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C913308-F349-4B6D-A68A-DD1791B4A57B}" type="slidenum">
              <a:rPr lang="zh-CN" altLang="en-US" smtClean="0">
                <a:solidFill>
                  <a:srgbClr val="04617B">
                    <a:shade val="90000"/>
                  </a:srgbClr>
                </a:solidFill>
              </a:rPr>
              <a:pPr/>
              <a:t>‹#›</a:t>
            </a:fld>
            <a:endParaRPr lang="zh-CN" altLang="en-US">
              <a:solidFill>
                <a:srgbClr val="04617B">
                  <a:shade val="90000"/>
                </a:srgbClr>
              </a:solidFill>
            </a:endParaRPr>
          </a:p>
        </p:txBody>
      </p:sp>
      <p:grpSp>
        <p:nvGrpSpPr>
          <p:cNvPr id="2" name="组合 1"/>
          <p:cNvGrpSpPr/>
          <p:nvPr/>
        </p:nvGrpSpPr>
        <p:grpSpPr>
          <a:xfrm>
            <a:off x="-25356" y="202408"/>
            <a:ext cx="12240731" cy="649224"/>
            <a:chOff x="-19045" y="216550"/>
            <a:chExt cx="9180548" cy="649224"/>
          </a:xfrm>
        </p:grpSpPr>
        <p:sp>
          <p:nvSpPr>
            <p:cNvPr id="12" name="任意多边形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任意多边形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289940510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39.wmf"/><Relationship Id="rId18" Type="http://schemas.openxmlformats.org/officeDocument/2006/relationships/image" Target="../media/image45.png"/><Relationship Id="rId3" Type="http://schemas.openxmlformats.org/officeDocument/2006/relationships/slideLayout" Target="../slideLayouts/slideLayout13.xml"/><Relationship Id="rId7" Type="http://schemas.openxmlformats.org/officeDocument/2006/relationships/image" Target="../media/image36.wmf"/><Relationship Id="rId12" Type="http://schemas.openxmlformats.org/officeDocument/2006/relationships/oleObject" Target="../embeddings/oleObject4.bin"/><Relationship Id="rId17" Type="http://schemas.openxmlformats.org/officeDocument/2006/relationships/image" Target="../media/image44.png"/><Relationship Id="rId2" Type="http://schemas.openxmlformats.org/officeDocument/2006/relationships/tags" Target="../tags/tag4.xml"/><Relationship Id="rId16" Type="http://schemas.openxmlformats.org/officeDocument/2006/relationships/image" Target="../media/image43.png"/><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38.wmf"/><Relationship Id="rId5" Type="http://schemas.openxmlformats.org/officeDocument/2006/relationships/image" Target="../media/image40.png"/><Relationship Id="rId15" Type="http://schemas.openxmlformats.org/officeDocument/2006/relationships/image" Target="../media/image42.png"/><Relationship Id="rId10" Type="http://schemas.openxmlformats.org/officeDocument/2006/relationships/oleObject" Target="../embeddings/oleObject3.bin"/><Relationship Id="rId19" Type="http://schemas.openxmlformats.org/officeDocument/2006/relationships/image" Target="../media/image46.png"/><Relationship Id="rId4" Type="http://schemas.openxmlformats.org/officeDocument/2006/relationships/notesSlide" Target="../notesSlides/notesSlide8.xml"/><Relationship Id="rId9" Type="http://schemas.openxmlformats.org/officeDocument/2006/relationships/image" Target="../media/image37.wmf"/><Relationship Id="rId14" Type="http://schemas.openxmlformats.org/officeDocument/2006/relationships/image" Target="../media/image4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1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48.png"/></Relationships>
</file>

<file path=ppt/slides/_rels/slide1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50.png"/></Relationships>
</file>

<file path=ppt/slides/_rels/slide1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52.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8" Type="http://schemas.openxmlformats.org/officeDocument/2006/relationships/image" Target="../media/image54.wmf"/><Relationship Id="rId13" Type="http://schemas.openxmlformats.org/officeDocument/2006/relationships/oleObject" Target="../embeddings/oleObject9.bin"/><Relationship Id="rId3" Type="http://schemas.openxmlformats.org/officeDocument/2006/relationships/slideLayout" Target="../slideLayouts/slideLayout13.xml"/><Relationship Id="rId7" Type="http://schemas.openxmlformats.org/officeDocument/2006/relationships/oleObject" Target="../embeddings/oleObject6.bin"/><Relationship Id="rId12" Type="http://schemas.openxmlformats.org/officeDocument/2006/relationships/image" Target="../media/image56.wmf"/><Relationship Id="rId17" Type="http://schemas.openxmlformats.org/officeDocument/2006/relationships/image" Target="../media/image60.png"/><Relationship Id="rId2" Type="http://schemas.openxmlformats.org/officeDocument/2006/relationships/tags" Target="../tags/tag6.xml"/><Relationship Id="rId16" Type="http://schemas.openxmlformats.org/officeDocument/2006/relationships/image" Target="../media/image59.png"/><Relationship Id="rId1" Type="http://schemas.openxmlformats.org/officeDocument/2006/relationships/vmlDrawing" Target="../drawings/vmlDrawing2.vml"/><Relationship Id="rId6" Type="http://schemas.openxmlformats.org/officeDocument/2006/relationships/image" Target="../media/image53.wmf"/><Relationship Id="rId11" Type="http://schemas.openxmlformats.org/officeDocument/2006/relationships/oleObject" Target="../embeddings/oleObject8.bin"/><Relationship Id="rId5" Type="http://schemas.openxmlformats.org/officeDocument/2006/relationships/oleObject" Target="../embeddings/oleObject5.bin"/><Relationship Id="rId15" Type="http://schemas.openxmlformats.org/officeDocument/2006/relationships/image" Target="../media/image58.png"/><Relationship Id="rId10" Type="http://schemas.openxmlformats.org/officeDocument/2006/relationships/image" Target="../media/image55.wmf"/><Relationship Id="rId4" Type="http://schemas.openxmlformats.org/officeDocument/2006/relationships/notesSlide" Target="../notesSlides/notesSlide14.xml"/><Relationship Id="rId9" Type="http://schemas.openxmlformats.org/officeDocument/2006/relationships/oleObject" Target="../embeddings/oleObject7.bin"/><Relationship Id="rId14" Type="http://schemas.openxmlformats.org/officeDocument/2006/relationships/image" Target="../media/image57.wmf"/></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12.bin"/><Relationship Id="rId13" Type="http://schemas.openxmlformats.org/officeDocument/2006/relationships/oleObject" Target="../embeddings/oleObject15.bin"/><Relationship Id="rId3" Type="http://schemas.openxmlformats.org/officeDocument/2006/relationships/notesSlide" Target="../notesSlides/notesSlide15.xml"/><Relationship Id="rId7" Type="http://schemas.openxmlformats.org/officeDocument/2006/relationships/image" Target="../media/image62.wmf"/><Relationship Id="rId12" Type="http://schemas.openxmlformats.org/officeDocument/2006/relationships/oleObject" Target="../embeddings/oleObject14.bin"/><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oleObject" Target="../embeddings/oleObject11.bin"/><Relationship Id="rId11" Type="http://schemas.openxmlformats.org/officeDocument/2006/relationships/image" Target="../media/image64.wmf"/><Relationship Id="rId5" Type="http://schemas.openxmlformats.org/officeDocument/2006/relationships/image" Target="../media/image61.wmf"/><Relationship Id="rId15" Type="http://schemas.openxmlformats.org/officeDocument/2006/relationships/oleObject" Target="../embeddings/oleObject17.bin"/><Relationship Id="rId10" Type="http://schemas.openxmlformats.org/officeDocument/2006/relationships/oleObject" Target="../embeddings/oleObject13.bin"/><Relationship Id="rId4" Type="http://schemas.openxmlformats.org/officeDocument/2006/relationships/oleObject" Target="../embeddings/oleObject10.bin"/><Relationship Id="rId9" Type="http://schemas.openxmlformats.org/officeDocument/2006/relationships/image" Target="../media/image63.wmf"/><Relationship Id="rId14" Type="http://schemas.openxmlformats.org/officeDocument/2006/relationships/oleObject" Target="../embeddings/oleObject16.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67.wmf"/><Relationship Id="rId3" Type="http://schemas.openxmlformats.org/officeDocument/2006/relationships/slideLayout" Target="../slideLayouts/slideLayout13.xml"/><Relationship Id="rId7" Type="http://schemas.openxmlformats.org/officeDocument/2006/relationships/image" Target="../media/image68.png"/><Relationship Id="rId12" Type="http://schemas.openxmlformats.org/officeDocument/2006/relationships/oleObject" Target="../embeddings/oleObject20.bin"/><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image" Target="../media/image65.wmf"/><Relationship Id="rId11" Type="http://schemas.openxmlformats.org/officeDocument/2006/relationships/image" Target="../media/image66.wmf"/><Relationship Id="rId5" Type="http://schemas.openxmlformats.org/officeDocument/2006/relationships/oleObject" Target="../embeddings/oleObject18.bin"/><Relationship Id="rId10" Type="http://schemas.openxmlformats.org/officeDocument/2006/relationships/oleObject" Target="../embeddings/oleObject19.bin"/><Relationship Id="rId4" Type="http://schemas.openxmlformats.org/officeDocument/2006/relationships/notesSlide" Target="../notesSlides/notesSlide16.xml"/><Relationship Id="rId9" Type="http://schemas.openxmlformats.org/officeDocument/2006/relationships/image" Target="../media/image70.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3.xml"/><Relationship Id="rId1" Type="http://schemas.openxmlformats.org/officeDocument/2006/relationships/tags" Target="../tags/tag8.xml"/><Relationship Id="rId5" Type="http://schemas.openxmlformats.org/officeDocument/2006/relationships/image" Target="../media/image72.png"/><Relationship Id="rId4" Type="http://schemas.openxmlformats.org/officeDocument/2006/relationships/image" Target="../media/image71.png"/></Relationships>
</file>

<file path=ppt/slides/_rels/slide22.xml.rels><?xml version="1.0" encoding="UTF-8" standalone="yes"?>
<Relationships xmlns="http://schemas.openxmlformats.org/package/2006/relationships"><Relationship Id="rId8" Type="http://schemas.openxmlformats.org/officeDocument/2006/relationships/image" Target="../media/image77.jpeg"/><Relationship Id="rId3" Type="http://schemas.openxmlformats.org/officeDocument/2006/relationships/oleObject" Target="../embeddings/oleObject21.bin"/><Relationship Id="rId7" Type="http://schemas.openxmlformats.org/officeDocument/2006/relationships/image" Target="../media/image76.jpeg"/><Relationship Id="rId12" Type="http://schemas.openxmlformats.org/officeDocument/2006/relationships/image" Target="../media/image81.png"/><Relationship Id="rId2" Type="http://schemas.openxmlformats.org/officeDocument/2006/relationships/slideLayout" Target="../slideLayouts/slideLayout13.xml"/><Relationship Id="rId1" Type="http://schemas.openxmlformats.org/officeDocument/2006/relationships/vmlDrawing" Target="../drawings/vmlDrawing5.vml"/><Relationship Id="rId6" Type="http://schemas.openxmlformats.org/officeDocument/2006/relationships/image" Target="../media/image75.jpeg"/><Relationship Id="rId11" Type="http://schemas.openxmlformats.org/officeDocument/2006/relationships/image" Target="../media/image80.png"/><Relationship Id="rId5" Type="http://schemas.openxmlformats.org/officeDocument/2006/relationships/image" Target="../media/image74.jpeg"/><Relationship Id="rId10" Type="http://schemas.openxmlformats.org/officeDocument/2006/relationships/image" Target="../media/image79.jpeg"/><Relationship Id="rId4" Type="http://schemas.openxmlformats.org/officeDocument/2006/relationships/image" Target="../media/image73.wmf"/><Relationship Id="rId9" Type="http://schemas.openxmlformats.org/officeDocument/2006/relationships/image" Target="../media/image78.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3.xml"/><Relationship Id="rId1" Type="http://schemas.openxmlformats.org/officeDocument/2006/relationships/tags" Target="../tags/tag9.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3.xml"/><Relationship Id="rId1" Type="http://schemas.openxmlformats.org/officeDocument/2006/relationships/tags" Target="../tags/tag10.xml"/><Relationship Id="rId5" Type="http://schemas.openxmlformats.org/officeDocument/2006/relationships/image" Target="../media/image83.png"/><Relationship Id="rId4" Type="http://schemas.openxmlformats.org/officeDocument/2006/relationships/image" Target="../media/image82.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3.xml"/><Relationship Id="rId1" Type="http://schemas.openxmlformats.org/officeDocument/2006/relationships/tags" Target="../tags/tag11.xml"/><Relationship Id="rId5" Type="http://schemas.openxmlformats.org/officeDocument/2006/relationships/image" Target="../media/image85.png"/><Relationship Id="rId4" Type="http://schemas.openxmlformats.org/officeDocument/2006/relationships/image" Target="../media/image84.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3.xml"/><Relationship Id="rId1" Type="http://schemas.openxmlformats.org/officeDocument/2006/relationships/tags" Target="../tags/tag12.xml"/><Relationship Id="rId5" Type="http://schemas.openxmlformats.org/officeDocument/2006/relationships/image" Target="../media/image87.png"/><Relationship Id="rId4" Type="http://schemas.openxmlformats.org/officeDocument/2006/relationships/image" Target="../media/image86.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3.xml"/><Relationship Id="rId1" Type="http://schemas.openxmlformats.org/officeDocument/2006/relationships/tags" Target="../tags/tag13.xml"/><Relationship Id="rId5" Type="http://schemas.openxmlformats.org/officeDocument/2006/relationships/image" Target="../media/image89.png"/><Relationship Id="rId4" Type="http://schemas.openxmlformats.org/officeDocument/2006/relationships/image" Target="../media/image88.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3.xml"/><Relationship Id="rId1" Type="http://schemas.openxmlformats.org/officeDocument/2006/relationships/tags" Target="../tags/tag14.xml"/><Relationship Id="rId4" Type="http://schemas.openxmlformats.org/officeDocument/2006/relationships/image" Target="../media/image90.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3.xml"/><Relationship Id="rId1" Type="http://schemas.openxmlformats.org/officeDocument/2006/relationships/tags" Target="../tags/tag15.xml"/><Relationship Id="rId5" Type="http://schemas.openxmlformats.org/officeDocument/2006/relationships/image" Target="../media/image92.png"/><Relationship Id="rId4" Type="http://schemas.openxmlformats.org/officeDocument/2006/relationships/image" Target="../media/image9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1.xml"/><Relationship Id="rId4" Type="http://schemas.openxmlformats.org/officeDocument/2006/relationships/image" Target="../media/image3.emf"/></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3.xml"/><Relationship Id="rId1" Type="http://schemas.openxmlformats.org/officeDocument/2006/relationships/tags" Target="../tags/tag16.xml"/><Relationship Id="rId5" Type="http://schemas.openxmlformats.org/officeDocument/2006/relationships/image" Target="../media/image93.png"/><Relationship Id="rId4" Type="http://schemas.openxmlformats.org/officeDocument/2006/relationships/image" Target="../media/image92.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3.xml"/><Relationship Id="rId1" Type="http://schemas.openxmlformats.org/officeDocument/2006/relationships/tags" Target="../tags/tag17.xml"/><Relationship Id="rId4" Type="http://schemas.openxmlformats.org/officeDocument/2006/relationships/image" Target="../media/image94.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3.xml"/><Relationship Id="rId1" Type="http://schemas.openxmlformats.org/officeDocument/2006/relationships/tags" Target="../tags/tag18.xml"/><Relationship Id="rId4" Type="http://schemas.openxmlformats.org/officeDocument/2006/relationships/image" Target="../media/image95.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3.xml"/><Relationship Id="rId1" Type="http://schemas.openxmlformats.org/officeDocument/2006/relationships/tags" Target="../tags/tag19.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3.xml"/><Relationship Id="rId1" Type="http://schemas.openxmlformats.org/officeDocument/2006/relationships/tags" Target="../tags/tag20.xml"/><Relationship Id="rId6" Type="http://schemas.openxmlformats.org/officeDocument/2006/relationships/image" Target="../media/image98.png"/><Relationship Id="rId5" Type="http://schemas.openxmlformats.org/officeDocument/2006/relationships/image" Target="../media/image97.png"/><Relationship Id="rId4" Type="http://schemas.openxmlformats.org/officeDocument/2006/relationships/image" Target="../media/image96.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3.xml"/><Relationship Id="rId1" Type="http://schemas.openxmlformats.org/officeDocument/2006/relationships/tags" Target="../tags/tag21.xml"/><Relationship Id="rId6" Type="http://schemas.openxmlformats.org/officeDocument/2006/relationships/image" Target="../media/image97.png"/><Relationship Id="rId5" Type="http://schemas.openxmlformats.org/officeDocument/2006/relationships/image" Target="../media/image96.png"/><Relationship Id="rId4" Type="http://schemas.openxmlformats.org/officeDocument/2006/relationships/image" Target="../media/image99.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3.xml"/><Relationship Id="rId1" Type="http://schemas.openxmlformats.org/officeDocument/2006/relationships/tags" Target="../tags/tag22.xml"/><Relationship Id="rId6" Type="http://schemas.openxmlformats.org/officeDocument/2006/relationships/image" Target="../media/image97.png"/><Relationship Id="rId5" Type="http://schemas.openxmlformats.org/officeDocument/2006/relationships/image" Target="../media/image96.png"/><Relationship Id="rId4" Type="http://schemas.openxmlformats.org/officeDocument/2006/relationships/image" Target="../media/image100.png"/></Relationships>
</file>

<file path=ppt/slides/_rels/slide37.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33.xml"/><Relationship Id="rId1" Type="http://schemas.openxmlformats.org/officeDocument/2006/relationships/slideLayout" Target="../slideLayouts/slideLayout13.xml"/><Relationship Id="rId6" Type="http://schemas.openxmlformats.org/officeDocument/2006/relationships/image" Target="../media/image105.jpeg"/><Relationship Id="rId5" Type="http://schemas.openxmlformats.org/officeDocument/2006/relationships/image" Target="../media/image104.png"/><Relationship Id="rId4" Type="http://schemas.openxmlformats.org/officeDocument/2006/relationships/image" Target="../media/image103.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notesSlide" Target="../notesSlides/notesSlide3.xml"/><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slideLayout" Target="../slideLayouts/slideLayout13.xml"/><Relationship Id="rId16" Type="http://schemas.openxmlformats.org/officeDocument/2006/relationships/image" Target="../media/image16.jpeg"/><Relationship Id="rId1" Type="http://schemas.openxmlformats.org/officeDocument/2006/relationships/tags" Target="../tags/tag2.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emf"/><Relationship Id="rId15" Type="http://schemas.openxmlformats.org/officeDocument/2006/relationships/image" Target="../media/image15.pn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 Id="rId14" Type="http://schemas.openxmlformats.org/officeDocument/2006/relationships/image" Target="../media/image14.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106.jp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notesSlide" Target="../notesSlides/notesSlide6.xml"/><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slideLayout" Target="../slideLayouts/slideLayout13.xml"/><Relationship Id="rId1" Type="http://schemas.openxmlformats.org/officeDocument/2006/relationships/tags" Target="../tags/tag3.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jpeg"/><Relationship Id="rId4" Type="http://schemas.openxmlformats.org/officeDocument/2006/relationships/image" Target="../media/image19.png"/><Relationship Id="rId9"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32.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007235" y="293556"/>
            <a:ext cx="8245315" cy="1377621"/>
          </a:xfrm>
          <a:prstGeom prst="rect">
            <a:avLst/>
          </a:prstGeom>
        </p:spPr>
        <p:txBody>
          <a:bodyPr wrap="square">
            <a:spAutoFit/>
          </a:bodyPr>
          <a:lstStyle/>
          <a:p>
            <a:pPr algn="ctr">
              <a:lnSpc>
                <a:spcPct val="120000"/>
              </a:lnSpc>
            </a:pPr>
            <a:r>
              <a:rPr lang="zh-CN" altLang="en-US" sz="3600" b="1" dirty="0" smtClean="0">
                <a:solidFill>
                  <a:srgbClr val="FF0000"/>
                </a:solidFill>
                <a:effectLst>
                  <a:outerShdw blurRad="38100" dist="38100" dir="2700000" algn="tl">
                    <a:srgbClr val="000000">
                      <a:alpha val="43137"/>
                    </a:srgbClr>
                  </a:outerShdw>
                </a:effectLst>
                <a:ea typeface="微软雅黑" panose="020B0503020204020204" pitchFamily="34" charset="-122"/>
              </a:rPr>
              <a:t>USB： Ultrashort Binary Descriptor for Fast Visual Matching and Retrieval</a:t>
            </a:r>
            <a:endParaRPr lang="zh-CN" altLang="en-US" sz="3600" b="1" dirty="0">
              <a:solidFill>
                <a:srgbClr val="FF0000"/>
              </a:solidFill>
              <a:effectLst>
                <a:outerShdw blurRad="38100" dist="38100" dir="2700000" algn="tl">
                  <a:srgbClr val="000000">
                    <a:alpha val="43137"/>
                  </a:srgbClr>
                </a:outerShdw>
              </a:effectLst>
              <a:ea typeface="微软雅黑" panose="020B0503020204020204" pitchFamily="34" charset="-122"/>
            </a:endParaRPr>
          </a:p>
        </p:txBody>
      </p:sp>
      <p:pic>
        <p:nvPicPr>
          <p:cNvPr id="2" name="图片 1"/>
          <p:cNvPicPr>
            <a:picLocks noChangeAspect="1"/>
          </p:cNvPicPr>
          <p:nvPr/>
        </p:nvPicPr>
        <p:blipFill>
          <a:blip r:embed="rId2"/>
          <a:stretch>
            <a:fillRect/>
          </a:stretch>
        </p:blipFill>
        <p:spPr>
          <a:xfrm>
            <a:off x="1518998" y="2285999"/>
            <a:ext cx="9221788" cy="31611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文本框 3"/>
          <p:cNvSpPr txBox="1"/>
          <p:nvPr/>
        </p:nvSpPr>
        <p:spPr>
          <a:xfrm>
            <a:off x="7692570" y="1955318"/>
            <a:ext cx="3018971" cy="400110"/>
          </a:xfrm>
          <a:prstGeom prst="rect">
            <a:avLst/>
          </a:prstGeom>
          <a:solidFill>
            <a:schemeClr val="tx1"/>
          </a:solidFill>
        </p:spPr>
        <p:txBody>
          <a:bodyPr wrap="square" rtlCol="0">
            <a:spAutoFit/>
          </a:bodyPr>
          <a:lstStyle/>
          <a:p>
            <a:r>
              <a:rPr lang="zh-CN" altLang="en-US" sz="2000" b="1" dirty="0" smtClean="0">
                <a:solidFill>
                  <a:schemeClr val="bg1"/>
                </a:solidFill>
                <a:latin typeface="微软雅黑" panose="020B0503020204020204" pitchFamily="34" charset="-122"/>
                <a:ea typeface="微软雅黑" panose="020B0503020204020204" pitchFamily="34" charset="-122"/>
              </a:rPr>
              <a:t>谭伟敏，</a:t>
            </a:r>
            <a:r>
              <a:rPr lang="en-US" altLang="zh-CN" sz="2000" b="1" dirty="0" smtClean="0">
                <a:solidFill>
                  <a:schemeClr val="bg1"/>
                </a:solidFill>
                <a:latin typeface="微软雅黑" panose="020B0503020204020204" pitchFamily="34" charset="-122"/>
                <a:ea typeface="微软雅黑" panose="020B0503020204020204" pitchFamily="34" charset="-122"/>
              </a:rPr>
              <a:t>14110240025</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4834442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69057" y="0"/>
            <a:ext cx="1235614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endParaRPr>
          </a:p>
        </p:txBody>
      </p:sp>
      <p:sp>
        <p:nvSpPr>
          <p:cNvPr id="2" name="标题 1"/>
          <p:cNvSpPr>
            <a:spLocks noGrp="1"/>
          </p:cNvSpPr>
          <p:nvPr>
            <p:ph type="title"/>
          </p:nvPr>
        </p:nvSpPr>
        <p:spPr>
          <a:xfrm>
            <a:off x="725871" y="56589"/>
            <a:ext cx="10972800" cy="1143000"/>
          </a:xfrm>
        </p:spPr>
        <p:txBody>
          <a:bodyPr/>
          <a:lstStyle/>
          <a:p>
            <a:pPr algn="ctr"/>
            <a:r>
              <a:rPr lang="en-US" altLang="zh-CN" dirty="0" err="1">
                <a:solidFill>
                  <a:schemeClr val="tx1"/>
                </a:solidFill>
              </a:rPr>
              <a:t>DoG</a:t>
            </a:r>
            <a:r>
              <a:rPr lang="en-US" altLang="zh-CN" dirty="0">
                <a:solidFill>
                  <a:schemeClr val="tx1"/>
                </a:solidFill>
              </a:rPr>
              <a:t> (Difference of Gaussian)</a:t>
            </a:r>
            <a:endParaRPr lang="zh-CN" altLang="en-US" dirty="0"/>
          </a:p>
        </p:txBody>
      </p:sp>
      <p:pic>
        <p:nvPicPr>
          <p:cNvPr id="25602" name="Picture 2"/>
          <p:cNvPicPr>
            <a:picLocks noChangeAspect="1" noChangeArrowheads="1"/>
          </p:cNvPicPr>
          <p:nvPr/>
        </p:nvPicPr>
        <p:blipFill>
          <a:blip r:embed="rId2" cstate="print"/>
          <a:srcRect/>
          <a:stretch>
            <a:fillRect/>
          </a:stretch>
        </p:blipFill>
        <p:spPr bwMode="auto">
          <a:xfrm>
            <a:off x="650524" y="4819043"/>
            <a:ext cx="5238750" cy="1571625"/>
          </a:xfrm>
          <a:prstGeom prst="rect">
            <a:avLst/>
          </a:prstGeom>
          <a:noFill/>
          <a:ln w="9525">
            <a:noFill/>
            <a:miter lim="800000"/>
            <a:headEnd/>
            <a:tailEnd/>
          </a:ln>
          <a:effectLst/>
        </p:spPr>
      </p:pic>
      <p:sp>
        <p:nvSpPr>
          <p:cNvPr id="19" name="文本框 18"/>
          <p:cNvSpPr txBox="1"/>
          <p:nvPr/>
        </p:nvSpPr>
        <p:spPr>
          <a:xfrm>
            <a:off x="8133798" y="6131066"/>
            <a:ext cx="2824253" cy="369332"/>
          </a:xfrm>
          <a:prstGeom prst="rect">
            <a:avLst/>
          </a:prstGeom>
          <a:noFill/>
        </p:spPr>
        <p:txBody>
          <a:bodyPr wrap="square" rtlCol="0">
            <a:spAutoFit/>
          </a:bodyPr>
          <a:lstStyle/>
          <a:p>
            <a:r>
              <a:rPr lang="zh-CN" altLang="en-US" b="1" dirty="0" smtClean="0"/>
              <a:t>高斯差分金字塔</a:t>
            </a:r>
            <a:endParaRPr lang="zh-CN" altLang="en-US" b="1" dirty="0"/>
          </a:p>
        </p:txBody>
      </p:sp>
      <p:pic>
        <p:nvPicPr>
          <p:cNvPr id="21" name="Picture 4"/>
          <p:cNvPicPr>
            <a:picLocks noChangeAspect="1" noChangeArrowheads="1"/>
          </p:cNvPicPr>
          <p:nvPr/>
        </p:nvPicPr>
        <p:blipFill>
          <a:blip r:embed="rId3" cstate="print"/>
          <a:srcRect/>
          <a:stretch>
            <a:fillRect/>
          </a:stretch>
        </p:blipFill>
        <p:spPr bwMode="auto">
          <a:xfrm>
            <a:off x="5833643" y="1562819"/>
            <a:ext cx="6193138" cy="4485309"/>
          </a:xfrm>
          <a:prstGeom prst="rect">
            <a:avLst/>
          </a:prstGeom>
          <a:noFill/>
          <a:ln w="9525">
            <a:noFill/>
            <a:miter lim="800000"/>
            <a:headEnd/>
            <a:tailEnd/>
          </a:ln>
          <a:effectLst/>
        </p:spPr>
      </p:pic>
      <p:sp>
        <p:nvSpPr>
          <p:cNvPr id="22" name="矩形 21"/>
          <p:cNvSpPr/>
          <p:nvPr/>
        </p:nvSpPr>
        <p:spPr>
          <a:xfrm>
            <a:off x="-754724" y="2686448"/>
            <a:ext cx="7580671" cy="959237"/>
          </a:xfrm>
          <a:prstGeom prst="rect">
            <a:avLst/>
          </a:prstGeom>
        </p:spPr>
        <p:txBody>
          <a:bodyPr wrap="square">
            <a:spAutoFit/>
          </a:bodyPr>
          <a:lstStyle/>
          <a:p>
            <a:pPr marL="1306195">
              <a:lnSpc>
                <a:spcPct val="120000"/>
              </a:lnSpc>
              <a:spcBef>
                <a:spcPts val="980"/>
              </a:spcBef>
              <a:tabLst>
                <a:tab pos="2018030" algn="l"/>
              </a:tabLst>
            </a:pPr>
            <a:r>
              <a:rPr lang="en-US" altLang="zh-CN" sz="2000" b="1" dirty="0">
                <a:solidFill>
                  <a:prstClr val="black"/>
                </a:solidFill>
                <a:latin typeface="微软雅黑" panose="020B0503020204020204" pitchFamily="34" charset="-122"/>
                <a:ea typeface="微软雅黑" panose="020B0503020204020204" pitchFamily="34" charset="-122"/>
                <a:cs typeface="Verdana" panose="020B0604030504040204" pitchFamily="34" charset="0"/>
              </a:rPr>
              <a:t>D</a:t>
            </a:r>
            <a:r>
              <a:rPr lang="en-US" altLang="zh-CN" sz="20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000" b="1" spc="5" dirty="0">
                <a:solidFill>
                  <a:prstClr val="black"/>
                </a:solidFill>
                <a:latin typeface="微软雅黑" panose="020B0503020204020204" pitchFamily="34" charset="-122"/>
                <a:ea typeface="微软雅黑" panose="020B0503020204020204" pitchFamily="34" charset="-122"/>
                <a:cs typeface="Verdana" panose="020B0604030504040204" pitchFamily="34" charset="0"/>
              </a:rPr>
              <a:t>x,</a:t>
            </a:r>
            <a:r>
              <a:rPr lang="en-US" altLang="zh-CN" sz="2000" b="1" spc="-205" dirty="0">
                <a:solidFill>
                  <a:prstClr val="black"/>
                </a:solidFill>
                <a:latin typeface="微软雅黑" panose="020B0503020204020204" pitchFamily="34" charset="-122"/>
                <a:ea typeface="微软雅黑" panose="020B0503020204020204" pitchFamily="34" charset="-122"/>
                <a:cs typeface="Verdana" panose="020B0604030504040204" pitchFamily="34" charset="0"/>
              </a:rPr>
              <a:t> </a:t>
            </a:r>
            <a:r>
              <a:rPr lang="en-US" altLang="zh-CN" sz="2000" b="1" spc="20" dirty="0">
                <a:solidFill>
                  <a:prstClr val="black"/>
                </a:solidFill>
                <a:latin typeface="微软雅黑" panose="020B0503020204020204" pitchFamily="34" charset="-122"/>
                <a:ea typeface="微软雅黑" panose="020B0503020204020204" pitchFamily="34" charset="-122"/>
                <a:cs typeface="Verdana" panose="020B0604030504040204" pitchFamily="34" charset="0"/>
              </a:rPr>
              <a:t>y</a:t>
            </a:r>
            <a:r>
              <a:rPr lang="en-US" altLang="zh-CN" sz="2000" b="1" spc="25" dirty="0">
                <a:solidFill>
                  <a:prstClr val="black"/>
                </a:solidFill>
                <a:latin typeface="微软雅黑" panose="020B0503020204020204" pitchFamily="34" charset="-122"/>
                <a:ea typeface="微软雅黑" panose="020B0503020204020204" pitchFamily="34" charset="-122"/>
                <a:cs typeface="Verdana" panose="020B0604030504040204" pitchFamily="34" charset="0"/>
              </a:rPr>
              <a:t>,</a:t>
            </a:r>
            <a:r>
              <a:rPr lang="en-US" altLang="zh-CN" sz="2000" b="1" spc="-205" dirty="0">
                <a:solidFill>
                  <a:prstClr val="black"/>
                </a:solidFill>
                <a:latin typeface="微软雅黑" panose="020B0503020204020204" pitchFamily="34" charset="-122"/>
                <a:ea typeface="微软雅黑" panose="020B0503020204020204" pitchFamily="34" charset="-122"/>
                <a:cs typeface="Verdana" panose="020B0604030504040204" pitchFamily="34" charset="0"/>
              </a:rPr>
              <a:t> </a:t>
            </a:r>
            <a:r>
              <a:rPr lang="en-US" altLang="zh-CN" sz="2000" b="1" spc="15" dirty="0" smtClean="0">
                <a:solidFill>
                  <a:prstClr val="black"/>
                </a:solidFill>
                <a:latin typeface="微软雅黑" panose="020B0503020204020204" pitchFamily="34" charset="-122"/>
                <a:ea typeface="微软雅黑" panose="020B0503020204020204" pitchFamily="34" charset="-122"/>
                <a:cs typeface="Verdana" panose="020B0604030504040204" pitchFamily="34" charset="0"/>
              </a:rPr>
              <a:t>σ</a:t>
            </a:r>
            <a:r>
              <a:rPr lang="en-US" altLang="zh-CN" sz="2000" b="1" spc="10" dirty="0" smtClean="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2000" b="1" dirty="0" smtClean="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2000" b="1" spc="45" dirty="0" smtClean="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2000" b="1" spc="-5"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000" b="1" spc="-5" dirty="0">
                <a:solidFill>
                  <a:prstClr val="black"/>
                </a:solidFill>
                <a:latin typeface="微软雅黑" panose="020B0503020204020204" pitchFamily="34" charset="-122"/>
                <a:ea typeface="微软雅黑" panose="020B0503020204020204" pitchFamily="34" charset="-122"/>
                <a:cs typeface="Verdana" panose="020B0604030504040204" pitchFamily="34" charset="0"/>
              </a:rPr>
              <a:t>G</a:t>
            </a:r>
            <a:r>
              <a:rPr lang="en-US" altLang="zh-CN" sz="2000" b="1" spc="-5"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000" b="1" spc="-10" dirty="0">
                <a:solidFill>
                  <a:prstClr val="black"/>
                </a:solidFill>
                <a:latin typeface="微软雅黑" panose="020B0503020204020204" pitchFamily="34" charset="-122"/>
                <a:ea typeface="微软雅黑" panose="020B0503020204020204" pitchFamily="34" charset="-122"/>
                <a:cs typeface="Verdana" panose="020B0604030504040204" pitchFamily="34" charset="0"/>
              </a:rPr>
              <a:t>x,</a:t>
            </a:r>
            <a:r>
              <a:rPr lang="en-US" altLang="zh-CN" sz="2000" b="1" spc="-265" dirty="0">
                <a:solidFill>
                  <a:prstClr val="black"/>
                </a:solidFill>
                <a:latin typeface="微软雅黑" panose="020B0503020204020204" pitchFamily="34" charset="-122"/>
                <a:ea typeface="微软雅黑" panose="020B0503020204020204" pitchFamily="34" charset="-122"/>
                <a:cs typeface="Verdana" panose="020B0604030504040204" pitchFamily="34" charset="0"/>
              </a:rPr>
              <a:t> </a:t>
            </a:r>
            <a:r>
              <a:rPr lang="en-US" altLang="zh-CN" sz="2000" b="1" spc="20" dirty="0">
                <a:solidFill>
                  <a:prstClr val="black"/>
                </a:solidFill>
                <a:latin typeface="微软雅黑" panose="020B0503020204020204" pitchFamily="34" charset="-122"/>
                <a:ea typeface="微软雅黑" panose="020B0503020204020204" pitchFamily="34" charset="-122"/>
                <a:cs typeface="Verdana" panose="020B0604030504040204" pitchFamily="34" charset="0"/>
              </a:rPr>
              <a:t>y</a:t>
            </a:r>
            <a:r>
              <a:rPr lang="en-US" altLang="zh-CN" sz="2000" b="1" spc="25" dirty="0">
                <a:solidFill>
                  <a:prstClr val="black"/>
                </a:solidFill>
                <a:latin typeface="微软雅黑" panose="020B0503020204020204" pitchFamily="34" charset="-122"/>
                <a:ea typeface="微软雅黑" panose="020B0503020204020204" pitchFamily="34" charset="-122"/>
                <a:cs typeface="Verdana" panose="020B0604030504040204" pitchFamily="34" charset="0"/>
              </a:rPr>
              <a:t>,</a:t>
            </a:r>
            <a:r>
              <a:rPr lang="en-US" altLang="zh-CN" sz="2000" b="1" spc="-265" dirty="0">
                <a:solidFill>
                  <a:prstClr val="black"/>
                </a:solidFill>
                <a:latin typeface="微软雅黑" panose="020B0503020204020204" pitchFamily="34" charset="-122"/>
                <a:ea typeface="微软雅黑" panose="020B0503020204020204" pitchFamily="34" charset="-122"/>
                <a:cs typeface="Verdana" panose="020B0604030504040204" pitchFamily="34" charset="0"/>
              </a:rPr>
              <a:t> </a:t>
            </a:r>
            <a:r>
              <a:rPr lang="en-US" altLang="zh-CN" sz="2000" b="1" spc="20" dirty="0" err="1">
                <a:solidFill>
                  <a:prstClr val="black"/>
                </a:solidFill>
                <a:latin typeface="微软雅黑" panose="020B0503020204020204" pitchFamily="34" charset="-122"/>
                <a:ea typeface="微软雅黑" panose="020B0503020204020204" pitchFamily="34" charset="-122"/>
                <a:cs typeface="Verdana" panose="020B0604030504040204" pitchFamily="34" charset="0"/>
              </a:rPr>
              <a:t>kσ</a:t>
            </a:r>
            <a:r>
              <a:rPr lang="en-US" altLang="zh-CN" sz="2000" b="1" spc="15"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000" b="1" spc="-13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20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000" b="1" spc="-18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2000" b="1" spc="-5" dirty="0">
                <a:solidFill>
                  <a:prstClr val="black"/>
                </a:solidFill>
                <a:latin typeface="微软雅黑" panose="020B0503020204020204" pitchFamily="34" charset="-122"/>
                <a:ea typeface="微软雅黑" panose="020B0503020204020204" pitchFamily="34" charset="-122"/>
                <a:cs typeface="Verdana" panose="020B0604030504040204" pitchFamily="34" charset="0"/>
              </a:rPr>
              <a:t>G</a:t>
            </a:r>
            <a:r>
              <a:rPr lang="en-US" altLang="zh-CN" sz="2000" b="1" spc="-5"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000" b="1" spc="-10" dirty="0">
                <a:solidFill>
                  <a:prstClr val="black"/>
                </a:solidFill>
                <a:latin typeface="微软雅黑" panose="020B0503020204020204" pitchFamily="34" charset="-122"/>
                <a:ea typeface="微软雅黑" panose="020B0503020204020204" pitchFamily="34" charset="-122"/>
                <a:cs typeface="Verdana" panose="020B0604030504040204" pitchFamily="34" charset="0"/>
              </a:rPr>
              <a:t>x,</a:t>
            </a:r>
            <a:r>
              <a:rPr lang="en-US" altLang="zh-CN" sz="2000" b="1" spc="-265" dirty="0">
                <a:solidFill>
                  <a:prstClr val="black"/>
                </a:solidFill>
                <a:latin typeface="微软雅黑" panose="020B0503020204020204" pitchFamily="34" charset="-122"/>
                <a:ea typeface="微软雅黑" panose="020B0503020204020204" pitchFamily="34" charset="-122"/>
                <a:cs typeface="Verdana" panose="020B0604030504040204" pitchFamily="34" charset="0"/>
              </a:rPr>
              <a:t> </a:t>
            </a:r>
            <a:r>
              <a:rPr lang="en-US" altLang="zh-CN" sz="2000" b="1" spc="20" dirty="0">
                <a:solidFill>
                  <a:prstClr val="black"/>
                </a:solidFill>
                <a:latin typeface="微软雅黑" panose="020B0503020204020204" pitchFamily="34" charset="-122"/>
                <a:ea typeface="微软雅黑" panose="020B0503020204020204" pitchFamily="34" charset="-122"/>
                <a:cs typeface="Verdana" panose="020B0604030504040204" pitchFamily="34" charset="0"/>
              </a:rPr>
              <a:t>y</a:t>
            </a:r>
            <a:r>
              <a:rPr lang="en-US" altLang="zh-CN" sz="2000" b="1" spc="25" dirty="0">
                <a:solidFill>
                  <a:prstClr val="black"/>
                </a:solidFill>
                <a:latin typeface="微软雅黑" panose="020B0503020204020204" pitchFamily="34" charset="-122"/>
                <a:ea typeface="微软雅黑" panose="020B0503020204020204" pitchFamily="34" charset="-122"/>
                <a:cs typeface="Verdana" panose="020B0604030504040204" pitchFamily="34" charset="0"/>
              </a:rPr>
              <a:t>,</a:t>
            </a:r>
            <a:r>
              <a:rPr lang="en-US" altLang="zh-CN" sz="2000" b="1" spc="-265" dirty="0">
                <a:solidFill>
                  <a:prstClr val="black"/>
                </a:solidFill>
                <a:latin typeface="微软雅黑" panose="020B0503020204020204" pitchFamily="34" charset="-122"/>
                <a:ea typeface="微软雅黑" panose="020B0503020204020204" pitchFamily="34" charset="-122"/>
                <a:cs typeface="Verdana" panose="020B0604030504040204" pitchFamily="34" charset="0"/>
              </a:rPr>
              <a:t> </a:t>
            </a:r>
            <a:r>
              <a:rPr lang="en-US" altLang="zh-CN" sz="2000" b="1" spc="10" dirty="0">
                <a:solidFill>
                  <a:prstClr val="black"/>
                </a:solidFill>
                <a:latin typeface="微软雅黑" panose="020B0503020204020204" pitchFamily="34" charset="-122"/>
                <a:ea typeface="微软雅黑" panose="020B0503020204020204" pitchFamily="34" charset="-122"/>
                <a:cs typeface="Verdana" panose="020B0604030504040204" pitchFamily="34" charset="0"/>
              </a:rPr>
              <a:t>σ</a:t>
            </a:r>
            <a:r>
              <a:rPr lang="en-US" altLang="zh-CN" sz="2000" b="1" spc="5"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000" b="1" spc="-115"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20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000" b="1" spc="-19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2000" b="1" spc="15" dirty="0">
                <a:solidFill>
                  <a:prstClr val="black"/>
                </a:solidFill>
                <a:latin typeface="微软雅黑" panose="020B0503020204020204" pitchFamily="34" charset="-122"/>
                <a:ea typeface="微软雅黑" panose="020B0503020204020204" pitchFamily="34" charset="-122"/>
                <a:cs typeface="Verdana" panose="020B0604030504040204" pitchFamily="34" charset="0"/>
              </a:rPr>
              <a:t>I</a:t>
            </a:r>
            <a:r>
              <a:rPr lang="en-US" altLang="zh-CN" sz="2000" b="1" spc="15"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000" b="1" spc="20" dirty="0">
                <a:solidFill>
                  <a:prstClr val="black"/>
                </a:solidFill>
                <a:latin typeface="微软雅黑" panose="020B0503020204020204" pitchFamily="34" charset="-122"/>
                <a:ea typeface="微软雅黑" panose="020B0503020204020204" pitchFamily="34" charset="-122"/>
                <a:cs typeface="Verdana" panose="020B0604030504040204" pitchFamily="34" charset="0"/>
              </a:rPr>
              <a:t>x</a:t>
            </a:r>
            <a:r>
              <a:rPr lang="en-US" altLang="zh-CN" sz="2000" b="1" spc="25" dirty="0">
                <a:solidFill>
                  <a:prstClr val="black"/>
                </a:solidFill>
                <a:latin typeface="微软雅黑" panose="020B0503020204020204" pitchFamily="34" charset="-122"/>
                <a:ea typeface="微软雅黑" panose="020B0503020204020204" pitchFamily="34" charset="-122"/>
                <a:cs typeface="Verdana" panose="020B0604030504040204" pitchFamily="34" charset="0"/>
              </a:rPr>
              <a:t>,</a:t>
            </a:r>
            <a:r>
              <a:rPr lang="en-US" altLang="zh-CN" sz="2000" b="1" spc="-265" dirty="0">
                <a:solidFill>
                  <a:prstClr val="black"/>
                </a:solidFill>
                <a:latin typeface="微软雅黑" panose="020B0503020204020204" pitchFamily="34" charset="-122"/>
                <a:ea typeface="微软雅黑" panose="020B0503020204020204" pitchFamily="34" charset="-122"/>
                <a:cs typeface="Verdana" panose="020B0604030504040204" pitchFamily="34" charset="0"/>
              </a:rPr>
              <a:t> </a:t>
            </a:r>
            <a:r>
              <a:rPr lang="en-US" altLang="zh-CN" sz="2000" b="1" spc="20" dirty="0">
                <a:solidFill>
                  <a:prstClr val="black"/>
                </a:solidFill>
                <a:latin typeface="微软雅黑" panose="020B0503020204020204" pitchFamily="34" charset="-122"/>
                <a:ea typeface="微软雅黑" panose="020B0503020204020204" pitchFamily="34" charset="-122"/>
                <a:cs typeface="Verdana" panose="020B0604030504040204" pitchFamily="34" charset="0"/>
              </a:rPr>
              <a:t>y</a:t>
            </a:r>
            <a:r>
              <a:rPr lang="en-US" altLang="zh-CN" sz="2000" b="1" spc="15" dirty="0" smtClean="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 </a:t>
            </a:r>
          </a:p>
          <a:p>
            <a:pPr marL="1306195">
              <a:lnSpc>
                <a:spcPct val="120000"/>
              </a:lnSpc>
              <a:spcBef>
                <a:spcPts val="980"/>
              </a:spcBef>
              <a:tabLst>
                <a:tab pos="2018030" algn="l"/>
              </a:tabLst>
            </a:pPr>
            <a:r>
              <a:rPr lang="en-US" altLang="zh-CN" sz="2000" b="1" spc="15"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2000" b="1" spc="15" dirty="0" smtClean="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2000" b="1" dirty="0" smtClean="0">
                <a:solidFill>
                  <a:prstClr val="black"/>
                </a:solidFill>
                <a:latin typeface="微软雅黑" panose="020B0503020204020204" pitchFamily="34" charset="-122"/>
                <a:ea typeface="微软雅黑" panose="020B0503020204020204" pitchFamily="34" charset="-122"/>
              </a:rPr>
              <a:t>= </a:t>
            </a:r>
            <a:r>
              <a:rPr lang="en-US" altLang="zh-CN" sz="2000" b="1" spc="170" dirty="0" smtClean="0">
                <a:solidFill>
                  <a:prstClr val="black"/>
                </a:solidFill>
                <a:latin typeface="微软雅黑" panose="020B0503020204020204" pitchFamily="34" charset="-122"/>
                <a:ea typeface="微软雅黑" panose="020B0503020204020204" pitchFamily="34" charset="-122"/>
              </a:rPr>
              <a:t> </a:t>
            </a:r>
            <a:r>
              <a:rPr lang="en-US" altLang="zh-CN" sz="2000" b="1" spc="-5" dirty="0">
                <a:solidFill>
                  <a:prstClr val="black"/>
                </a:solidFill>
                <a:latin typeface="微软雅黑" panose="020B0503020204020204" pitchFamily="34" charset="-122"/>
                <a:ea typeface="微软雅黑" panose="020B0503020204020204" pitchFamily="34" charset="-122"/>
                <a:cs typeface="Verdana" panose="020B0604030504040204" pitchFamily="34" charset="0"/>
              </a:rPr>
              <a:t>L</a:t>
            </a:r>
            <a:r>
              <a:rPr lang="en-US" altLang="zh-CN" sz="2000" b="1" spc="-5" dirty="0">
                <a:solidFill>
                  <a:prstClr val="black"/>
                </a:solidFill>
                <a:latin typeface="微软雅黑" panose="020B0503020204020204" pitchFamily="34" charset="-122"/>
                <a:ea typeface="微软雅黑" panose="020B0503020204020204" pitchFamily="34" charset="-122"/>
              </a:rPr>
              <a:t>(</a:t>
            </a:r>
            <a:r>
              <a:rPr lang="en-US" altLang="zh-CN" sz="2000" b="1" spc="-10" dirty="0">
                <a:solidFill>
                  <a:prstClr val="black"/>
                </a:solidFill>
                <a:latin typeface="微软雅黑" panose="020B0503020204020204" pitchFamily="34" charset="-122"/>
                <a:ea typeface="微软雅黑" panose="020B0503020204020204" pitchFamily="34" charset="-122"/>
                <a:cs typeface="Verdana" panose="020B0604030504040204" pitchFamily="34" charset="0"/>
              </a:rPr>
              <a:t>x,</a:t>
            </a:r>
            <a:r>
              <a:rPr lang="en-US" altLang="zh-CN" sz="2000" b="1" spc="-245" dirty="0">
                <a:solidFill>
                  <a:prstClr val="black"/>
                </a:solidFill>
                <a:latin typeface="微软雅黑" panose="020B0503020204020204" pitchFamily="34" charset="-122"/>
                <a:ea typeface="微软雅黑" panose="020B0503020204020204" pitchFamily="34" charset="-122"/>
                <a:cs typeface="Verdana" panose="020B0604030504040204" pitchFamily="34" charset="0"/>
              </a:rPr>
              <a:t> </a:t>
            </a:r>
            <a:r>
              <a:rPr lang="en-US" altLang="zh-CN" sz="2000" b="1" spc="20" dirty="0">
                <a:solidFill>
                  <a:prstClr val="black"/>
                </a:solidFill>
                <a:latin typeface="微软雅黑" panose="020B0503020204020204" pitchFamily="34" charset="-122"/>
                <a:ea typeface="微软雅黑" panose="020B0503020204020204" pitchFamily="34" charset="-122"/>
                <a:cs typeface="Verdana" panose="020B0604030504040204" pitchFamily="34" charset="0"/>
              </a:rPr>
              <a:t>y</a:t>
            </a:r>
            <a:r>
              <a:rPr lang="en-US" altLang="zh-CN" sz="2000" b="1" spc="25" dirty="0">
                <a:solidFill>
                  <a:prstClr val="black"/>
                </a:solidFill>
                <a:latin typeface="微软雅黑" panose="020B0503020204020204" pitchFamily="34" charset="-122"/>
                <a:ea typeface="微软雅黑" panose="020B0503020204020204" pitchFamily="34" charset="-122"/>
                <a:cs typeface="Verdana" panose="020B0604030504040204" pitchFamily="34" charset="0"/>
              </a:rPr>
              <a:t>,</a:t>
            </a:r>
            <a:r>
              <a:rPr lang="en-US" altLang="zh-CN" sz="2000" b="1" spc="-245" dirty="0">
                <a:solidFill>
                  <a:prstClr val="black"/>
                </a:solidFill>
                <a:latin typeface="微软雅黑" panose="020B0503020204020204" pitchFamily="34" charset="-122"/>
                <a:ea typeface="微软雅黑" panose="020B0503020204020204" pitchFamily="34" charset="-122"/>
                <a:cs typeface="Verdana" panose="020B0604030504040204" pitchFamily="34" charset="0"/>
              </a:rPr>
              <a:t> </a:t>
            </a:r>
            <a:r>
              <a:rPr lang="en-US" altLang="zh-CN" sz="2000" b="1" spc="20" dirty="0" err="1">
                <a:solidFill>
                  <a:prstClr val="black"/>
                </a:solidFill>
                <a:latin typeface="微软雅黑" panose="020B0503020204020204" pitchFamily="34" charset="-122"/>
                <a:ea typeface="微软雅黑" panose="020B0503020204020204" pitchFamily="34" charset="-122"/>
                <a:cs typeface="Verdana" panose="020B0604030504040204" pitchFamily="34" charset="0"/>
              </a:rPr>
              <a:t>kσ</a:t>
            </a:r>
            <a:r>
              <a:rPr lang="en-US" altLang="zh-CN" sz="2000" b="1" spc="15" dirty="0">
                <a:solidFill>
                  <a:prstClr val="black"/>
                </a:solidFill>
                <a:latin typeface="微软雅黑" panose="020B0503020204020204" pitchFamily="34" charset="-122"/>
                <a:ea typeface="微软雅黑" panose="020B0503020204020204" pitchFamily="34" charset="-122"/>
              </a:rPr>
              <a:t>)</a:t>
            </a:r>
            <a:r>
              <a:rPr lang="en-US" altLang="zh-CN" sz="2000" b="1" spc="-105" dirty="0">
                <a:solidFill>
                  <a:prstClr val="black"/>
                </a:solidFill>
                <a:latin typeface="微软雅黑" panose="020B0503020204020204" pitchFamily="34" charset="-122"/>
                <a:ea typeface="微软雅黑" panose="020B0503020204020204" pitchFamily="34" charset="-122"/>
              </a:rPr>
              <a:t> </a:t>
            </a:r>
            <a:r>
              <a:rPr lang="en-US" altLang="zh-CN" sz="2000" b="1" dirty="0">
                <a:solidFill>
                  <a:prstClr val="black"/>
                </a:solidFill>
                <a:latin typeface="微软雅黑" panose="020B0503020204020204" pitchFamily="34" charset="-122"/>
                <a:ea typeface="微软雅黑" panose="020B0503020204020204" pitchFamily="34" charset="-122"/>
              </a:rPr>
              <a:t>−</a:t>
            </a:r>
            <a:r>
              <a:rPr lang="en-US" altLang="zh-CN" sz="2000" b="1" spc="-150" dirty="0">
                <a:solidFill>
                  <a:prstClr val="black"/>
                </a:solidFill>
                <a:latin typeface="微软雅黑" panose="020B0503020204020204" pitchFamily="34" charset="-122"/>
                <a:ea typeface="微软雅黑" panose="020B0503020204020204" pitchFamily="34" charset="-122"/>
              </a:rPr>
              <a:t> </a:t>
            </a:r>
            <a:r>
              <a:rPr lang="en-US" altLang="zh-CN" sz="2000" b="1" spc="-5" dirty="0">
                <a:solidFill>
                  <a:prstClr val="black"/>
                </a:solidFill>
                <a:latin typeface="微软雅黑" panose="020B0503020204020204" pitchFamily="34" charset="-122"/>
                <a:ea typeface="微软雅黑" panose="020B0503020204020204" pitchFamily="34" charset="-122"/>
                <a:cs typeface="Verdana" panose="020B0604030504040204" pitchFamily="34" charset="0"/>
              </a:rPr>
              <a:t>L</a:t>
            </a:r>
            <a:r>
              <a:rPr lang="en-US" altLang="zh-CN" sz="2000" b="1" spc="-5" dirty="0">
                <a:solidFill>
                  <a:prstClr val="black"/>
                </a:solidFill>
                <a:latin typeface="微软雅黑" panose="020B0503020204020204" pitchFamily="34" charset="-122"/>
                <a:ea typeface="微软雅黑" panose="020B0503020204020204" pitchFamily="34" charset="-122"/>
              </a:rPr>
              <a:t>(</a:t>
            </a:r>
            <a:r>
              <a:rPr lang="en-US" altLang="zh-CN" sz="2000" b="1" spc="-10" dirty="0">
                <a:solidFill>
                  <a:prstClr val="black"/>
                </a:solidFill>
                <a:latin typeface="微软雅黑" panose="020B0503020204020204" pitchFamily="34" charset="-122"/>
                <a:ea typeface="微软雅黑" panose="020B0503020204020204" pitchFamily="34" charset="-122"/>
                <a:cs typeface="Verdana" panose="020B0604030504040204" pitchFamily="34" charset="0"/>
              </a:rPr>
              <a:t>x,</a:t>
            </a:r>
            <a:r>
              <a:rPr lang="en-US" altLang="zh-CN" sz="2000" b="1" spc="-240" dirty="0">
                <a:solidFill>
                  <a:prstClr val="black"/>
                </a:solidFill>
                <a:latin typeface="微软雅黑" panose="020B0503020204020204" pitchFamily="34" charset="-122"/>
                <a:ea typeface="微软雅黑" panose="020B0503020204020204" pitchFamily="34" charset="-122"/>
                <a:cs typeface="Verdana" panose="020B0604030504040204" pitchFamily="34" charset="0"/>
              </a:rPr>
              <a:t> </a:t>
            </a:r>
            <a:r>
              <a:rPr lang="en-US" altLang="zh-CN" sz="2000" b="1" spc="20" dirty="0">
                <a:solidFill>
                  <a:prstClr val="black"/>
                </a:solidFill>
                <a:latin typeface="微软雅黑" panose="020B0503020204020204" pitchFamily="34" charset="-122"/>
                <a:ea typeface="微软雅黑" panose="020B0503020204020204" pitchFamily="34" charset="-122"/>
                <a:cs typeface="Verdana" panose="020B0604030504040204" pitchFamily="34" charset="0"/>
              </a:rPr>
              <a:t>y</a:t>
            </a:r>
            <a:r>
              <a:rPr lang="en-US" altLang="zh-CN" sz="2000" b="1" spc="25" dirty="0">
                <a:solidFill>
                  <a:prstClr val="black"/>
                </a:solidFill>
                <a:latin typeface="微软雅黑" panose="020B0503020204020204" pitchFamily="34" charset="-122"/>
                <a:ea typeface="微软雅黑" panose="020B0503020204020204" pitchFamily="34" charset="-122"/>
                <a:cs typeface="Verdana" panose="020B0604030504040204" pitchFamily="34" charset="0"/>
              </a:rPr>
              <a:t>,</a:t>
            </a:r>
            <a:r>
              <a:rPr lang="en-US" altLang="zh-CN" sz="2000" b="1" spc="-245" dirty="0">
                <a:solidFill>
                  <a:prstClr val="black"/>
                </a:solidFill>
                <a:latin typeface="微软雅黑" panose="020B0503020204020204" pitchFamily="34" charset="-122"/>
                <a:ea typeface="微软雅黑" panose="020B0503020204020204" pitchFamily="34" charset="-122"/>
                <a:cs typeface="Verdana" panose="020B0604030504040204" pitchFamily="34" charset="0"/>
              </a:rPr>
              <a:t> </a:t>
            </a:r>
            <a:r>
              <a:rPr lang="en-US" altLang="zh-CN" sz="2000" b="1" spc="10" dirty="0">
                <a:solidFill>
                  <a:prstClr val="black"/>
                </a:solidFill>
                <a:latin typeface="微软雅黑" panose="020B0503020204020204" pitchFamily="34" charset="-122"/>
                <a:ea typeface="微软雅黑" panose="020B0503020204020204" pitchFamily="34" charset="-122"/>
                <a:cs typeface="Verdana" panose="020B0604030504040204" pitchFamily="34" charset="0"/>
              </a:rPr>
              <a:t>σ</a:t>
            </a:r>
            <a:r>
              <a:rPr lang="en-US" altLang="zh-CN" sz="2000" b="1" spc="5" dirty="0" smtClean="0">
                <a:solidFill>
                  <a:prstClr val="black"/>
                </a:solidFill>
                <a:latin typeface="微软雅黑" panose="020B0503020204020204" pitchFamily="34" charset="-122"/>
                <a:ea typeface="微软雅黑" panose="020B0503020204020204" pitchFamily="34" charset="-122"/>
              </a:rPr>
              <a:t>)</a:t>
            </a:r>
            <a:endParaRPr lang="zh-CN" altLang="en-US" sz="2000" b="1" dirty="0">
              <a:solidFill>
                <a:prstClr val="black"/>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61958765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164141" y="0"/>
            <a:ext cx="1235614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endParaRPr>
          </a:p>
        </p:txBody>
      </p:sp>
      <p:sp>
        <p:nvSpPr>
          <p:cNvPr id="2" name="标题 1"/>
          <p:cNvSpPr>
            <a:spLocks noGrp="1"/>
          </p:cNvSpPr>
          <p:nvPr>
            <p:ph type="title"/>
          </p:nvPr>
        </p:nvSpPr>
        <p:spPr>
          <a:xfrm>
            <a:off x="378829" y="1529982"/>
            <a:ext cx="5054352" cy="1143000"/>
          </a:xfrm>
        </p:spPr>
        <p:txBody>
          <a:bodyPr>
            <a:normAutofit/>
          </a:bodyPr>
          <a:lstStyle/>
          <a:p>
            <a:r>
              <a:rPr lang="en-US" altLang="zh-CN" sz="3200" dirty="0" smtClean="0"/>
              <a:t>Local </a:t>
            </a:r>
            <a:r>
              <a:rPr lang="en-US" altLang="zh-CN" sz="3200" dirty="0" err="1" smtClean="0"/>
              <a:t>Extrema</a:t>
            </a:r>
            <a:r>
              <a:rPr lang="en-US" altLang="zh-CN" sz="3200" dirty="0" smtClean="0"/>
              <a:t> Detection</a:t>
            </a:r>
            <a:endParaRPr lang="zh-CN" altLang="en-US" sz="3200" dirty="0"/>
          </a:p>
        </p:txBody>
      </p:sp>
      <p:sp>
        <p:nvSpPr>
          <p:cNvPr id="3" name="内容占位符 2"/>
          <p:cNvSpPr>
            <a:spLocks noGrp="1"/>
          </p:cNvSpPr>
          <p:nvPr>
            <p:ph idx="1"/>
          </p:nvPr>
        </p:nvSpPr>
        <p:spPr>
          <a:xfrm>
            <a:off x="923374" y="2841178"/>
            <a:ext cx="5054352" cy="1868826"/>
          </a:xfrm>
        </p:spPr>
        <p:txBody>
          <a:bodyPr>
            <a:normAutofit/>
          </a:bodyPr>
          <a:lstStyle/>
          <a:p>
            <a:r>
              <a:rPr lang="en-US" altLang="zh-CN" sz="2400" dirty="0" smtClean="0"/>
              <a:t>Maxima and minima</a:t>
            </a:r>
          </a:p>
          <a:p>
            <a:r>
              <a:rPr lang="en-US" altLang="zh-CN" sz="2400" dirty="0" smtClean="0"/>
              <a:t>Compare x with its 26 neighbors at 3 scales </a:t>
            </a:r>
            <a:endParaRPr lang="zh-CN" altLang="en-US" sz="2400" dirty="0"/>
          </a:p>
        </p:txBody>
      </p:sp>
      <p:pic>
        <p:nvPicPr>
          <p:cNvPr id="1026" name="Picture 2"/>
          <p:cNvPicPr>
            <a:picLocks noChangeAspect="1" noChangeArrowheads="1"/>
          </p:cNvPicPr>
          <p:nvPr/>
        </p:nvPicPr>
        <p:blipFill>
          <a:blip r:embed="rId2" cstate="print"/>
          <a:srcRect/>
          <a:stretch>
            <a:fillRect/>
          </a:stretch>
        </p:blipFill>
        <p:spPr bwMode="auto">
          <a:xfrm>
            <a:off x="6212271" y="2167384"/>
            <a:ext cx="4473390" cy="3722821"/>
          </a:xfrm>
          <a:prstGeom prst="rect">
            <a:avLst/>
          </a:prstGeom>
          <a:noFill/>
          <a:ln w="9525">
            <a:noFill/>
            <a:miter lim="800000"/>
            <a:headEnd/>
            <a:tailEnd/>
          </a:ln>
        </p:spPr>
      </p:pic>
      <p:sp>
        <p:nvSpPr>
          <p:cNvPr id="12" name="标题 1"/>
          <p:cNvSpPr txBox="1">
            <a:spLocks/>
          </p:cNvSpPr>
          <p:nvPr/>
        </p:nvSpPr>
        <p:spPr>
          <a:xfrm>
            <a:off x="725871" y="120551"/>
            <a:ext cx="109728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altLang="zh-CN" dirty="0" err="1" smtClean="0">
                <a:solidFill>
                  <a:schemeClr val="tx1"/>
                </a:solidFill>
              </a:rPr>
              <a:t>DoG</a:t>
            </a:r>
            <a:r>
              <a:rPr lang="en-US" altLang="zh-CN" dirty="0" smtClean="0">
                <a:solidFill>
                  <a:schemeClr val="tx1"/>
                </a:solidFill>
              </a:rPr>
              <a:t> (Difference of Gaussian)</a:t>
            </a:r>
            <a:endParaRPr lang="zh-CN" altLang="en-US" dirty="0"/>
          </a:p>
        </p:txBody>
      </p:sp>
      <p:cxnSp>
        <p:nvCxnSpPr>
          <p:cNvPr id="14" name="直接箭头连接符 13"/>
          <p:cNvCxnSpPr/>
          <p:nvPr/>
        </p:nvCxnSpPr>
        <p:spPr>
          <a:xfrm flipV="1">
            <a:off x="8996516" y="2993923"/>
            <a:ext cx="1430594" cy="103487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10394650" y="2624591"/>
            <a:ext cx="1264257" cy="400110"/>
          </a:xfrm>
          <a:prstGeom prst="rect">
            <a:avLst/>
          </a:prstGeom>
        </p:spPr>
        <p:txBody>
          <a:bodyPr wrap="none">
            <a:spAutoFit/>
          </a:bodyPr>
          <a:lstStyle/>
          <a:p>
            <a:r>
              <a:rPr lang="en-US" altLang="zh-CN" sz="2000" b="1" dirty="0" err="1" smtClean="0">
                <a:solidFill>
                  <a:srgbClr val="FF0000"/>
                </a:solidFill>
              </a:rPr>
              <a:t>keypoint</a:t>
            </a:r>
            <a:endParaRPr lang="zh-CN" altLang="en-US" b="1" dirty="0">
              <a:solidFill>
                <a:srgbClr val="FF0000"/>
              </a:solidFill>
            </a:endParaRPr>
          </a:p>
        </p:txBody>
      </p:sp>
      <p:sp>
        <p:nvSpPr>
          <p:cNvPr id="17" name="矩形 16"/>
          <p:cNvSpPr/>
          <p:nvPr/>
        </p:nvSpPr>
        <p:spPr>
          <a:xfrm>
            <a:off x="923374" y="5305758"/>
            <a:ext cx="6096000" cy="923330"/>
          </a:xfrm>
          <a:prstGeom prst="rect">
            <a:avLst/>
          </a:prstGeom>
        </p:spPr>
        <p:txBody>
          <a:bodyPr>
            <a:spAutoFit/>
          </a:bodyPr>
          <a:lstStyle/>
          <a:p>
            <a:r>
              <a:rPr lang="zh-CN" altLang="en-US" b="1" dirty="0">
                <a:solidFill>
                  <a:srgbClr val="000000"/>
                </a:solidFill>
                <a:latin typeface="Microsoft YaHei" panose="020B0503020204020204" pitchFamily="34" charset="-122"/>
                <a:ea typeface="Microsoft YaHei" panose="020B0503020204020204" pitchFamily="34" charset="-122"/>
              </a:rPr>
              <a:t>除去不好的特征</a:t>
            </a:r>
            <a:r>
              <a:rPr lang="zh-CN" altLang="en-US" b="1" dirty="0" smtClean="0">
                <a:solidFill>
                  <a:srgbClr val="000000"/>
                </a:solidFill>
                <a:latin typeface="Microsoft YaHei" panose="020B0503020204020204" pitchFamily="34" charset="-122"/>
                <a:ea typeface="Microsoft YaHei" panose="020B0503020204020204" pitchFamily="34" charset="-122"/>
              </a:rPr>
              <a:t>点</a:t>
            </a:r>
            <a:endParaRPr lang="en-US" altLang="zh-CN" b="1" dirty="0" smtClean="0">
              <a:solidFill>
                <a:srgbClr val="000000"/>
              </a:solidFill>
              <a:latin typeface="Microsoft YaHei" panose="020B0503020204020204" pitchFamily="34" charset="-122"/>
              <a:ea typeface="Microsoft YaHei" panose="020B0503020204020204" pitchFamily="34" charset="-122"/>
            </a:endParaRPr>
          </a:p>
          <a:p>
            <a:endParaRPr lang="zh-CN" altLang="en-US" dirty="0">
              <a:solidFill>
                <a:srgbClr val="000000"/>
              </a:solidFill>
              <a:latin typeface="Arial" panose="020B0604020202020204" pitchFamily="34" charset="0"/>
            </a:endParaRPr>
          </a:p>
          <a:p>
            <a:r>
              <a:rPr lang="zh-CN" altLang="en-US" dirty="0">
                <a:solidFill>
                  <a:srgbClr val="FF0000"/>
                </a:solidFill>
                <a:latin typeface="Microsoft YaHei" panose="020B0503020204020204" pitchFamily="34" charset="-122"/>
                <a:ea typeface="Microsoft YaHei" panose="020B0503020204020204" pitchFamily="34" charset="-122"/>
              </a:rPr>
              <a:t>这一步本质上要去掉</a:t>
            </a:r>
            <a:r>
              <a:rPr lang="en-US" altLang="zh-CN" dirty="0" err="1">
                <a:solidFill>
                  <a:srgbClr val="FF0000"/>
                </a:solidFill>
                <a:latin typeface="Microsoft YaHei" panose="020B0503020204020204" pitchFamily="34" charset="-122"/>
                <a:ea typeface="Microsoft YaHei" panose="020B0503020204020204" pitchFamily="34" charset="-122"/>
              </a:rPr>
              <a:t>DoG</a:t>
            </a:r>
            <a:r>
              <a:rPr lang="zh-CN" altLang="en-US" dirty="0">
                <a:solidFill>
                  <a:srgbClr val="FF0000"/>
                </a:solidFill>
                <a:latin typeface="Microsoft YaHei" panose="020B0503020204020204" pitchFamily="34" charset="-122"/>
                <a:ea typeface="Microsoft YaHei" panose="020B0503020204020204" pitchFamily="34" charset="-122"/>
              </a:rPr>
              <a:t>局部曲率非常不对称的</a:t>
            </a:r>
            <a:r>
              <a:rPr lang="zh-CN" altLang="en-US" dirty="0" smtClean="0">
                <a:solidFill>
                  <a:srgbClr val="FF0000"/>
                </a:solidFill>
                <a:latin typeface="Microsoft YaHei" panose="020B0503020204020204" pitchFamily="34" charset="-122"/>
                <a:ea typeface="Microsoft YaHei" panose="020B0503020204020204" pitchFamily="34" charset="-122"/>
              </a:rPr>
              <a:t>像素</a:t>
            </a:r>
            <a:endParaRPr lang="zh-CN" altLang="en-US" b="0" i="0" dirty="0">
              <a:solidFill>
                <a:srgbClr val="000000"/>
              </a:solidFill>
              <a:effectLst/>
              <a:latin typeface="Arial" panose="020B0604020202020204" pitchFamily="34" charset="0"/>
            </a:endParaRPr>
          </a:p>
        </p:txBody>
      </p:sp>
      <p:sp>
        <p:nvSpPr>
          <p:cNvPr id="19" name="标题 1"/>
          <p:cNvSpPr txBox="1">
            <a:spLocks/>
          </p:cNvSpPr>
          <p:nvPr/>
        </p:nvSpPr>
        <p:spPr>
          <a:xfrm>
            <a:off x="496889" y="3974366"/>
            <a:ext cx="5054352"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altLang="zh-CN" sz="3200" dirty="0" smtClean="0"/>
              <a:t>Post processing</a:t>
            </a:r>
            <a:endParaRPr lang="zh-CN" altLang="en-US" sz="3200" dirty="0"/>
          </a:p>
        </p:txBody>
      </p:sp>
    </p:spTree>
    <p:extLst>
      <p:ext uri="{BB962C8B-B14F-4D97-AF65-F5344CB8AC3E}">
        <p14:creationId xmlns:p14="http://schemas.microsoft.com/office/powerpoint/2010/main" val="28306469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81200" y="357166"/>
            <a:ext cx="8229600" cy="1143000"/>
          </a:xfrm>
        </p:spPr>
        <p:txBody>
          <a:bodyPr>
            <a:normAutofit/>
          </a:bodyPr>
          <a:lstStyle/>
          <a:p>
            <a:r>
              <a:rPr lang="en-US" altLang="zh-CN" sz="4000" dirty="0">
                <a:solidFill>
                  <a:schemeClr val="bg1"/>
                </a:solidFill>
              </a:rPr>
              <a:t>Raw binary descriptor extraction</a:t>
            </a:r>
            <a:endParaRPr lang="zh-CN" altLang="en-US" sz="4000" dirty="0">
              <a:solidFill>
                <a:schemeClr val="bg1"/>
              </a:solidFill>
            </a:endParaRPr>
          </a:p>
        </p:txBody>
      </p:sp>
      <p:pic>
        <p:nvPicPr>
          <p:cNvPr id="5" name="Picture 4"/>
          <p:cNvPicPr>
            <a:picLocks noChangeAspect="1" noChangeArrowheads="1"/>
          </p:cNvPicPr>
          <p:nvPr/>
        </p:nvPicPr>
        <p:blipFill>
          <a:blip r:embed="rId5" cstate="print">
            <a:grayscl/>
            <a:lum bright="33000"/>
          </a:blip>
          <a:srcRect/>
          <a:stretch>
            <a:fillRect/>
          </a:stretch>
        </p:blipFill>
        <p:spPr bwMode="auto">
          <a:xfrm>
            <a:off x="2403814" y="2102877"/>
            <a:ext cx="1586466" cy="1509448"/>
          </a:xfrm>
          <a:prstGeom prst="rect">
            <a:avLst/>
          </a:prstGeom>
          <a:noFill/>
          <a:ln w="9525">
            <a:noFill/>
            <a:miter lim="800000"/>
            <a:headEnd/>
            <a:tailEnd/>
          </a:ln>
          <a:effectLst/>
        </p:spPr>
      </p:pic>
      <p:grpSp>
        <p:nvGrpSpPr>
          <p:cNvPr id="3" name="组合 19"/>
          <p:cNvGrpSpPr/>
          <p:nvPr/>
        </p:nvGrpSpPr>
        <p:grpSpPr>
          <a:xfrm>
            <a:off x="2581350" y="2217432"/>
            <a:ext cx="1233848" cy="1335232"/>
            <a:chOff x="1337461" y="1271634"/>
            <a:chExt cx="954617" cy="1011084"/>
          </a:xfrm>
        </p:grpSpPr>
        <p:sp>
          <p:nvSpPr>
            <p:cNvPr id="25" name="椭圆 5"/>
            <p:cNvSpPr/>
            <p:nvPr/>
          </p:nvSpPr>
          <p:spPr>
            <a:xfrm>
              <a:off x="1428728" y="1428736"/>
              <a:ext cx="584547" cy="571504"/>
            </a:xfrm>
            <a:prstGeom prst="ellipse">
              <a:avLst/>
            </a:prstGeom>
            <a:noFill/>
            <a:ln w="158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26" name="直接箭头连接符 7"/>
            <p:cNvCxnSpPr/>
            <p:nvPr/>
          </p:nvCxnSpPr>
          <p:spPr>
            <a:xfrm rot="5400000" flipH="1" flipV="1">
              <a:off x="1691195" y="1509764"/>
              <a:ext cx="233807" cy="239143"/>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1711636" y="1733548"/>
              <a:ext cx="360034" cy="1412"/>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8" name="弧形 27"/>
            <p:cNvSpPr/>
            <p:nvPr/>
          </p:nvSpPr>
          <p:spPr>
            <a:xfrm rot="1901457">
              <a:off x="1694064" y="1630937"/>
              <a:ext cx="135842" cy="128917"/>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prstClr val="white"/>
                </a:solidFill>
              </a:endParaRPr>
            </a:p>
          </p:txBody>
        </p:sp>
        <p:graphicFrame>
          <p:nvGraphicFramePr>
            <p:cNvPr id="29" name="对象 28"/>
            <p:cNvGraphicFramePr>
              <a:graphicFrameLocks noChangeAspect="1"/>
            </p:cNvGraphicFramePr>
            <p:nvPr/>
          </p:nvGraphicFramePr>
          <p:xfrm>
            <a:off x="1837761" y="1504972"/>
            <a:ext cx="192419" cy="252553"/>
          </p:xfrm>
          <a:graphic>
            <a:graphicData uri="http://schemas.openxmlformats.org/presentationml/2006/ole">
              <mc:AlternateContent xmlns:mc="http://schemas.openxmlformats.org/markup-compatibility/2006">
                <mc:Choice xmlns:v="urn:schemas-microsoft-com:vml" Requires="v">
                  <p:oleObj spid="_x0000_s13530" name="Equation" r:id="rId6" imgW="203040" imgH="266400" progId="">
                    <p:embed/>
                  </p:oleObj>
                </mc:Choice>
                <mc:Fallback>
                  <p:oleObj name="Equation" r:id="rId6" imgW="203040" imgH="26640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37761" y="1504972"/>
                          <a:ext cx="192419" cy="25255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 name="Object 6"/>
            <p:cNvGraphicFramePr>
              <a:graphicFrameLocks noChangeAspect="1"/>
            </p:cNvGraphicFramePr>
            <p:nvPr/>
          </p:nvGraphicFramePr>
          <p:xfrm>
            <a:off x="1724024" y="1733549"/>
            <a:ext cx="213041" cy="247901"/>
          </p:xfrm>
          <a:graphic>
            <a:graphicData uri="http://schemas.openxmlformats.org/presentationml/2006/ole">
              <mc:AlternateContent xmlns:mc="http://schemas.openxmlformats.org/markup-compatibility/2006">
                <mc:Choice xmlns:v="urn:schemas-microsoft-com:vml" Requires="v">
                  <p:oleObj spid="_x0000_s13531" name="Equation" r:id="rId8" imgW="164880" imgH="190440" progId="">
                    <p:embed/>
                  </p:oleObj>
                </mc:Choice>
                <mc:Fallback>
                  <p:oleObj name="Equation" r:id="rId8" imgW="164880" imgH="19044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24024" y="1733549"/>
                          <a:ext cx="213041" cy="2479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 name="右大括号 30"/>
            <p:cNvSpPr/>
            <p:nvPr/>
          </p:nvSpPr>
          <p:spPr>
            <a:xfrm rot="13482951">
              <a:off x="1743374" y="1439436"/>
              <a:ext cx="71438" cy="305003"/>
            </a:xfrm>
            <a:prstGeom prst="rightBrace">
              <a:avLst>
                <a:gd name="adj1" fmla="val 53406"/>
                <a:gd name="adj2" fmla="val 50000"/>
              </a:avLst>
            </a:prstGeom>
            <a:noFill/>
            <a:ln w="63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solidFill>
                  <a:prstClr val="white"/>
                </a:solidFill>
              </a:endParaRPr>
            </a:p>
          </p:txBody>
        </p:sp>
        <p:graphicFrame>
          <p:nvGraphicFramePr>
            <p:cNvPr id="32" name="Object 7"/>
            <p:cNvGraphicFramePr>
              <a:graphicFrameLocks noChangeAspect="1"/>
            </p:cNvGraphicFramePr>
            <p:nvPr/>
          </p:nvGraphicFramePr>
          <p:xfrm>
            <a:off x="1564992" y="1271634"/>
            <a:ext cx="265232" cy="368838"/>
          </p:xfrm>
          <a:graphic>
            <a:graphicData uri="http://schemas.openxmlformats.org/presentationml/2006/ole">
              <mc:AlternateContent xmlns:mc="http://schemas.openxmlformats.org/markup-compatibility/2006">
                <mc:Choice xmlns:v="urn:schemas-microsoft-com:vml" Requires="v">
                  <p:oleObj spid="_x0000_s13532" name="Equation" r:id="rId10" imgW="190440" imgH="266400" progId="">
                    <p:embed/>
                  </p:oleObj>
                </mc:Choice>
                <mc:Fallback>
                  <p:oleObj name="Equation" r:id="rId10" imgW="190440" imgH="266400"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64992" y="1271634"/>
                          <a:ext cx="265232" cy="368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 name="矩形 32"/>
            <p:cNvSpPr/>
            <p:nvPr/>
          </p:nvSpPr>
          <p:spPr>
            <a:xfrm rot="2743193">
              <a:off x="1337461" y="1305689"/>
              <a:ext cx="785818" cy="785818"/>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aphicFrame>
          <p:nvGraphicFramePr>
            <p:cNvPr id="34" name="Object 8"/>
            <p:cNvGraphicFramePr>
              <a:graphicFrameLocks noChangeAspect="1"/>
            </p:cNvGraphicFramePr>
            <p:nvPr/>
          </p:nvGraphicFramePr>
          <p:xfrm>
            <a:off x="2010748" y="1955743"/>
            <a:ext cx="281330" cy="326975"/>
          </p:xfrm>
          <a:graphic>
            <a:graphicData uri="http://schemas.openxmlformats.org/presentationml/2006/ole">
              <mc:AlternateContent xmlns:mc="http://schemas.openxmlformats.org/markup-compatibility/2006">
                <mc:Choice xmlns:v="urn:schemas-microsoft-com:vml" Requires="v">
                  <p:oleObj spid="_x0000_s13533" name="Equation" r:id="rId12" imgW="228600" imgH="266400" progId="">
                    <p:embed/>
                  </p:oleObj>
                </mc:Choice>
                <mc:Fallback>
                  <p:oleObj name="Equation" r:id="rId12" imgW="228600" imgH="266400" progId="">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10748" y="1955743"/>
                          <a:ext cx="281330" cy="326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6" name="右大括号 15"/>
          <p:cNvSpPr/>
          <p:nvPr/>
        </p:nvSpPr>
        <p:spPr>
          <a:xfrm rot="13527098" flipH="1">
            <a:off x="3447286" y="2688921"/>
            <a:ext cx="78160" cy="1004492"/>
          </a:xfrm>
          <a:prstGeom prst="rightBrace">
            <a:avLst>
              <a:gd name="adj1" fmla="val 53406"/>
              <a:gd name="adj2" fmla="val 50000"/>
            </a:avLst>
          </a:prstGeom>
          <a:noFill/>
          <a:ln w="63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solidFill>
                <a:prstClr val="white"/>
              </a:solidFill>
            </a:endParaRPr>
          </a:p>
        </p:txBody>
      </p:sp>
      <p:sp>
        <p:nvSpPr>
          <p:cNvPr id="35" name="TextBox 34"/>
          <p:cNvSpPr txBox="1"/>
          <p:nvPr/>
        </p:nvSpPr>
        <p:spPr>
          <a:xfrm>
            <a:off x="1903749" y="1702346"/>
            <a:ext cx="2722155" cy="369332"/>
          </a:xfrm>
          <a:prstGeom prst="rect">
            <a:avLst/>
          </a:prstGeom>
          <a:noFill/>
        </p:spPr>
        <p:txBody>
          <a:bodyPr wrap="none" rtlCol="0">
            <a:spAutoFit/>
          </a:bodyPr>
          <a:lstStyle/>
          <a:p>
            <a:r>
              <a:rPr lang="en-US" altLang="zh-CN" dirty="0">
                <a:solidFill>
                  <a:prstClr val="white"/>
                </a:solidFill>
              </a:rPr>
              <a:t>1. Interest point detection</a:t>
            </a:r>
            <a:endParaRPr lang="zh-CN" altLang="en-US" dirty="0">
              <a:solidFill>
                <a:prstClr val="white"/>
              </a:solidFill>
            </a:endParaRPr>
          </a:p>
        </p:txBody>
      </p:sp>
      <p:grpSp>
        <p:nvGrpSpPr>
          <p:cNvPr id="4" name="组合 93"/>
          <p:cNvGrpSpPr/>
          <p:nvPr/>
        </p:nvGrpSpPr>
        <p:grpSpPr>
          <a:xfrm>
            <a:off x="6709775" y="1675485"/>
            <a:ext cx="3601067" cy="1657724"/>
            <a:chOff x="4643438" y="1714488"/>
            <a:chExt cx="3601067" cy="1657724"/>
          </a:xfrm>
        </p:grpSpPr>
        <p:grpSp>
          <p:nvGrpSpPr>
            <p:cNvPr id="6" name="组合 24"/>
            <p:cNvGrpSpPr/>
            <p:nvPr/>
          </p:nvGrpSpPr>
          <p:grpSpPr>
            <a:xfrm>
              <a:off x="4714876" y="2240307"/>
              <a:ext cx="992556" cy="1045817"/>
              <a:chOff x="2220370" y="1994545"/>
              <a:chExt cx="767932" cy="791930"/>
            </a:xfrm>
          </p:grpSpPr>
          <p:pic>
            <p:nvPicPr>
              <p:cNvPr id="23" name="Picture 9"/>
              <p:cNvPicPr>
                <a:picLocks noChangeAspect="1" noChangeArrowheads="1"/>
              </p:cNvPicPr>
              <p:nvPr/>
            </p:nvPicPr>
            <p:blipFill>
              <a:blip r:embed="rId14" cstate="print">
                <a:grayscl/>
              </a:blip>
              <a:srcRect/>
              <a:stretch>
                <a:fillRect/>
              </a:stretch>
            </p:blipFill>
            <p:spPr bwMode="auto">
              <a:xfrm rot="2816443">
                <a:off x="2208371" y="2006544"/>
                <a:ext cx="791930" cy="767932"/>
              </a:xfrm>
              <a:prstGeom prst="rect">
                <a:avLst/>
              </a:prstGeom>
              <a:noFill/>
              <a:ln w="9525">
                <a:noFill/>
                <a:miter lim="800000"/>
                <a:headEnd/>
                <a:tailEnd/>
              </a:ln>
              <a:effectLst/>
            </p:spPr>
          </p:pic>
          <p:cxnSp>
            <p:nvCxnSpPr>
              <p:cNvPr id="24" name="直接箭头连接符 23"/>
              <p:cNvCxnSpPr/>
              <p:nvPr/>
            </p:nvCxnSpPr>
            <p:spPr>
              <a:xfrm flipV="1">
                <a:off x="2574393" y="2100263"/>
                <a:ext cx="283107" cy="280356"/>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9" name="右箭头 8"/>
            <p:cNvSpPr/>
            <p:nvPr/>
          </p:nvSpPr>
          <p:spPr>
            <a:xfrm>
              <a:off x="6007552" y="2686257"/>
              <a:ext cx="92334" cy="188681"/>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solidFill>
                  <a:prstClr val="black"/>
                </a:solidFill>
              </a:endParaRPr>
            </a:p>
          </p:txBody>
        </p:sp>
        <p:grpSp>
          <p:nvGrpSpPr>
            <p:cNvPr id="7" name="组合 26"/>
            <p:cNvGrpSpPr/>
            <p:nvPr/>
          </p:nvGrpSpPr>
          <p:grpSpPr>
            <a:xfrm rot="18729091">
              <a:off x="6173025" y="2240929"/>
              <a:ext cx="1014126" cy="1023573"/>
              <a:chOff x="2220370" y="1994545"/>
              <a:chExt cx="767932" cy="791930"/>
            </a:xfrm>
          </p:grpSpPr>
          <p:pic>
            <p:nvPicPr>
              <p:cNvPr id="21" name="Picture 9"/>
              <p:cNvPicPr>
                <a:picLocks noChangeAspect="1" noChangeArrowheads="1"/>
              </p:cNvPicPr>
              <p:nvPr/>
            </p:nvPicPr>
            <p:blipFill>
              <a:blip r:embed="rId14" cstate="print">
                <a:grayscl/>
              </a:blip>
              <a:srcRect/>
              <a:stretch>
                <a:fillRect/>
              </a:stretch>
            </p:blipFill>
            <p:spPr bwMode="auto">
              <a:xfrm rot="2816443">
                <a:off x="2208371" y="2006544"/>
                <a:ext cx="791930" cy="767932"/>
              </a:xfrm>
              <a:prstGeom prst="rect">
                <a:avLst/>
              </a:prstGeom>
              <a:noFill/>
              <a:ln w="9525">
                <a:noFill/>
                <a:miter lim="800000"/>
                <a:headEnd/>
                <a:tailEnd/>
              </a:ln>
              <a:effectLst/>
            </p:spPr>
          </p:pic>
          <p:cxnSp>
            <p:nvCxnSpPr>
              <p:cNvPr id="22" name="直接箭头连接符 21"/>
              <p:cNvCxnSpPr/>
              <p:nvPr/>
            </p:nvCxnSpPr>
            <p:spPr>
              <a:xfrm flipV="1">
                <a:off x="2574393" y="2100263"/>
                <a:ext cx="283107" cy="280356"/>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1" name="右箭头 10"/>
            <p:cNvSpPr/>
            <p:nvPr/>
          </p:nvSpPr>
          <p:spPr>
            <a:xfrm>
              <a:off x="7300227" y="2686257"/>
              <a:ext cx="92334" cy="188681"/>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solidFill>
                  <a:prstClr val="black"/>
                </a:solidFill>
              </a:endParaRPr>
            </a:p>
          </p:txBody>
        </p:sp>
        <p:pic>
          <p:nvPicPr>
            <p:cNvPr id="12" name="Picture 9"/>
            <p:cNvPicPr>
              <a:picLocks noChangeAspect="1" noChangeArrowheads="1"/>
            </p:cNvPicPr>
            <p:nvPr/>
          </p:nvPicPr>
          <p:blipFill>
            <a:blip r:embed="rId15" cstate="print">
              <a:grayscl/>
            </a:blip>
            <a:srcRect/>
            <a:stretch>
              <a:fillRect/>
            </a:stretch>
          </p:blipFill>
          <p:spPr bwMode="auto">
            <a:xfrm rot="21545534">
              <a:off x="7439758" y="2531112"/>
              <a:ext cx="464648" cy="460358"/>
            </a:xfrm>
            <a:prstGeom prst="rect">
              <a:avLst/>
            </a:prstGeom>
            <a:noFill/>
            <a:ln w="9525">
              <a:noFill/>
              <a:miter lim="800000"/>
              <a:headEnd/>
              <a:tailEnd/>
            </a:ln>
            <a:effectLst/>
          </p:spPr>
        </p:pic>
        <p:grpSp>
          <p:nvGrpSpPr>
            <p:cNvPr id="8" name="组合 33"/>
            <p:cNvGrpSpPr/>
            <p:nvPr/>
          </p:nvGrpSpPr>
          <p:grpSpPr>
            <a:xfrm>
              <a:off x="7909626" y="2535321"/>
              <a:ext cx="334879" cy="455977"/>
              <a:chOff x="4471987" y="2386012"/>
              <a:chExt cx="259093" cy="345282"/>
            </a:xfrm>
          </p:grpSpPr>
          <p:sp>
            <p:nvSpPr>
              <p:cNvPr id="19" name="右大括号 18"/>
              <p:cNvSpPr/>
              <p:nvPr/>
            </p:nvSpPr>
            <p:spPr>
              <a:xfrm rot="10800000" flipH="1">
                <a:off x="4471987" y="2386012"/>
                <a:ext cx="71438" cy="345282"/>
              </a:xfrm>
              <a:prstGeom prst="rightBrace">
                <a:avLst>
                  <a:gd name="adj1" fmla="val 53406"/>
                  <a:gd name="adj2" fmla="val 50000"/>
                </a:avLst>
              </a:prstGeom>
              <a:noFill/>
              <a:ln w="63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solidFill>
                    <a:prstClr val="white"/>
                  </a:solidFill>
                </a:endParaRPr>
              </a:p>
            </p:txBody>
          </p:sp>
          <p:sp>
            <p:nvSpPr>
              <p:cNvPr id="20" name="TextBox 19"/>
              <p:cNvSpPr txBox="1"/>
              <p:nvPr/>
            </p:nvSpPr>
            <p:spPr>
              <a:xfrm>
                <a:off x="4474105" y="2429178"/>
                <a:ext cx="256975" cy="256365"/>
              </a:xfrm>
              <a:prstGeom prst="rect">
                <a:avLst/>
              </a:prstGeom>
              <a:noFill/>
            </p:spPr>
            <p:txBody>
              <a:bodyPr wrap="none" rtlCol="0">
                <a:spAutoFit/>
              </a:bodyPr>
              <a:lstStyle/>
              <a:p>
                <a:r>
                  <a:rPr lang="en-US" altLang="zh-CN" sz="1600" i="1" dirty="0">
                    <a:solidFill>
                      <a:schemeClr val="bg1"/>
                    </a:solidFill>
                    <a:latin typeface="Times New Roman" pitchFamily="18" charset="0"/>
                    <a:cs typeface="Times New Roman" pitchFamily="18" charset="0"/>
                  </a:rPr>
                  <a:t>D</a:t>
                </a:r>
                <a:endParaRPr lang="zh-CN" altLang="en-US" sz="1600" i="1" dirty="0">
                  <a:solidFill>
                    <a:schemeClr val="bg1"/>
                  </a:solidFill>
                  <a:latin typeface="Times New Roman" pitchFamily="18" charset="0"/>
                  <a:cs typeface="Times New Roman" pitchFamily="18" charset="0"/>
                </a:endParaRPr>
              </a:p>
            </p:txBody>
          </p:sp>
        </p:grpSp>
        <p:grpSp>
          <p:nvGrpSpPr>
            <p:cNvPr id="10" name="组合 34"/>
            <p:cNvGrpSpPr/>
            <p:nvPr/>
          </p:nvGrpSpPr>
          <p:grpSpPr>
            <a:xfrm rot="5400000">
              <a:off x="7492538" y="2966120"/>
              <a:ext cx="365904" cy="446279"/>
              <a:chOff x="4471987" y="2386012"/>
              <a:chExt cx="277077" cy="345282"/>
            </a:xfrm>
          </p:grpSpPr>
          <p:sp>
            <p:nvSpPr>
              <p:cNvPr id="17" name="右大括号 16"/>
              <p:cNvSpPr/>
              <p:nvPr/>
            </p:nvSpPr>
            <p:spPr>
              <a:xfrm rot="10800000" flipH="1">
                <a:off x="4471987" y="2386012"/>
                <a:ext cx="71438" cy="345282"/>
              </a:xfrm>
              <a:prstGeom prst="rightBrace">
                <a:avLst>
                  <a:gd name="adj1" fmla="val 53406"/>
                  <a:gd name="adj2" fmla="val 50000"/>
                </a:avLst>
              </a:prstGeom>
              <a:noFill/>
              <a:ln w="63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solidFill>
                    <a:prstClr val="white"/>
                  </a:solidFill>
                </a:endParaRPr>
              </a:p>
            </p:txBody>
          </p:sp>
          <p:sp>
            <p:nvSpPr>
              <p:cNvPr id="18" name="TextBox 17"/>
              <p:cNvSpPr txBox="1"/>
              <p:nvPr/>
            </p:nvSpPr>
            <p:spPr>
              <a:xfrm rot="16200000">
                <a:off x="4492393" y="2388665"/>
                <a:ext cx="256975" cy="256366"/>
              </a:xfrm>
              <a:prstGeom prst="rect">
                <a:avLst/>
              </a:prstGeom>
              <a:noFill/>
            </p:spPr>
            <p:txBody>
              <a:bodyPr wrap="none" rtlCol="0">
                <a:spAutoFit/>
              </a:bodyPr>
              <a:lstStyle/>
              <a:p>
                <a:r>
                  <a:rPr lang="en-US" altLang="zh-CN" sz="1600" i="1" dirty="0">
                    <a:solidFill>
                      <a:schemeClr val="bg1"/>
                    </a:solidFill>
                    <a:latin typeface="Times New Roman" pitchFamily="18" charset="0"/>
                    <a:cs typeface="Times New Roman" pitchFamily="18" charset="0"/>
                  </a:rPr>
                  <a:t>D</a:t>
                </a:r>
                <a:endParaRPr lang="zh-CN" altLang="en-US" sz="1600" i="1" dirty="0">
                  <a:solidFill>
                    <a:schemeClr val="bg1"/>
                  </a:solidFill>
                  <a:latin typeface="Times New Roman" pitchFamily="18" charset="0"/>
                  <a:cs typeface="Times New Roman" pitchFamily="18" charset="0"/>
                </a:endParaRPr>
              </a:p>
            </p:txBody>
          </p:sp>
        </p:grpSp>
        <p:sp>
          <p:nvSpPr>
            <p:cNvPr id="36" name="TextBox 35"/>
            <p:cNvSpPr txBox="1"/>
            <p:nvPr/>
          </p:nvSpPr>
          <p:spPr>
            <a:xfrm>
              <a:off x="4643438" y="1714488"/>
              <a:ext cx="3338863" cy="369332"/>
            </a:xfrm>
            <a:prstGeom prst="rect">
              <a:avLst/>
            </a:prstGeom>
            <a:noFill/>
          </p:spPr>
          <p:txBody>
            <a:bodyPr wrap="none" rtlCol="0">
              <a:spAutoFit/>
            </a:bodyPr>
            <a:lstStyle/>
            <a:p>
              <a:r>
                <a:rPr lang="en-US" altLang="zh-CN" dirty="0">
                  <a:solidFill>
                    <a:prstClr val="white"/>
                  </a:solidFill>
                </a:rPr>
                <a:t>2. Scale orientation normalization</a:t>
              </a:r>
              <a:endParaRPr lang="zh-CN" altLang="en-US" dirty="0">
                <a:solidFill>
                  <a:prstClr val="white"/>
                </a:solidFill>
              </a:endParaRPr>
            </a:p>
          </p:txBody>
        </p:sp>
      </p:grpSp>
      <p:pic>
        <p:nvPicPr>
          <p:cNvPr id="84998" name="Picture 6"/>
          <p:cNvPicPr>
            <a:picLocks noChangeAspect="1" noChangeArrowheads="1"/>
          </p:cNvPicPr>
          <p:nvPr/>
        </p:nvPicPr>
        <p:blipFill>
          <a:blip r:embed="rId16" cstate="print"/>
          <a:srcRect/>
          <a:stretch>
            <a:fillRect/>
          </a:stretch>
        </p:blipFill>
        <p:spPr bwMode="auto">
          <a:xfrm>
            <a:off x="2216693" y="3687559"/>
            <a:ext cx="2056487" cy="300808"/>
          </a:xfrm>
          <a:prstGeom prst="rect">
            <a:avLst/>
          </a:prstGeom>
          <a:noFill/>
          <a:ln w="9525">
            <a:noFill/>
            <a:miter lim="800000"/>
            <a:headEnd/>
            <a:tailEnd/>
          </a:ln>
          <a:effectLst/>
        </p:spPr>
      </p:pic>
      <p:pic>
        <p:nvPicPr>
          <p:cNvPr id="84999" name="Picture 7"/>
          <p:cNvPicPr>
            <a:picLocks noChangeAspect="1" noChangeArrowheads="1"/>
          </p:cNvPicPr>
          <p:nvPr/>
        </p:nvPicPr>
        <p:blipFill>
          <a:blip r:embed="rId17" cstate="print"/>
          <a:srcRect/>
          <a:stretch>
            <a:fillRect/>
          </a:stretch>
        </p:blipFill>
        <p:spPr bwMode="auto">
          <a:xfrm>
            <a:off x="4090633" y="3154810"/>
            <a:ext cx="1425410" cy="262315"/>
          </a:xfrm>
          <a:prstGeom prst="rect">
            <a:avLst/>
          </a:prstGeom>
          <a:noFill/>
          <a:ln w="9525">
            <a:noFill/>
            <a:miter lim="800000"/>
            <a:headEnd/>
            <a:tailEnd/>
          </a:ln>
          <a:effectLst/>
        </p:spPr>
      </p:pic>
      <p:sp>
        <p:nvSpPr>
          <p:cNvPr id="39" name="TextBox 38"/>
          <p:cNvSpPr txBox="1"/>
          <p:nvPr/>
        </p:nvSpPr>
        <p:spPr>
          <a:xfrm>
            <a:off x="2095472" y="4274114"/>
            <a:ext cx="2889702" cy="369332"/>
          </a:xfrm>
          <a:prstGeom prst="rect">
            <a:avLst/>
          </a:prstGeom>
          <a:noFill/>
        </p:spPr>
        <p:txBody>
          <a:bodyPr wrap="none" rtlCol="0">
            <a:spAutoFit/>
          </a:bodyPr>
          <a:lstStyle/>
          <a:p>
            <a:r>
              <a:rPr lang="en-US" altLang="zh-CN" dirty="0">
                <a:solidFill>
                  <a:prstClr val="white"/>
                </a:solidFill>
              </a:rPr>
              <a:t>3. Raw descriptor generation</a:t>
            </a:r>
            <a:endParaRPr lang="zh-CN" altLang="en-US" dirty="0">
              <a:solidFill>
                <a:prstClr val="white"/>
              </a:solidFill>
            </a:endParaRPr>
          </a:p>
        </p:txBody>
      </p:sp>
      <p:grpSp>
        <p:nvGrpSpPr>
          <p:cNvPr id="13" name="组合 18"/>
          <p:cNvGrpSpPr/>
          <p:nvPr/>
        </p:nvGrpSpPr>
        <p:grpSpPr>
          <a:xfrm>
            <a:off x="2131002" y="4857760"/>
            <a:ext cx="1464669" cy="1295014"/>
            <a:chOff x="1142976" y="500042"/>
            <a:chExt cx="1628107" cy="1580207"/>
          </a:xfrm>
        </p:grpSpPr>
        <p:pic>
          <p:nvPicPr>
            <p:cNvPr id="89" name="Picture 2" descr="C:\Users\gavin\Desktop\图片1.png"/>
            <p:cNvPicPr>
              <a:picLocks noChangeAspect="1" noChangeArrowheads="1"/>
            </p:cNvPicPr>
            <p:nvPr/>
          </p:nvPicPr>
          <p:blipFill>
            <a:blip r:embed="rId18" cstate="print"/>
            <a:srcRect/>
            <a:stretch>
              <a:fillRect/>
            </a:stretch>
          </p:blipFill>
          <p:spPr bwMode="auto">
            <a:xfrm>
              <a:off x="1142976" y="500042"/>
              <a:ext cx="1609725" cy="1562100"/>
            </a:xfrm>
            <a:prstGeom prst="rect">
              <a:avLst/>
            </a:prstGeom>
            <a:noFill/>
          </p:spPr>
        </p:pic>
        <p:cxnSp>
          <p:nvCxnSpPr>
            <p:cNvPr id="90" name="直接连接符 89"/>
            <p:cNvCxnSpPr/>
            <p:nvPr/>
          </p:nvCxnSpPr>
          <p:spPr>
            <a:xfrm rot="16200000" flipH="1">
              <a:off x="1448012" y="1281092"/>
              <a:ext cx="15621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rot="16200000" flipH="1">
              <a:off x="935698" y="1298405"/>
              <a:ext cx="15621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H="1">
              <a:off x="1142976" y="1593264"/>
              <a:ext cx="1609725"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flipH="1">
              <a:off x="1161358" y="1090177"/>
              <a:ext cx="1609725"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4" name="组合 97"/>
          <p:cNvGrpSpPr/>
          <p:nvPr/>
        </p:nvGrpSpPr>
        <p:grpSpPr>
          <a:xfrm>
            <a:off x="4095737" y="4857761"/>
            <a:ext cx="1912105" cy="1229447"/>
            <a:chOff x="2643174" y="4950467"/>
            <a:chExt cx="2378411" cy="1568552"/>
          </a:xfrm>
        </p:grpSpPr>
        <p:sp>
          <p:nvSpPr>
            <p:cNvPr id="43" name="矩形 42"/>
            <p:cNvSpPr/>
            <p:nvPr/>
          </p:nvSpPr>
          <p:spPr>
            <a:xfrm>
              <a:off x="2643174" y="4956058"/>
              <a:ext cx="724018" cy="716026"/>
            </a:xfrm>
            <a:prstGeom prst="rect">
              <a:avLst/>
            </a:prstGeom>
            <a:solidFill>
              <a:srgbClr val="FF0000"/>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4" name="矩形 43"/>
            <p:cNvSpPr/>
            <p:nvPr/>
          </p:nvSpPr>
          <p:spPr>
            <a:xfrm>
              <a:off x="2643174" y="4956058"/>
              <a:ext cx="181005" cy="17900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5" name="矩形 44"/>
            <p:cNvSpPr/>
            <p:nvPr/>
          </p:nvSpPr>
          <p:spPr>
            <a:xfrm>
              <a:off x="2822764" y="4956058"/>
              <a:ext cx="181005" cy="17900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6" name="矩形 45"/>
            <p:cNvSpPr/>
            <p:nvPr/>
          </p:nvSpPr>
          <p:spPr>
            <a:xfrm>
              <a:off x="2643174" y="5133667"/>
              <a:ext cx="181005" cy="17900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7" name="矩形 46"/>
            <p:cNvSpPr/>
            <p:nvPr/>
          </p:nvSpPr>
          <p:spPr>
            <a:xfrm>
              <a:off x="2822764" y="5133667"/>
              <a:ext cx="181005" cy="17900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8" name="矩形 47"/>
            <p:cNvSpPr/>
            <p:nvPr/>
          </p:nvSpPr>
          <p:spPr>
            <a:xfrm>
              <a:off x="2643174" y="5311277"/>
              <a:ext cx="181005" cy="17900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9" name="矩形 48"/>
            <p:cNvSpPr/>
            <p:nvPr/>
          </p:nvSpPr>
          <p:spPr>
            <a:xfrm>
              <a:off x="2822764" y="5311277"/>
              <a:ext cx="181005" cy="17900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0" name="矩形 49"/>
            <p:cNvSpPr/>
            <p:nvPr/>
          </p:nvSpPr>
          <p:spPr>
            <a:xfrm>
              <a:off x="2643174" y="5488885"/>
              <a:ext cx="181005" cy="17900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1" name="矩形 50"/>
            <p:cNvSpPr/>
            <p:nvPr/>
          </p:nvSpPr>
          <p:spPr>
            <a:xfrm>
              <a:off x="2647512" y="4961142"/>
              <a:ext cx="356257" cy="71188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2" name="矩形 51"/>
            <p:cNvSpPr/>
            <p:nvPr/>
          </p:nvSpPr>
          <p:spPr>
            <a:xfrm>
              <a:off x="3469295" y="4956058"/>
              <a:ext cx="724018" cy="716026"/>
            </a:xfrm>
            <a:prstGeom prst="rect">
              <a:avLst/>
            </a:prstGeom>
            <a:solidFill>
              <a:srgbClr val="FF0000"/>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3" name="矩形 52"/>
            <p:cNvSpPr/>
            <p:nvPr/>
          </p:nvSpPr>
          <p:spPr>
            <a:xfrm>
              <a:off x="3469294" y="4956058"/>
              <a:ext cx="181005" cy="17900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4" name="矩形 53"/>
            <p:cNvSpPr/>
            <p:nvPr/>
          </p:nvSpPr>
          <p:spPr>
            <a:xfrm>
              <a:off x="3648887" y="4956058"/>
              <a:ext cx="181005" cy="17900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5" name="矩形 54"/>
            <p:cNvSpPr/>
            <p:nvPr/>
          </p:nvSpPr>
          <p:spPr>
            <a:xfrm>
              <a:off x="3469294" y="5133667"/>
              <a:ext cx="181005" cy="17900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6" name="矩形 55"/>
            <p:cNvSpPr/>
            <p:nvPr/>
          </p:nvSpPr>
          <p:spPr>
            <a:xfrm>
              <a:off x="3648887" y="5133667"/>
              <a:ext cx="181005" cy="17900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7" name="矩形 56"/>
            <p:cNvSpPr/>
            <p:nvPr/>
          </p:nvSpPr>
          <p:spPr>
            <a:xfrm>
              <a:off x="3798212" y="4956058"/>
              <a:ext cx="215509" cy="17900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8" name="矩形 57"/>
            <p:cNvSpPr/>
            <p:nvPr/>
          </p:nvSpPr>
          <p:spPr>
            <a:xfrm>
              <a:off x="3977802" y="4956058"/>
              <a:ext cx="215509" cy="17900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9" name="矩形 58"/>
            <p:cNvSpPr/>
            <p:nvPr/>
          </p:nvSpPr>
          <p:spPr>
            <a:xfrm>
              <a:off x="3798212" y="5133667"/>
              <a:ext cx="215509" cy="17900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0" name="矩形 59"/>
            <p:cNvSpPr/>
            <p:nvPr/>
          </p:nvSpPr>
          <p:spPr>
            <a:xfrm>
              <a:off x="3478656" y="4980305"/>
              <a:ext cx="714656" cy="33236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1" name="矩形 60"/>
            <p:cNvSpPr/>
            <p:nvPr/>
          </p:nvSpPr>
          <p:spPr>
            <a:xfrm>
              <a:off x="4295416" y="4950469"/>
              <a:ext cx="724018" cy="716026"/>
            </a:xfrm>
            <a:prstGeom prst="rect">
              <a:avLst/>
            </a:prstGeom>
            <a:solidFill>
              <a:srgbClr val="FF0000"/>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2" name="矩形 61"/>
            <p:cNvSpPr/>
            <p:nvPr/>
          </p:nvSpPr>
          <p:spPr>
            <a:xfrm>
              <a:off x="4295416" y="4950469"/>
              <a:ext cx="181005" cy="17900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3" name="矩形 62"/>
            <p:cNvSpPr/>
            <p:nvPr/>
          </p:nvSpPr>
          <p:spPr>
            <a:xfrm>
              <a:off x="4475007" y="4950469"/>
              <a:ext cx="181005" cy="17900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4" name="矩形 63"/>
            <p:cNvSpPr/>
            <p:nvPr/>
          </p:nvSpPr>
          <p:spPr>
            <a:xfrm>
              <a:off x="4295416" y="4950467"/>
              <a:ext cx="352915" cy="35661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5" name="矩形 64"/>
            <p:cNvSpPr/>
            <p:nvPr/>
          </p:nvSpPr>
          <p:spPr>
            <a:xfrm>
              <a:off x="4475007" y="5128079"/>
              <a:ext cx="181005" cy="17900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6" name="矩形 65"/>
            <p:cNvSpPr/>
            <p:nvPr/>
          </p:nvSpPr>
          <p:spPr>
            <a:xfrm>
              <a:off x="4653186" y="5309879"/>
              <a:ext cx="368399" cy="35179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7" name="矩形 66"/>
            <p:cNvSpPr/>
            <p:nvPr/>
          </p:nvSpPr>
          <p:spPr>
            <a:xfrm>
              <a:off x="4832777" y="5309879"/>
              <a:ext cx="181005" cy="17900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8" name="矩形 67"/>
            <p:cNvSpPr/>
            <p:nvPr/>
          </p:nvSpPr>
          <p:spPr>
            <a:xfrm>
              <a:off x="4653187" y="5487488"/>
              <a:ext cx="181005" cy="17900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9" name="矩形 68"/>
            <p:cNvSpPr/>
            <p:nvPr/>
          </p:nvSpPr>
          <p:spPr>
            <a:xfrm>
              <a:off x="4832777" y="5487488"/>
              <a:ext cx="181005" cy="17900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0" name="矩形 69"/>
            <p:cNvSpPr/>
            <p:nvPr/>
          </p:nvSpPr>
          <p:spPr>
            <a:xfrm>
              <a:off x="2643174" y="5802993"/>
              <a:ext cx="724018" cy="716026"/>
            </a:xfrm>
            <a:prstGeom prst="rect">
              <a:avLst/>
            </a:prstGeom>
            <a:solidFill>
              <a:srgbClr val="FF0000"/>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1" name="矩形 70"/>
            <p:cNvSpPr/>
            <p:nvPr/>
          </p:nvSpPr>
          <p:spPr>
            <a:xfrm>
              <a:off x="2822764" y="6156815"/>
              <a:ext cx="181005" cy="18459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2" name="矩形 71"/>
            <p:cNvSpPr/>
            <p:nvPr/>
          </p:nvSpPr>
          <p:spPr>
            <a:xfrm>
              <a:off x="2822763" y="5802993"/>
              <a:ext cx="332548" cy="70826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3" name="矩形 72"/>
            <p:cNvSpPr/>
            <p:nvPr/>
          </p:nvSpPr>
          <p:spPr>
            <a:xfrm>
              <a:off x="2822764" y="6334424"/>
              <a:ext cx="181005" cy="18459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4" name="矩形 73"/>
            <p:cNvSpPr/>
            <p:nvPr/>
          </p:nvSpPr>
          <p:spPr>
            <a:xfrm>
              <a:off x="2822764" y="5980602"/>
              <a:ext cx="181005" cy="17900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5" name="矩形 74"/>
            <p:cNvSpPr/>
            <p:nvPr/>
          </p:nvSpPr>
          <p:spPr>
            <a:xfrm>
              <a:off x="2987883" y="5801595"/>
              <a:ext cx="181005" cy="21313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6" name="矩形 75"/>
            <p:cNvSpPr/>
            <p:nvPr/>
          </p:nvSpPr>
          <p:spPr>
            <a:xfrm>
              <a:off x="2987883" y="5980602"/>
              <a:ext cx="181005" cy="21313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7" name="矩形 76"/>
            <p:cNvSpPr/>
            <p:nvPr/>
          </p:nvSpPr>
          <p:spPr>
            <a:xfrm>
              <a:off x="3474946" y="5802993"/>
              <a:ext cx="724018" cy="716026"/>
            </a:xfrm>
            <a:prstGeom prst="rect">
              <a:avLst/>
            </a:prstGeom>
            <a:solidFill>
              <a:srgbClr val="FF0000"/>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8" name="矩形 77"/>
            <p:cNvSpPr/>
            <p:nvPr/>
          </p:nvSpPr>
          <p:spPr>
            <a:xfrm>
              <a:off x="3474946" y="5984794"/>
              <a:ext cx="181005" cy="17900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9" name="矩形 78"/>
            <p:cNvSpPr/>
            <p:nvPr/>
          </p:nvSpPr>
          <p:spPr>
            <a:xfrm>
              <a:off x="3654538" y="5984794"/>
              <a:ext cx="181005" cy="17900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0" name="矩形 79"/>
            <p:cNvSpPr/>
            <p:nvPr/>
          </p:nvSpPr>
          <p:spPr>
            <a:xfrm>
              <a:off x="3474946" y="5989585"/>
              <a:ext cx="717668" cy="35182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1" name="矩形 80"/>
            <p:cNvSpPr/>
            <p:nvPr/>
          </p:nvSpPr>
          <p:spPr>
            <a:xfrm>
              <a:off x="3654538" y="6162402"/>
              <a:ext cx="181005" cy="17900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2" name="矩形 81"/>
            <p:cNvSpPr/>
            <p:nvPr/>
          </p:nvSpPr>
          <p:spPr>
            <a:xfrm>
              <a:off x="3803864" y="5984794"/>
              <a:ext cx="215509" cy="17900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3" name="矩形 82"/>
            <p:cNvSpPr/>
            <p:nvPr/>
          </p:nvSpPr>
          <p:spPr>
            <a:xfrm>
              <a:off x="3983455" y="5984794"/>
              <a:ext cx="215509" cy="17900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4" name="矩形 83"/>
            <p:cNvSpPr/>
            <p:nvPr/>
          </p:nvSpPr>
          <p:spPr>
            <a:xfrm>
              <a:off x="3803864" y="6162402"/>
              <a:ext cx="215509" cy="17900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5" name="矩形 84"/>
            <p:cNvSpPr/>
            <p:nvPr/>
          </p:nvSpPr>
          <p:spPr>
            <a:xfrm>
              <a:off x="3983455" y="6162402"/>
              <a:ext cx="215509" cy="17900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6" name="矩形 85"/>
            <p:cNvSpPr/>
            <p:nvPr/>
          </p:nvSpPr>
          <p:spPr>
            <a:xfrm>
              <a:off x="2987883" y="6126881"/>
              <a:ext cx="181005" cy="21313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7" name="矩形 86"/>
            <p:cNvSpPr/>
            <p:nvPr/>
          </p:nvSpPr>
          <p:spPr>
            <a:xfrm>
              <a:off x="2987883" y="6305887"/>
              <a:ext cx="181005" cy="21313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7" name="TextBox 96"/>
          <p:cNvSpPr txBox="1"/>
          <p:nvPr/>
        </p:nvSpPr>
        <p:spPr>
          <a:xfrm>
            <a:off x="6381752" y="4857760"/>
            <a:ext cx="3929090" cy="170816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altLang="zh-CN" sz="1600" b="1" dirty="0">
                <a:solidFill>
                  <a:prstClr val="black"/>
                </a:solidFill>
              </a:rPr>
              <a:t>Five </a:t>
            </a:r>
            <a:r>
              <a:rPr lang="en-US" altLang="zh-CN" sz="1600" b="1" dirty="0" err="1">
                <a:solidFill>
                  <a:prstClr val="black"/>
                </a:solidFill>
              </a:rPr>
              <a:t>Haar</a:t>
            </a:r>
            <a:r>
              <a:rPr lang="en-US" altLang="zh-CN" sz="1600" b="1" dirty="0">
                <a:solidFill>
                  <a:prstClr val="black"/>
                </a:solidFill>
              </a:rPr>
              <a:t> filters:   </a:t>
            </a:r>
          </a:p>
          <a:p>
            <a:pPr>
              <a:buFont typeface="Constantia" pitchFamily="18" charset="0"/>
              <a:buChar char="–"/>
            </a:pPr>
            <a:r>
              <a:rPr lang="en-US" altLang="zh-CN" sz="1600" dirty="0">
                <a:solidFill>
                  <a:prstClr val="black"/>
                </a:solidFill>
              </a:rPr>
              <a:t>Fast to compute</a:t>
            </a:r>
          </a:p>
          <a:p>
            <a:pPr>
              <a:buFont typeface="Constantia" pitchFamily="18" charset="0"/>
              <a:buChar char="–"/>
            </a:pPr>
            <a:r>
              <a:rPr lang="en-US" altLang="zh-CN" sz="1600" dirty="0">
                <a:solidFill>
                  <a:prstClr val="black"/>
                </a:solidFill>
              </a:rPr>
              <a:t>Small correlation</a:t>
            </a:r>
          </a:p>
          <a:p>
            <a:pPr>
              <a:buFont typeface="Constantia" pitchFamily="18" charset="0"/>
              <a:buChar char="–"/>
            </a:pPr>
            <a:r>
              <a:rPr lang="en-US" altLang="zh-CN" sz="1600" dirty="0">
                <a:solidFill>
                  <a:prstClr val="black"/>
                </a:solidFill>
              </a:rPr>
              <a:t>More informative and robust than pixel level intensity comparison (ORB)</a:t>
            </a:r>
          </a:p>
          <a:p>
            <a:pPr>
              <a:buFont typeface="Constantia" pitchFamily="18" charset="0"/>
              <a:buChar char="–"/>
            </a:pPr>
            <a:endParaRPr lang="en-US" altLang="zh-CN" sz="900" dirty="0">
              <a:solidFill>
                <a:prstClr val="black"/>
              </a:solidFill>
            </a:endParaRPr>
          </a:p>
          <a:p>
            <a:r>
              <a:rPr lang="en-US" altLang="zh-CN" sz="1600" b="1" dirty="0">
                <a:solidFill>
                  <a:prstClr val="black"/>
                </a:solidFill>
              </a:rPr>
              <a:t>Generate a </a:t>
            </a:r>
            <a:r>
              <a:rPr lang="en-US" altLang="zh-CN" sz="1600" b="1" dirty="0">
                <a:solidFill>
                  <a:srgbClr val="FF0000"/>
                </a:solidFill>
              </a:rPr>
              <a:t>9*5=45 bit </a:t>
            </a:r>
            <a:r>
              <a:rPr lang="en-US" altLang="zh-CN" sz="1600" b="1" dirty="0">
                <a:solidFill>
                  <a:prstClr val="black"/>
                </a:solidFill>
              </a:rPr>
              <a:t>raw descriptor</a:t>
            </a:r>
            <a:endParaRPr lang="zh-CN" altLang="en-US" sz="1600" b="1" dirty="0">
              <a:solidFill>
                <a:prstClr val="black"/>
              </a:solidFill>
            </a:endParaRPr>
          </a:p>
        </p:txBody>
      </p:sp>
      <p:sp>
        <p:nvSpPr>
          <p:cNvPr id="91" name="灯片编号占位符 90"/>
          <p:cNvSpPr>
            <a:spLocks noGrp="1"/>
          </p:cNvSpPr>
          <p:nvPr>
            <p:ph type="sldNum" sz="quarter" idx="12"/>
          </p:nvPr>
        </p:nvSpPr>
        <p:spPr/>
        <p:txBody>
          <a:bodyPr/>
          <a:lstStyle/>
          <a:p>
            <a:fld id="{0C913308-F349-4B6D-A68A-DD1791B4A57B}" type="slidenum">
              <a:rPr lang="zh-CN" altLang="en-US" smtClean="0">
                <a:solidFill>
                  <a:prstClr val="white">
                    <a:tint val="75000"/>
                  </a:prstClr>
                </a:solidFill>
              </a:rPr>
              <a:pPr/>
              <a:t>12</a:t>
            </a:fld>
            <a:endParaRPr lang="zh-CN" altLang="en-US">
              <a:solidFill>
                <a:prstClr val="white">
                  <a:tint val="75000"/>
                </a:prstClr>
              </a:solidFill>
            </a:endParaRPr>
          </a:p>
        </p:txBody>
      </p:sp>
      <p:sp>
        <p:nvSpPr>
          <p:cNvPr id="15" name="文本框 14"/>
          <p:cNvSpPr txBox="1"/>
          <p:nvPr/>
        </p:nvSpPr>
        <p:spPr>
          <a:xfrm>
            <a:off x="5512668" y="3055914"/>
            <a:ext cx="934341" cy="400110"/>
          </a:xfrm>
          <a:prstGeom prst="rect">
            <a:avLst/>
          </a:prstGeom>
          <a:noFill/>
        </p:spPr>
        <p:txBody>
          <a:bodyPr wrap="square" rtlCol="0">
            <a:spAutoFit/>
          </a:bodyPr>
          <a:lstStyle/>
          <a:p>
            <a:r>
              <a:rPr lang="en-US" altLang="zh-CN" sz="2000" i="1" dirty="0">
                <a:solidFill>
                  <a:schemeClr val="bg1"/>
                </a:solidFill>
              </a:rPr>
              <a:t>,</a:t>
            </a:r>
            <a:r>
              <a:rPr lang="el-GR" altLang="zh-CN" sz="2000" i="1" dirty="0" smtClean="0">
                <a:solidFill>
                  <a:schemeClr val="bg1"/>
                </a:solidFill>
              </a:rPr>
              <a:t>α </a:t>
            </a:r>
            <a:r>
              <a:rPr lang="en-US" altLang="zh-CN" sz="2000" dirty="0" smtClean="0">
                <a:solidFill>
                  <a:schemeClr val="bg1"/>
                </a:solidFill>
              </a:rPr>
              <a:t>= </a:t>
            </a:r>
            <a:r>
              <a:rPr lang="en-US" altLang="zh-CN" sz="2000" dirty="0">
                <a:solidFill>
                  <a:schemeClr val="bg1"/>
                </a:solidFill>
              </a:rPr>
              <a:t>12</a:t>
            </a:r>
            <a:endParaRPr lang="zh-CN" altLang="en-US" sz="2000" dirty="0">
              <a:solidFill>
                <a:schemeClr val="bg1"/>
              </a:solidFill>
            </a:endParaRPr>
          </a:p>
        </p:txBody>
      </p:sp>
      <p:sp>
        <p:nvSpPr>
          <p:cNvPr id="96" name="文本框 95"/>
          <p:cNvSpPr txBox="1"/>
          <p:nvPr/>
        </p:nvSpPr>
        <p:spPr>
          <a:xfrm>
            <a:off x="10372979" y="2959819"/>
            <a:ext cx="934341" cy="400110"/>
          </a:xfrm>
          <a:prstGeom prst="rect">
            <a:avLst/>
          </a:prstGeom>
          <a:noFill/>
        </p:spPr>
        <p:txBody>
          <a:bodyPr wrap="square" rtlCol="0">
            <a:spAutoFit/>
          </a:bodyPr>
          <a:lstStyle/>
          <a:p>
            <a:r>
              <a:rPr lang="en-US" altLang="zh-CN" sz="2000" i="1" dirty="0" smtClean="0">
                <a:solidFill>
                  <a:schemeClr val="bg1"/>
                </a:solidFill>
              </a:rPr>
              <a:t>D </a:t>
            </a:r>
            <a:r>
              <a:rPr lang="en-US" altLang="zh-CN" sz="2000" dirty="0" smtClean="0">
                <a:solidFill>
                  <a:schemeClr val="bg1"/>
                </a:solidFill>
              </a:rPr>
              <a:t>= 36</a:t>
            </a:r>
            <a:endParaRPr lang="zh-CN" altLang="en-US" sz="2000" dirty="0">
              <a:solidFill>
                <a:schemeClr val="bg1"/>
              </a:solidFill>
            </a:endParaRPr>
          </a:p>
        </p:txBody>
      </p:sp>
      <p:pic>
        <p:nvPicPr>
          <p:cNvPr id="37" name="图片 36"/>
          <p:cNvPicPr>
            <a:picLocks noChangeAspect="1"/>
          </p:cNvPicPr>
          <p:nvPr/>
        </p:nvPicPr>
        <p:blipFill>
          <a:blip r:embed="rId19"/>
          <a:stretch>
            <a:fillRect/>
          </a:stretch>
        </p:blipFill>
        <p:spPr>
          <a:xfrm>
            <a:off x="6264102" y="3916475"/>
            <a:ext cx="4964646" cy="836101"/>
          </a:xfrm>
          <a:prstGeom prst="rect">
            <a:avLst/>
          </a:prstGeom>
        </p:spPr>
      </p:pic>
      <p:sp>
        <p:nvSpPr>
          <p:cNvPr id="38" name="矩形 37"/>
          <p:cNvSpPr/>
          <p:nvPr/>
        </p:nvSpPr>
        <p:spPr>
          <a:xfrm>
            <a:off x="529467" y="2640422"/>
            <a:ext cx="1326073" cy="461665"/>
          </a:xfrm>
          <a:prstGeom prst="rect">
            <a:avLst/>
          </a:prstGeom>
        </p:spPr>
        <p:txBody>
          <a:bodyPr wrap="square">
            <a:spAutoFit/>
          </a:bodyPr>
          <a:lstStyle/>
          <a:p>
            <a:r>
              <a:rPr lang="en-US" altLang="zh-CN" sz="1600" dirty="0" smtClean="0">
                <a:solidFill>
                  <a:schemeClr val="bg1"/>
                </a:solidFill>
                <a:latin typeface="微软雅黑" panose="020B0503020204020204" pitchFamily="34" charset="-122"/>
                <a:ea typeface="微软雅黑" panose="020B0503020204020204" pitchFamily="34" charset="-122"/>
              </a:rPr>
              <a:t> </a:t>
            </a:r>
            <a:r>
              <a:rPr lang="en-US" altLang="zh-CN" sz="2400" b="1" dirty="0" err="1" smtClean="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DoG</a:t>
            </a:r>
            <a:endParaRPr lang="zh-CN" altLang="en-US" sz="20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0" name="右箭头 39"/>
          <p:cNvSpPr/>
          <p:nvPr/>
        </p:nvSpPr>
        <p:spPr>
          <a:xfrm>
            <a:off x="1607003" y="2779667"/>
            <a:ext cx="369911" cy="203489"/>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Tree>
    <p:custDataLst>
      <p:tags r:id="rId2"/>
    </p:custDataLst>
    <p:extLst>
      <p:ext uri="{BB962C8B-B14F-4D97-AF65-F5344CB8AC3E}">
        <p14:creationId xmlns:p14="http://schemas.microsoft.com/office/powerpoint/2010/main" val="23780970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7"/>
                                        </p:tgtEl>
                                        <p:attrNameLst>
                                          <p:attrName>style.visibility</p:attrName>
                                        </p:attrNameLst>
                                      </p:cBhvr>
                                      <p:to>
                                        <p:strVal val="visible"/>
                                      </p:to>
                                    </p:set>
                                    <p:animEffect transition="in" filter="fade">
                                      <p:cBhvr>
                                        <p:cTn id="22" dur="1000"/>
                                        <p:tgtEl>
                                          <p:spTgt spid="97"/>
                                        </p:tgtEl>
                                      </p:cBhvr>
                                    </p:animEffect>
                                    <p:anim calcmode="lin" valueType="num">
                                      <p:cBhvr>
                                        <p:cTn id="23" dur="1000" fill="hold"/>
                                        <p:tgtEl>
                                          <p:spTgt spid="97"/>
                                        </p:tgtEl>
                                        <p:attrNameLst>
                                          <p:attrName>ppt_x</p:attrName>
                                        </p:attrNameLst>
                                      </p:cBhvr>
                                      <p:tavLst>
                                        <p:tav tm="0">
                                          <p:val>
                                            <p:strVal val="#ppt_x"/>
                                          </p:val>
                                        </p:tav>
                                        <p:tav tm="100000">
                                          <p:val>
                                            <p:strVal val="#ppt_x"/>
                                          </p:val>
                                        </p:tav>
                                      </p:tavLst>
                                    </p:anim>
                                    <p:anim calcmode="lin" valueType="num">
                                      <p:cBhvr>
                                        <p:cTn id="24" dur="1000" fill="hold"/>
                                        <p:tgtEl>
                                          <p:spTgt spid="9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fade">
                                      <p:cBhvr>
                                        <p:cTn id="27" dur="1000"/>
                                        <p:tgtEl>
                                          <p:spTgt spid="91"/>
                                        </p:tgtEl>
                                      </p:cBhvr>
                                    </p:animEffect>
                                    <p:anim calcmode="lin" valueType="num">
                                      <p:cBhvr>
                                        <p:cTn id="28" dur="1000" fill="hold"/>
                                        <p:tgtEl>
                                          <p:spTgt spid="91"/>
                                        </p:tgtEl>
                                        <p:attrNameLst>
                                          <p:attrName>ppt_x</p:attrName>
                                        </p:attrNameLst>
                                      </p:cBhvr>
                                      <p:tavLst>
                                        <p:tav tm="0">
                                          <p:val>
                                            <p:strVal val="#ppt_x"/>
                                          </p:val>
                                        </p:tav>
                                        <p:tav tm="100000">
                                          <p:val>
                                            <p:strVal val="#ppt_x"/>
                                          </p:val>
                                        </p:tav>
                                      </p:tavLst>
                                    </p:anim>
                                    <p:anim calcmode="lin" valueType="num">
                                      <p:cBhvr>
                                        <p:cTn id="29" dur="1000" fill="hold"/>
                                        <p:tgtEl>
                                          <p:spTgt spid="91"/>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fade">
                                      <p:cBhvr>
                                        <p:cTn id="32" dur="1000"/>
                                        <p:tgtEl>
                                          <p:spTgt spid="37"/>
                                        </p:tgtEl>
                                      </p:cBhvr>
                                    </p:animEffect>
                                    <p:anim calcmode="lin" valueType="num">
                                      <p:cBhvr>
                                        <p:cTn id="33" dur="1000" fill="hold"/>
                                        <p:tgtEl>
                                          <p:spTgt spid="37"/>
                                        </p:tgtEl>
                                        <p:attrNameLst>
                                          <p:attrName>ppt_x</p:attrName>
                                        </p:attrNameLst>
                                      </p:cBhvr>
                                      <p:tavLst>
                                        <p:tav tm="0">
                                          <p:val>
                                            <p:strVal val="#ppt_x"/>
                                          </p:val>
                                        </p:tav>
                                        <p:tav tm="100000">
                                          <p:val>
                                            <p:strVal val="#ppt_x"/>
                                          </p:val>
                                        </p:tav>
                                      </p:tavLst>
                                    </p:anim>
                                    <p:anim calcmode="lin" valueType="num">
                                      <p:cBhvr>
                                        <p:cTn id="34"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97" grpId="0" animBg="1"/>
      <p:bldP spid="9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灯片编号占位符 90"/>
          <p:cNvSpPr>
            <a:spLocks noGrp="1"/>
          </p:cNvSpPr>
          <p:nvPr>
            <p:ph type="sldNum" sz="quarter" idx="12"/>
          </p:nvPr>
        </p:nvSpPr>
        <p:spPr>
          <a:xfrm>
            <a:off x="8737600" y="6238366"/>
            <a:ext cx="2844800" cy="365125"/>
          </a:xfrm>
        </p:spPr>
        <p:txBody>
          <a:bodyPr/>
          <a:lstStyle/>
          <a:p>
            <a:fld id="{0C913308-F349-4B6D-A68A-DD1791B4A57B}" type="slidenum">
              <a:rPr lang="zh-CN" altLang="en-US" smtClean="0">
                <a:solidFill>
                  <a:prstClr val="white">
                    <a:tint val="75000"/>
                  </a:prstClr>
                </a:solidFill>
              </a:rPr>
              <a:pPr/>
              <a:t>13</a:t>
            </a:fld>
            <a:endParaRPr lang="zh-CN" altLang="en-US">
              <a:solidFill>
                <a:prstClr val="white">
                  <a:tint val="75000"/>
                </a:prstClr>
              </a:solidFill>
            </a:endParaRPr>
          </a:p>
        </p:txBody>
      </p:sp>
      <p:sp>
        <p:nvSpPr>
          <p:cNvPr id="98" name="矩形 97"/>
          <p:cNvSpPr/>
          <p:nvPr/>
        </p:nvSpPr>
        <p:spPr>
          <a:xfrm>
            <a:off x="1043745" y="2481268"/>
            <a:ext cx="10538655" cy="3656386"/>
          </a:xfrm>
          <a:prstGeom prst="rect">
            <a:avLst/>
          </a:prstGeom>
        </p:spPr>
        <p:txBody>
          <a:bodyPr wrap="square">
            <a:spAutoFit/>
          </a:bodyPr>
          <a:lstStyle/>
          <a:p>
            <a:pPr marL="342900" indent="-342900">
              <a:lnSpc>
                <a:spcPct val="120000"/>
              </a:lnSpc>
              <a:buFont typeface="Arial" panose="020B0604020202020204" pitchFamily="34" charset="0"/>
              <a:buChar char="•"/>
            </a:pPr>
            <a:r>
              <a:rPr lang="en-US" altLang="zh-CN" sz="2800" dirty="0">
                <a:solidFill>
                  <a:prstClr val="black"/>
                </a:solidFill>
              </a:rPr>
              <a:t>24-bit USB </a:t>
            </a:r>
            <a:endParaRPr lang="zh-CN" altLang="en-US" sz="2800" dirty="0"/>
          </a:p>
          <a:p>
            <a:pPr>
              <a:lnSpc>
                <a:spcPct val="150000"/>
              </a:lnSpc>
            </a:pPr>
            <a:r>
              <a:rPr lang="en-US" altLang="zh-CN" sz="2400" dirty="0" smtClean="0">
                <a:solidFill>
                  <a:prstClr val="black"/>
                </a:solidFill>
              </a:rPr>
              <a:t>     To </a:t>
            </a:r>
            <a:r>
              <a:rPr lang="en-US" altLang="zh-CN" sz="2400" dirty="0">
                <a:solidFill>
                  <a:prstClr val="black"/>
                </a:solidFill>
              </a:rPr>
              <a:t>maximize the visual clue preserved in a limited number of binary bins, each bin should satisfy two criteria: </a:t>
            </a:r>
          </a:p>
          <a:p>
            <a:pPr>
              <a:lnSpc>
                <a:spcPct val="150000"/>
              </a:lnSpc>
            </a:pPr>
            <a:r>
              <a:rPr lang="en-US" altLang="zh-CN" sz="2400" dirty="0" smtClean="0">
                <a:solidFill>
                  <a:prstClr val="black"/>
                </a:solidFill>
              </a:rPr>
              <a:t>     1)    </a:t>
            </a:r>
            <a:r>
              <a:rPr lang="en-US" altLang="zh-CN" sz="2400" dirty="0" smtClean="0">
                <a:solidFill>
                  <a:srgbClr val="FF0000"/>
                </a:solidFill>
              </a:rPr>
              <a:t>low</a:t>
            </a:r>
            <a:r>
              <a:rPr lang="en-US" altLang="zh-CN" sz="2400" dirty="0" smtClean="0">
                <a:solidFill>
                  <a:prstClr val="black"/>
                </a:solidFill>
              </a:rPr>
              <a:t> </a:t>
            </a:r>
            <a:r>
              <a:rPr lang="en-US" altLang="zh-CN" sz="2400" dirty="0">
                <a:solidFill>
                  <a:srgbClr val="FF0000"/>
                </a:solidFill>
              </a:rPr>
              <a:t>correlation</a:t>
            </a:r>
            <a:r>
              <a:rPr lang="en-US" altLang="zh-CN" sz="2400" dirty="0">
                <a:solidFill>
                  <a:prstClr val="black"/>
                </a:solidFill>
              </a:rPr>
              <a:t> to the </a:t>
            </a:r>
            <a:r>
              <a:rPr lang="en-US" altLang="zh-CN" sz="2400" dirty="0" smtClean="0">
                <a:solidFill>
                  <a:prstClr val="black"/>
                </a:solidFill>
              </a:rPr>
              <a:t>others.</a:t>
            </a:r>
            <a:endParaRPr lang="en-US" altLang="zh-CN" sz="2400" dirty="0">
              <a:solidFill>
                <a:prstClr val="black"/>
              </a:solidFill>
            </a:endParaRPr>
          </a:p>
          <a:p>
            <a:pPr algn="just">
              <a:lnSpc>
                <a:spcPct val="150000"/>
              </a:lnSpc>
            </a:pPr>
            <a:r>
              <a:rPr lang="en-US" altLang="zh-CN" sz="2400" dirty="0" smtClean="0">
                <a:solidFill>
                  <a:prstClr val="black"/>
                </a:solidFill>
              </a:rPr>
              <a:t>     2</a:t>
            </a:r>
            <a:r>
              <a:rPr lang="en-US" altLang="zh-CN" sz="2400" dirty="0">
                <a:solidFill>
                  <a:prstClr val="black"/>
                </a:solidFill>
              </a:rPr>
              <a:t>)    </a:t>
            </a:r>
            <a:r>
              <a:rPr lang="en-US" altLang="zh-CN" sz="2400" dirty="0">
                <a:solidFill>
                  <a:srgbClr val="FF0000"/>
                </a:solidFill>
              </a:rPr>
              <a:t>high</a:t>
            </a:r>
            <a:r>
              <a:rPr lang="en-US" altLang="zh-CN" sz="2400" dirty="0">
                <a:solidFill>
                  <a:prstClr val="black"/>
                </a:solidFill>
              </a:rPr>
              <a:t> </a:t>
            </a:r>
            <a:r>
              <a:rPr lang="en-US" altLang="zh-CN" sz="2400" dirty="0">
                <a:solidFill>
                  <a:srgbClr val="FF0000"/>
                </a:solidFill>
              </a:rPr>
              <a:t>entropy</a:t>
            </a:r>
            <a:r>
              <a:rPr lang="en-US" altLang="zh-CN" sz="2400" dirty="0">
                <a:solidFill>
                  <a:prstClr val="black"/>
                </a:solidFill>
              </a:rPr>
              <a:t>, i.e., evenly distributed on 0 and 1 on a </a:t>
            </a:r>
            <a:r>
              <a:rPr lang="en-US" altLang="zh-CN" sz="2400" dirty="0" smtClean="0">
                <a:solidFill>
                  <a:prstClr val="black"/>
                </a:solidFill>
              </a:rPr>
              <a:t>large number </a:t>
            </a:r>
            <a:r>
              <a:rPr lang="en-US" altLang="zh-CN" sz="2400" dirty="0">
                <a:solidFill>
                  <a:prstClr val="black"/>
                </a:solidFill>
              </a:rPr>
              <a:t>of images, which produces small </a:t>
            </a:r>
            <a:r>
              <a:rPr lang="en-US" altLang="zh-CN" sz="2400" dirty="0" smtClean="0">
                <a:solidFill>
                  <a:prstClr val="black"/>
                </a:solidFill>
              </a:rPr>
              <a:t>mean-to-0.5. </a:t>
            </a:r>
            <a:r>
              <a:rPr lang="en-US" altLang="zh-CN" dirty="0">
                <a:latin typeface="Times-Roman"/>
              </a:rPr>
              <a:t>distance</a:t>
            </a:r>
          </a:p>
          <a:p>
            <a:r>
              <a:rPr lang="en-US" altLang="zh-CN" dirty="0">
                <a:latin typeface="Times-Roman"/>
              </a:rPr>
              <a:t>in Eq. (5).</a:t>
            </a:r>
            <a:endParaRPr lang="zh-CN" altLang="en-US" dirty="0"/>
          </a:p>
        </p:txBody>
      </p:sp>
      <p:sp>
        <p:nvSpPr>
          <p:cNvPr id="99" name="标题 1"/>
          <p:cNvSpPr>
            <a:spLocks noGrp="1"/>
          </p:cNvSpPr>
          <p:nvPr>
            <p:ph type="title"/>
          </p:nvPr>
        </p:nvSpPr>
        <p:spPr>
          <a:xfrm>
            <a:off x="1755057" y="500292"/>
            <a:ext cx="8229600" cy="867524"/>
          </a:xfrm>
        </p:spPr>
        <p:txBody>
          <a:bodyPr>
            <a:normAutofit/>
          </a:bodyPr>
          <a:lstStyle/>
          <a:p>
            <a:r>
              <a:rPr lang="en-US" altLang="zh-CN" dirty="0">
                <a:solidFill>
                  <a:schemeClr val="bg1"/>
                </a:solidFill>
              </a:rPr>
              <a:t>24-bit USB</a:t>
            </a:r>
            <a:endParaRPr lang="zh-CN" altLang="en-US" dirty="0">
              <a:solidFill>
                <a:schemeClr val="bg1"/>
              </a:solidFill>
            </a:endParaRPr>
          </a:p>
        </p:txBody>
      </p:sp>
      <p:sp>
        <p:nvSpPr>
          <p:cNvPr id="88" name="矩形 87"/>
          <p:cNvSpPr/>
          <p:nvPr/>
        </p:nvSpPr>
        <p:spPr>
          <a:xfrm>
            <a:off x="1043745" y="1656897"/>
            <a:ext cx="3447226" cy="671851"/>
          </a:xfrm>
          <a:prstGeom prst="rect">
            <a:avLst/>
          </a:prstGeom>
        </p:spPr>
        <p:txBody>
          <a:bodyPr wrap="none">
            <a:spAutoFit/>
          </a:bodyPr>
          <a:lstStyle/>
          <a:p>
            <a:pPr marL="342900" lvl="0" indent="-342900">
              <a:lnSpc>
                <a:spcPct val="150000"/>
              </a:lnSpc>
              <a:spcBef>
                <a:spcPct val="20000"/>
              </a:spcBef>
              <a:buFont typeface="Arial" pitchFamily="34" charset="0"/>
              <a:buChar char="•"/>
            </a:pPr>
            <a:r>
              <a:rPr lang="en-US" altLang="zh-CN" sz="2800" dirty="0">
                <a:solidFill>
                  <a:prstClr val="black"/>
                </a:solidFill>
              </a:rPr>
              <a:t>45-bit : still too long</a:t>
            </a:r>
          </a:p>
        </p:txBody>
      </p:sp>
    </p:spTree>
    <p:custDataLst>
      <p:tags r:id="rId1"/>
    </p:custDataLst>
    <p:extLst>
      <p:ext uri="{BB962C8B-B14F-4D97-AF65-F5344CB8AC3E}">
        <p14:creationId xmlns:p14="http://schemas.microsoft.com/office/powerpoint/2010/main" val="11735915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fade">
                                      <p:cBhvr>
                                        <p:cTn id="7" dur="1000"/>
                                        <p:tgtEl>
                                          <p:spTgt spid="91"/>
                                        </p:tgtEl>
                                      </p:cBhvr>
                                    </p:animEffect>
                                    <p:anim calcmode="lin" valueType="num">
                                      <p:cBhvr>
                                        <p:cTn id="8" dur="1000" fill="hold"/>
                                        <p:tgtEl>
                                          <p:spTgt spid="91"/>
                                        </p:tgtEl>
                                        <p:attrNameLst>
                                          <p:attrName>ppt_x</p:attrName>
                                        </p:attrNameLst>
                                      </p:cBhvr>
                                      <p:tavLst>
                                        <p:tav tm="0">
                                          <p:val>
                                            <p:strVal val="#ppt_x"/>
                                          </p:val>
                                        </p:tav>
                                        <p:tav tm="100000">
                                          <p:val>
                                            <p:strVal val="#ppt_x"/>
                                          </p:val>
                                        </p:tav>
                                      </p:tavLst>
                                    </p:anim>
                                    <p:anim calcmode="lin" valueType="num">
                                      <p:cBhvr>
                                        <p:cTn id="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6923432" y="1344451"/>
            <a:ext cx="5096771" cy="3953269"/>
          </a:xfrm>
          <a:prstGeom prst="roundRect">
            <a:avLst>
              <a:gd name="adj" fmla="val 784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2" name="标题 1"/>
          <p:cNvSpPr>
            <a:spLocks noGrp="1"/>
          </p:cNvSpPr>
          <p:nvPr>
            <p:ph type="title"/>
          </p:nvPr>
        </p:nvSpPr>
        <p:spPr>
          <a:xfrm>
            <a:off x="1696064" y="243906"/>
            <a:ext cx="8229600" cy="867524"/>
          </a:xfrm>
        </p:spPr>
        <p:txBody>
          <a:bodyPr>
            <a:normAutofit/>
          </a:bodyPr>
          <a:lstStyle/>
          <a:p>
            <a:r>
              <a:rPr lang="en-US" altLang="zh-CN" sz="4000" dirty="0">
                <a:solidFill>
                  <a:schemeClr val="bg1"/>
                </a:solidFill>
              </a:rPr>
              <a:t>24-bit USB</a:t>
            </a:r>
            <a:endParaRPr lang="zh-CN" altLang="en-US" sz="4000" dirty="0">
              <a:solidFill>
                <a:schemeClr val="bg1"/>
              </a:solidFill>
            </a:endParaRPr>
          </a:p>
        </p:txBody>
      </p:sp>
      <p:sp>
        <p:nvSpPr>
          <p:cNvPr id="3" name="内容占位符 2"/>
          <p:cNvSpPr>
            <a:spLocks noGrp="1"/>
          </p:cNvSpPr>
          <p:nvPr>
            <p:ph idx="1"/>
          </p:nvPr>
        </p:nvSpPr>
        <p:spPr>
          <a:xfrm>
            <a:off x="712842" y="1521086"/>
            <a:ext cx="8229600" cy="4681550"/>
          </a:xfrm>
        </p:spPr>
        <p:txBody>
          <a:bodyPr>
            <a:normAutofit lnSpcReduction="10000"/>
          </a:bodyPr>
          <a:lstStyle/>
          <a:p>
            <a:pPr>
              <a:lnSpc>
                <a:spcPct val="150000"/>
              </a:lnSpc>
            </a:pPr>
            <a:r>
              <a:rPr lang="en-US" altLang="zh-CN" sz="2400" dirty="0" smtClean="0">
                <a:solidFill>
                  <a:schemeClr val="bg1"/>
                </a:solidFill>
              </a:rPr>
              <a:t>24-bit USB : </a:t>
            </a:r>
            <a:r>
              <a:rPr lang="en-US" altLang="zh-CN" sz="2400" b="1" dirty="0" smtClean="0">
                <a:solidFill>
                  <a:srgbClr val="FF0000"/>
                </a:solidFill>
              </a:rPr>
              <a:t>Binary </a:t>
            </a:r>
            <a:r>
              <a:rPr lang="en-US" altLang="zh-CN" sz="2400" b="1" dirty="0">
                <a:solidFill>
                  <a:srgbClr val="FF0000"/>
                </a:solidFill>
              </a:rPr>
              <a:t>bin selection</a:t>
            </a:r>
          </a:p>
          <a:p>
            <a:pPr lvl="1">
              <a:lnSpc>
                <a:spcPct val="150000"/>
              </a:lnSpc>
            </a:pPr>
            <a:r>
              <a:rPr lang="en-US" altLang="zh-CN" sz="2000" dirty="0">
                <a:solidFill>
                  <a:schemeClr val="bg1"/>
                </a:solidFill>
              </a:rPr>
              <a:t>Greedy search criteria:</a:t>
            </a:r>
          </a:p>
          <a:p>
            <a:pPr marL="914400" lvl="2" indent="0">
              <a:lnSpc>
                <a:spcPct val="200000"/>
              </a:lnSpc>
              <a:buNone/>
            </a:pPr>
            <a:r>
              <a:rPr lang="en-US" altLang="zh-CN" sz="2200" dirty="0" smtClean="0">
                <a:solidFill>
                  <a:srgbClr val="FF0000"/>
                </a:solidFill>
              </a:rPr>
              <a:t>1. large </a:t>
            </a:r>
            <a:r>
              <a:rPr lang="en-US" altLang="zh-CN" sz="2200" dirty="0">
                <a:solidFill>
                  <a:srgbClr val="FF0000"/>
                </a:solidFill>
              </a:rPr>
              <a:t>variations (mean-to-0.5 distance</a:t>
            </a:r>
            <a:r>
              <a:rPr lang="en-US" altLang="zh-CN" sz="2200" dirty="0" smtClean="0">
                <a:solidFill>
                  <a:srgbClr val="FF0000"/>
                </a:solidFill>
              </a:rPr>
              <a:t>)</a:t>
            </a:r>
          </a:p>
          <a:p>
            <a:pPr lvl="2">
              <a:lnSpc>
                <a:spcPct val="200000"/>
              </a:lnSpc>
            </a:pPr>
            <a:endParaRPr lang="en-US" altLang="zh-CN" sz="1800" dirty="0">
              <a:solidFill>
                <a:schemeClr val="bg1"/>
              </a:solidFill>
            </a:endParaRPr>
          </a:p>
          <a:p>
            <a:pPr marL="914400" lvl="2" indent="0">
              <a:lnSpc>
                <a:spcPct val="160000"/>
              </a:lnSpc>
              <a:buNone/>
            </a:pPr>
            <a:r>
              <a:rPr lang="en-US" altLang="zh-CN" sz="2200" dirty="0" smtClean="0">
                <a:solidFill>
                  <a:srgbClr val="FF0000"/>
                </a:solidFill>
              </a:rPr>
              <a:t>2. minimum </a:t>
            </a:r>
            <a:r>
              <a:rPr lang="en-US" altLang="zh-CN" sz="2200" dirty="0">
                <a:solidFill>
                  <a:srgbClr val="FF0000"/>
                </a:solidFill>
              </a:rPr>
              <a:t>correlation with selected </a:t>
            </a:r>
            <a:r>
              <a:rPr lang="en-US" altLang="zh-CN" sz="2200" dirty="0" smtClean="0">
                <a:solidFill>
                  <a:srgbClr val="FF0000"/>
                </a:solidFill>
              </a:rPr>
              <a:t>bins :</a:t>
            </a:r>
          </a:p>
          <a:p>
            <a:pPr lvl="2">
              <a:lnSpc>
                <a:spcPct val="200000"/>
              </a:lnSpc>
            </a:pPr>
            <a:endParaRPr lang="en-US" altLang="zh-CN" sz="1800" dirty="0">
              <a:solidFill>
                <a:schemeClr val="bg1"/>
              </a:solidFill>
            </a:endParaRPr>
          </a:p>
          <a:p>
            <a:pPr lvl="1">
              <a:lnSpc>
                <a:spcPct val="150000"/>
              </a:lnSpc>
            </a:pPr>
            <a:endParaRPr lang="en-US" altLang="zh-CN" sz="2000" dirty="0" smtClean="0">
              <a:solidFill>
                <a:schemeClr val="bg1"/>
              </a:solidFill>
            </a:endParaRPr>
          </a:p>
          <a:p>
            <a:pPr lvl="1">
              <a:lnSpc>
                <a:spcPct val="150000"/>
              </a:lnSpc>
            </a:pPr>
            <a:r>
              <a:rPr lang="en-US" altLang="zh-CN" sz="2000" dirty="0" smtClean="0">
                <a:solidFill>
                  <a:schemeClr val="bg1"/>
                </a:solidFill>
              </a:rPr>
              <a:t>Select 24 bins (24-bit USB: </a:t>
            </a:r>
            <a:r>
              <a:rPr lang="en-US" altLang="zh-CN" sz="2000" b="1" i="1" dirty="0" smtClean="0">
                <a:solidFill>
                  <a:schemeClr val="bg1"/>
                </a:solidFill>
              </a:rPr>
              <a:t>U</a:t>
            </a:r>
            <a:r>
              <a:rPr lang="en-US" altLang="zh-CN" sz="2000" b="1" dirty="0" smtClean="0">
                <a:solidFill>
                  <a:schemeClr val="bg1"/>
                </a:solidFill>
              </a:rPr>
              <a:t>(</a:t>
            </a:r>
            <a:r>
              <a:rPr lang="en-US" altLang="zh-CN" sz="2000" b="1" i="1" dirty="0" smtClean="0">
                <a:solidFill>
                  <a:schemeClr val="bg1"/>
                </a:solidFill>
              </a:rPr>
              <a:t>p</a:t>
            </a:r>
            <a:r>
              <a:rPr lang="en-US" altLang="zh-CN" sz="2000" b="1" dirty="0" smtClean="0">
                <a:solidFill>
                  <a:schemeClr val="bg1"/>
                </a:solidFill>
              </a:rPr>
              <a:t>) &lt;----&gt; 2</a:t>
            </a:r>
            <a:r>
              <a:rPr lang="en-US" altLang="zh-CN" sz="2000" b="1" baseline="30000" dirty="0" smtClean="0">
                <a:solidFill>
                  <a:schemeClr val="bg1"/>
                </a:solidFill>
              </a:rPr>
              <a:t>24</a:t>
            </a:r>
            <a:r>
              <a:rPr lang="en-US" altLang="zh-CN" sz="2000" b="1" dirty="0" smtClean="0">
                <a:solidFill>
                  <a:schemeClr val="bg1"/>
                </a:solidFill>
              </a:rPr>
              <a:t> IDs</a:t>
            </a:r>
            <a:r>
              <a:rPr lang="en-US" altLang="zh-CN" sz="2000" dirty="0" smtClean="0">
                <a:solidFill>
                  <a:schemeClr val="bg1"/>
                </a:solidFill>
              </a:rPr>
              <a:t>)</a:t>
            </a:r>
            <a:endParaRPr lang="en-US" altLang="zh-CN" sz="2000" dirty="0">
              <a:solidFill>
                <a:schemeClr val="bg1"/>
              </a:solidFill>
            </a:endParaRPr>
          </a:p>
        </p:txBody>
      </p:sp>
      <p:pic>
        <p:nvPicPr>
          <p:cNvPr id="11" name="图片 10"/>
          <p:cNvPicPr>
            <a:picLocks noChangeAspect="1"/>
          </p:cNvPicPr>
          <p:nvPr/>
        </p:nvPicPr>
        <p:blipFill>
          <a:blip r:embed="rId3"/>
          <a:stretch>
            <a:fillRect/>
          </a:stretch>
        </p:blipFill>
        <p:spPr>
          <a:xfrm>
            <a:off x="2170475" y="3258069"/>
            <a:ext cx="3704889" cy="668287"/>
          </a:xfrm>
          <a:prstGeom prst="rect">
            <a:avLst/>
          </a:prstGeom>
        </p:spPr>
      </p:pic>
      <p:pic>
        <p:nvPicPr>
          <p:cNvPr id="13" name="图片 12"/>
          <p:cNvPicPr>
            <a:picLocks noChangeAspect="1"/>
          </p:cNvPicPr>
          <p:nvPr/>
        </p:nvPicPr>
        <p:blipFill>
          <a:blip r:embed="rId4"/>
          <a:stretch>
            <a:fillRect/>
          </a:stretch>
        </p:blipFill>
        <p:spPr>
          <a:xfrm>
            <a:off x="1676079" y="4682126"/>
            <a:ext cx="5199718" cy="741346"/>
          </a:xfrm>
          <a:prstGeom prst="rect">
            <a:avLst/>
          </a:prstGeom>
        </p:spPr>
      </p:pic>
      <p:graphicFrame>
        <p:nvGraphicFramePr>
          <p:cNvPr id="14" name="表格 13"/>
          <p:cNvGraphicFramePr>
            <a:graphicFrameLocks noGrp="1"/>
          </p:cNvGraphicFramePr>
          <p:nvPr>
            <p:extLst>
              <p:ext uri="{D42A27DB-BD31-4B8C-83A1-F6EECF244321}">
                <p14:modId xmlns:p14="http://schemas.microsoft.com/office/powerpoint/2010/main" val="2641707067"/>
              </p:ext>
            </p:extLst>
          </p:nvPr>
        </p:nvGraphicFramePr>
        <p:xfrm>
          <a:off x="7845289" y="2087504"/>
          <a:ext cx="3992750" cy="2808108"/>
        </p:xfrm>
        <a:graphic>
          <a:graphicData uri="http://schemas.openxmlformats.org/drawingml/2006/table">
            <a:tbl>
              <a:tblPr firstRow="1" bandRow="1">
                <a:tableStyleId>{22838BEF-8BB2-4498-84A7-C5851F593DF1}</a:tableStyleId>
              </a:tblPr>
              <a:tblGrid>
                <a:gridCol w="399275"/>
                <a:gridCol w="399275"/>
                <a:gridCol w="399275"/>
                <a:gridCol w="399275"/>
                <a:gridCol w="399275"/>
                <a:gridCol w="399275"/>
                <a:gridCol w="399275"/>
                <a:gridCol w="399275"/>
                <a:gridCol w="399275"/>
                <a:gridCol w="399275"/>
              </a:tblGrid>
              <a:tr h="326436">
                <a:tc>
                  <a:txBody>
                    <a:bodyPr/>
                    <a:lstStyle/>
                    <a:p>
                      <a:endParaRPr lang="zh-CN" altLang="en-US" dirty="0"/>
                    </a:p>
                  </a:txBody>
                  <a:tcPr/>
                </a:tc>
                <a:tc>
                  <a:txBody>
                    <a:bodyPr/>
                    <a:lstStyle/>
                    <a:p>
                      <a:endParaRPr lang="zh-CN" altLang="en-US" dirty="0"/>
                    </a:p>
                  </a:txBody>
                  <a:tcPr/>
                </a:tc>
                <a:tc>
                  <a:txBody>
                    <a:bodyPr/>
                    <a:lstStyle/>
                    <a:p>
                      <a:endParaRPr lang="zh-CN" altLang="en-US" dirty="0"/>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r>
              <a:tr h="326436">
                <a:tc>
                  <a:txBody>
                    <a:bodyPr/>
                    <a:lstStyle/>
                    <a:p>
                      <a:endParaRPr lang="zh-CN" altLang="en-US" dirty="0"/>
                    </a:p>
                  </a:txBody>
                  <a:tcPr/>
                </a:tc>
                <a:tc>
                  <a:txBody>
                    <a:bodyPr/>
                    <a:lstStyle/>
                    <a:p>
                      <a:endParaRPr lang="zh-CN" altLang="en-US" dirty="0"/>
                    </a:p>
                  </a:txBody>
                  <a:tcPr/>
                </a:tc>
                <a:tc>
                  <a:txBody>
                    <a:bodyPr/>
                    <a:lstStyle/>
                    <a:p>
                      <a:endParaRPr lang="zh-CN" altLang="en-US" dirty="0"/>
                    </a:p>
                  </a:txBody>
                  <a:tcPr/>
                </a:tc>
                <a:tc>
                  <a:txBody>
                    <a:bodyPr/>
                    <a:lstStyle/>
                    <a:p>
                      <a:endParaRPr lang="zh-CN" altLang="en-US" dirty="0"/>
                    </a:p>
                  </a:txBody>
                  <a:tcPr/>
                </a:tc>
                <a:tc>
                  <a:txBody>
                    <a:bodyPr/>
                    <a:lstStyle/>
                    <a:p>
                      <a:endParaRPr lang="zh-CN" altLang="en-US" dirty="0"/>
                    </a:p>
                  </a:txBody>
                  <a:tcPr/>
                </a:tc>
                <a:tc>
                  <a:txBody>
                    <a:bodyPr/>
                    <a:lstStyle/>
                    <a:p>
                      <a:endParaRPr lang="zh-CN" altLang="en-US" dirty="0"/>
                    </a:p>
                  </a:txBody>
                  <a:tcPr/>
                </a:tc>
                <a:tc>
                  <a:txBody>
                    <a:bodyPr/>
                    <a:lstStyle/>
                    <a:p>
                      <a:endParaRPr lang="zh-CN" altLang="en-US" dirty="0"/>
                    </a:p>
                  </a:txBody>
                  <a:tcPr/>
                </a:tc>
                <a:tc>
                  <a:txBody>
                    <a:bodyPr/>
                    <a:lstStyle/>
                    <a:p>
                      <a:endParaRPr lang="zh-CN" altLang="en-US" dirty="0"/>
                    </a:p>
                  </a:txBody>
                  <a:tcPr/>
                </a:tc>
                <a:tc>
                  <a:txBody>
                    <a:bodyPr/>
                    <a:lstStyle/>
                    <a:p>
                      <a:endParaRPr lang="zh-CN" altLang="en-US" dirty="0"/>
                    </a:p>
                  </a:txBody>
                  <a:tcPr/>
                </a:tc>
                <a:tc>
                  <a:txBody>
                    <a:bodyPr/>
                    <a:lstStyle/>
                    <a:p>
                      <a:endParaRPr lang="zh-CN" altLang="en-US" dirty="0"/>
                    </a:p>
                  </a:txBody>
                  <a:tcPr/>
                </a:tc>
              </a:tr>
              <a:tr h="326436">
                <a:tc>
                  <a:txBody>
                    <a:bodyPr/>
                    <a:lstStyle/>
                    <a:p>
                      <a:r>
                        <a:rPr lang="en-US" altLang="zh-CN" dirty="0" smtClean="0"/>
                        <a:t>1</a:t>
                      </a:r>
                      <a:endParaRPr lang="zh-CN" altLang="en-US" dirty="0"/>
                    </a:p>
                  </a:txBody>
                  <a:tcPr/>
                </a:tc>
                <a:tc>
                  <a:txBody>
                    <a:bodyPr/>
                    <a:lstStyle/>
                    <a:p>
                      <a:r>
                        <a:rPr lang="en-US" altLang="zh-CN" dirty="0" smtClean="0"/>
                        <a:t>1</a:t>
                      </a:r>
                      <a:endParaRPr lang="zh-CN" altLang="en-US" dirty="0"/>
                    </a:p>
                  </a:txBody>
                  <a:tcPr/>
                </a:tc>
                <a:tc>
                  <a:txBody>
                    <a:bodyPr/>
                    <a:lstStyle/>
                    <a:p>
                      <a:r>
                        <a:rPr lang="en-US" altLang="zh-CN" dirty="0" smtClean="0"/>
                        <a:t>1</a:t>
                      </a:r>
                      <a:endParaRPr lang="zh-CN" altLang="en-US" dirty="0"/>
                    </a:p>
                  </a:txBody>
                  <a:tcPr/>
                </a:tc>
                <a:tc>
                  <a:txBody>
                    <a:bodyPr/>
                    <a:lstStyle/>
                    <a:p>
                      <a:r>
                        <a:rPr lang="en-US" altLang="zh-CN" dirty="0" smtClean="0"/>
                        <a:t>1</a:t>
                      </a:r>
                      <a:endParaRPr lang="zh-CN" altLang="en-US" dirty="0"/>
                    </a:p>
                  </a:txBody>
                  <a:tcPr/>
                </a:tc>
                <a:tc>
                  <a:txBody>
                    <a:bodyPr/>
                    <a:lstStyle/>
                    <a:p>
                      <a:r>
                        <a:rPr lang="en-US" altLang="zh-CN" dirty="0" smtClean="0"/>
                        <a:t>1</a:t>
                      </a:r>
                      <a:endParaRPr lang="zh-CN" altLang="en-US" dirty="0"/>
                    </a:p>
                  </a:txBody>
                  <a:tcPr/>
                </a:tc>
                <a:tc>
                  <a:txBody>
                    <a:bodyPr/>
                    <a:lstStyle/>
                    <a:p>
                      <a:r>
                        <a:rPr lang="en-US" altLang="zh-CN" dirty="0" smtClean="0"/>
                        <a:t>1</a:t>
                      </a:r>
                      <a:endParaRPr lang="zh-CN" altLang="en-US" dirty="0"/>
                    </a:p>
                  </a:txBody>
                  <a:tcPr/>
                </a:tc>
                <a:tc>
                  <a:txBody>
                    <a:bodyPr/>
                    <a:lstStyle/>
                    <a:p>
                      <a:r>
                        <a:rPr lang="en-US" altLang="zh-CN" dirty="0" smtClean="0"/>
                        <a:t>0</a:t>
                      </a:r>
                      <a:endParaRPr lang="zh-CN" altLang="en-US" dirty="0"/>
                    </a:p>
                  </a:txBody>
                  <a:tcPr/>
                </a:tc>
                <a:tc>
                  <a:txBody>
                    <a:bodyPr/>
                    <a:lstStyle/>
                    <a:p>
                      <a:r>
                        <a:rPr lang="en-US" altLang="zh-CN" dirty="0" smtClean="0"/>
                        <a:t>0</a:t>
                      </a:r>
                      <a:endParaRPr lang="zh-CN" altLang="en-US" dirty="0"/>
                    </a:p>
                  </a:txBody>
                  <a:tcPr/>
                </a:tc>
                <a:tc>
                  <a:txBody>
                    <a:bodyPr/>
                    <a:lstStyle/>
                    <a:p>
                      <a:r>
                        <a:rPr lang="en-US" altLang="zh-CN" dirty="0" smtClean="0"/>
                        <a:t>0</a:t>
                      </a:r>
                      <a:endParaRPr lang="zh-CN" altLang="en-US" dirty="0"/>
                    </a:p>
                  </a:txBody>
                  <a:tcPr/>
                </a:tc>
                <a:tc>
                  <a:txBody>
                    <a:bodyPr/>
                    <a:lstStyle/>
                    <a:p>
                      <a:r>
                        <a:rPr lang="en-US" altLang="zh-CN" dirty="0" smtClean="0"/>
                        <a:t>0</a:t>
                      </a:r>
                      <a:endParaRPr lang="zh-CN" altLang="en-US" dirty="0"/>
                    </a:p>
                  </a:txBody>
                  <a:tcPr/>
                </a:tc>
              </a:tr>
              <a:tr h="979308">
                <a:tc>
                  <a:txBody>
                    <a:bodyPr/>
                    <a:lstStyle/>
                    <a:p>
                      <a:r>
                        <a:rPr lang="en-US" altLang="zh-CN" b="1" dirty="0" smtClean="0"/>
                        <a:t>.</a:t>
                      </a:r>
                    </a:p>
                    <a:p>
                      <a:r>
                        <a:rPr lang="en-US" altLang="zh-CN" b="1" dirty="0" smtClean="0"/>
                        <a:t>.</a:t>
                      </a:r>
                    </a:p>
                    <a:p>
                      <a:r>
                        <a:rPr lang="en-US" altLang="zh-CN" b="1" dirty="0" smtClean="0"/>
                        <a:t>.</a:t>
                      </a:r>
                      <a:endParaRPr lang="zh-CN" altLang="en-US" b="1" dirty="0"/>
                    </a:p>
                  </a:txBody>
                  <a:tcPr anchor="ctr"/>
                </a:tc>
                <a:tc>
                  <a:txBody>
                    <a:bodyPr/>
                    <a:lstStyle/>
                    <a:p>
                      <a:endParaRPr lang="zh-CN" altLang="en-US" dirty="0"/>
                    </a:p>
                  </a:txBody>
                  <a:tcPr/>
                </a:tc>
                <a:tc>
                  <a:txBody>
                    <a:bodyPr/>
                    <a:lstStyle/>
                    <a:p>
                      <a:endParaRPr lang="zh-CN" altLang="en-US" dirty="0"/>
                    </a:p>
                  </a:txBody>
                  <a:tcPr/>
                </a:tc>
                <a:tc>
                  <a:txBody>
                    <a:bodyPr/>
                    <a:lstStyle/>
                    <a:p>
                      <a:endParaRPr lang="zh-CN" altLang="en-US" dirty="0"/>
                    </a:p>
                  </a:txBody>
                  <a:tcPr/>
                </a:tc>
                <a:tc>
                  <a:txBody>
                    <a:bodyPr/>
                    <a:lstStyle/>
                    <a:p>
                      <a:endParaRPr lang="zh-CN" altLang="en-US" dirty="0"/>
                    </a:p>
                  </a:txBody>
                  <a:tcPr/>
                </a:tc>
                <a:tc>
                  <a:txBody>
                    <a:bodyPr/>
                    <a:lstStyle/>
                    <a:p>
                      <a:r>
                        <a:rPr lang="en-US" altLang="zh-CN" b="1" dirty="0" smtClean="0"/>
                        <a:t>.</a:t>
                      </a:r>
                    </a:p>
                    <a:p>
                      <a:r>
                        <a:rPr lang="en-US" altLang="zh-CN" b="1" dirty="0" smtClean="0"/>
                        <a:t>.</a:t>
                      </a:r>
                    </a:p>
                    <a:p>
                      <a:r>
                        <a:rPr lang="en-US" altLang="zh-CN" b="1" dirty="0" smtClean="0"/>
                        <a:t>.</a:t>
                      </a:r>
                      <a:endParaRPr lang="zh-CN" altLang="en-US" b="1" dirty="0" smtClean="0"/>
                    </a:p>
                  </a:txBody>
                  <a:tcPr/>
                </a:tc>
                <a:tc>
                  <a:txBody>
                    <a:bodyPr/>
                    <a:lstStyle/>
                    <a:p>
                      <a:endParaRPr lang="zh-CN" altLang="en-US" dirty="0"/>
                    </a:p>
                  </a:txBody>
                  <a:tcPr/>
                </a:tc>
                <a:tc>
                  <a:txBody>
                    <a:bodyPr/>
                    <a:lstStyle/>
                    <a:p>
                      <a:endParaRPr lang="zh-CN" altLang="en-US" dirty="0"/>
                    </a:p>
                  </a:txBody>
                  <a:tcPr/>
                </a:tc>
                <a:tc>
                  <a:txBody>
                    <a:bodyPr/>
                    <a:lstStyle/>
                    <a:p>
                      <a:endParaRPr lang="zh-CN" altLang="en-US" dirty="0"/>
                    </a:p>
                  </a:txBody>
                  <a:tcPr/>
                </a:tc>
                <a:tc>
                  <a:txBody>
                    <a:bodyPr/>
                    <a:lstStyle/>
                    <a:p>
                      <a:r>
                        <a:rPr lang="en-US" altLang="zh-CN" b="1" dirty="0" smtClean="0"/>
                        <a:t>.</a:t>
                      </a:r>
                    </a:p>
                    <a:p>
                      <a:r>
                        <a:rPr lang="en-US" altLang="zh-CN" b="1" dirty="0" smtClean="0"/>
                        <a:t>.</a:t>
                      </a:r>
                    </a:p>
                    <a:p>
                      <a:r>
                        <a:rPr lang="en-US" altLang="zh-CN" b="1" dirty="0" smtClean="0"/>
                        <a:t>.</a:t>
                      </a:r>
                      <a:endParaRPr lang="zh-CN" altLang="en-US" b="1" dirty="0" smtClean="0"/>
                    </a:p>
                  </a:txBody>
                  <a:tcPr/>
                </a:tc>
              </a:tr>
              <a:tr h="326436">
                <a:tc>
                  <a:txBody>
                    <a:bodyPr/>
                    <a:lstStyle/>
                    <a:p>
                      <a:endParaRPr lang="zh-CN" altLang="en-US" dirty="0"/>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r>
              <a:tr h="326436">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dirty="0"/>
                    </a:p>
                  </a:txBody>
                  <a:tcPr/>
                </a:tc>
                <a:tc>
                  <a:txBody>
                    <a:bodyPr/>
                    <a:lstStyle/>
                    <a:p>
                      <a:endParaRPr lang="zh-CN" altLang="en-US"/>
                    </a:p>
                  </a:txBody>
                  <a:tcPr/>
                </a:tc>
                <a:tc>
                  <a:txBody>
                    <a:bodyPr/>
                    <a:lstStyle/>
                    <a:p>
                      <a:endParaRPr lang="zh-CN" altLang="en-US" dirty="0"/>
                    </a:p>
                  </a:txBody>
                  <a:tcPr/>
                </a:tc>
                <a:tc>
                  <a:txBody>
                    <a:bodyPr/>
                    <a:lstStyle/>
                    <a:p>
                      <a:endParaRPr lang="zh-CN" altLang="en-US" dirty="0"/>
                    </a:p>
                  </a:txBody>
                  <a:tcPr/>
                </a:tc>
                <a:tc>
                  <a:txBody>
                    <a:bodyPr/>
                    <a:lstStyle/>
                    <a:p>
                      <a:endParaRPr lang="zh-CN" altLang="en-US" dirty="0"/>
                    </a:p>
                  </a:txBody>
                  <a:tcPr/>
                </a:tc>
              </a:tr>
            </a:tbl>
          </a:graphicData>
        </a:graphic>
      </p:graphicFrame>
      <p:sp>
        <p:nvSpPr>
          <p:cNvPr id="15" name="文本框 14"/>
          <p:cNvSpPr txBox="1"/>
          <p:nvPr/>
        </p:nvSpPr>
        <p:spPr>
          <a:xfrm>
            <a:off x="8376815" y="1533767"/>
            <a:ext cx="3480888" cy="461665"/>
          </a:xfrm>
          <a:prstGeom prst="rect">
            <a:avLst/>
          </a:prstGeom>
          <a:noFill/>
        </p:spPr>
        <p:txBody>
          <a:bodyPr wrap="square" rtlCol="0">
            <a:spAutoFit/>
          </a:bodyPr>
          <a:lstStyle/>
          <a:p>
            <a:r>
              <a:rPr lang="en-US" altLang="zh-CN" sz="2400" dirty="0" smtClean="0">
                <a:solidFill>
                  <a:schemeClr val="bg1"/>
                </a:solidFill>
              </a:rPr>
              <a:t>M </a:t>
            </a:r>
            <a:r>
              <a:rPr lang="zh-CN" altLang="en-US" sz="2400" dirty="0" smtClean="0">
                <a:solidFill>
                  <a:schemeClr val="bg1"/>
                </a:solidFill>
              </a:rPr>
              <a:t>矩阵，</a:t>
            </a:r>
            <a:r>
              <a:rPr lang="en-US" altLang="zh-CN" sz="2400" dirty="0" smtClean="0">
                <a:solidFill>
                  <a:schemeClr val="bg1"/>
                </a:solidFill>
              </a:rPr>
              <a:t>45-bit x n  (n=10)</a:t>
            </a:r>
            <a:endParaRPr lang="zh-CN" altLang="en-US" dirty="0">
              <a:solidFill>
                <a:schemeClr val="bg1"/>
              </a:solidFill>
            </a:endParaRPr>
          </a:p>
        </p:txBody>
      </p:sp>
      <p:sp>
        <p:nvSpPr>
          <p:cNvPr id="18" name="文本框 17"/>
          <p:cNvSpPr txBox="1"/>
          <p:nvPr/>
        </p:nvSpPr>
        <p:spPr>
          <a:xfrm>
            <a:off x="6938181" y="2070992"/>
            <a:ext cx="848967" cy="400110"/>
          </a:xfrm>
          <a:prstGeom prst="rect">
            <a:avLst/>
          </a:prstGeom>
          <a:noFill/>
        </p:spPr>
        <p:txBody>
          <a:bodyPr wrap="square" rtlCol="0">
            <a:spAutoFit/>
          </a:bodyPr>
          <a:lstStyle/>
          <a:p>
            <a:r>
              <a:rPr lang="en-US" altLang="zh-CN" sz="2000" dirty="0" smtClean="0">
                <a:solidFill>
                  <a:schemeClr val="bg1"/>
                </a:solidFill>
              </a:rPr>
              <a:t>Bin 1 </a:t>
            </a:r>
            <a:endParaRPr lang="zh-CN" altLang="en-US" sz="1600" dirty="0">
              <a:solidFill>
                <a:schemeClr val="bg1"/>
              </a:solidFill>
            </a:endParaRPr>
          </a:p>
        </p:txBody>
      </p:sp>
      <p:sp>
        <p:nvSpPr>
          <p:cNvPr id="19" name="文本框 18"/>
          <p:cNvSpPr txBox="1"/>
          <p:nvPr/>
        </p:nvSpPr>
        <p:spPr>
          <a:xfrm>
            <a:off x="6938181" y="2413647"/>
            <a:ext cx="848967" cy="400110"/>
          </a:xfrm>
          <a:prstGeom prst="rect">
            <a:avLst/>
          </a:prstGeom>
          <a:noFill/>
        </p:spPr>
        <p:txBody>
          <a:bodyPr wrap="square" rtlCol="0">
            <a:spAutoFit/>
          </a:bodyPr>
          <a:lstStyle/>
          <a:p>
            <a:r>
              <a:rPr lang="en-US" altLang="zh-CN" sz="2000" dirty="0" smtClean="0">
                <a:solidFill>
                  <a:schemeClr val="bg1"/>
                </a:solidFill>
              </a:rPr>
              <a:t>Bin 2 </a:t>
            </a:r>
            <a:endParaRPr lang="zh-CN" altLang="en-US" sz="1600" dirty="0">
              <a:solidFill>
                <a:schemeClr val="bg1"/>
              </a:solidFill>
            </a:endParaRPr>
          </a:p>
        </p:txBody>
      </p:sp>
      <p:sp>
        <p:nvSpPr>
          <p:cNvPr id="20" name="文本框 19"/>
          <p:cNvSpPr txBox="1"/>
          <p:nvPr/>
        </p:nvSpPr>
        <p:spPr>
          <a:xfrm>
            <a:off x="6938181" y="2802270"/>
            <a:ext cx="848967" cy="400110"/>
          </a:xfrm>
          <a:prstGeom prst="rect">
            <a:avLst/>
          </a:prstGeom>
          <a:noFill/>
        </p:spPr>
        <p:txBody>
          <a:bodyPr wrap="square" rtlCol="0">
            <a:spAutoFit/>
          </a:bodyPr>
          <a:lstStyle/>
          <a:p>
            <a:r>
              <a:rPr lang="en-US" altLang="zh-CN" sz="2000" dirty="0" smtClean="0">
                <a:solidFill>
                  <a:schemeClr val="bg1"/>
                </a:solidFill>
              </a:rPr>
              <a:t>Bin 3 </a:t>
            </a:r>
            <a:endParaRPr lang="zh-CN" altLang="en-US" sz="1600" dirty="0">
              <a:solidFill>
                <a:schemeClr val="bg1"/>
              </a:solidFill>
            </a:endParaRPr>
          </a:p>
        </p:txBody>
      </p:sp>
      <p:sp>
        <p:nvSpPr>
          <p:cNvPr id="21" name="文本框 20"/>
          <p:cNvSpPr txBox="1"/>
          <p:nvPr/>
        </p:nvSpPr>
        <p:spPr>
          <a:xfrm>
            <a:off x="6938181" y="4142079"/>
            <a:ext cx="848967" cy="400110"/>
          </a:xfrm>
          <a:prstGeom prst="rect">
            <a:avLst/>
          </a:prstGeom>
          <a:noFill/>
        </p:spPr>
        <p:txBody>
          <a:bodyPr wrap="square" rtlCol="0">
            <a:spAutoFit/>
          </a:bodyPr>
          <a:lstStyle/>
          <a:p>
            <a:r>
              <a:rPr lang="en-US" altLang="zh-CN" sz="2000" dirty="0" smtClean="0">
                <a:solidFill>
                  <a:schemeClr val="bg1"/>
                </a:solidFill>
              </a:rPr>
              <a:t>Bin 44 </a:t>
            </a:r>
            <a:endParaRPr lang="zh-CN" altLang="en-US" sz="1600" dirty="0">
              <a:solidFill>
                <a:schemeClr val="bg1"/>
              </a:solidFill>
            </a:endParaRPr>
          </a:p>
        </p:txBody>
      </p:sp>
      <p:sp>
        <p:nvSpPr>
          <p:cNvPr id="22" name="文本框 21"/>
          <p:cNvSpPr txBox="1"/>
          <p:nvPr/>
        </p:nvSpPr>
        <p:spPr>
          <a:xfrm>
            <a:off x="6938181" y="4522074"/>
            <a:ext cx="848967" cy="400110"/>
          </a:xfrm>
          <a:prstGeom prst="rect">
            <a:avLst/>
          </a:prstGeom>
          <a:noFill/>
        </p:spPr>
        <p:txBody>
          <a:bodyPr wrap="square" rtlCol="0">
            <a:spAutoFit/>
          </a:bodyPr>
          <a:lstStyle/>
          <a:p>
            <a:r>
              <a:rPr lang="en-US" altLang="zh-CN" sz="2000" dirty="0" smtClean="0">
                <a:solidFill>
                  <a:schemeClr val="bg1"/>
                </a:solidFill>
              </a:rPr>
              <a:t>Bin 45</a:t>
            </a:r>
            <a:endParaRPr lang="zh-CN" altLang="en-US" sz="1600" dirty="0">
              <a:solidFill>
                <a:schemeClr val="bg1"/>
              </a:solidFill>
            </a:endParaRPr>
          </a:p>
        </p:txBody>
      </p:sp>
      <p:sp>
        <p:nvSpPr>
          <p:cNvPr id="17" name="矩形 16"/>
          <p:cNvSpPr/>
          <p:nvPr/>
        </p:nvSpPr>
        <p:spPr>
          <a:xfrm>
            <a:off x="6938181" y="3501817"/>
            <a:ext cx="635110" cy="400110"/>
          </a:xfrm>
          <a:prstGeom prst="rect">
            <a:avLst/>
          </a:prstGeom>
        </p:spPr>
        <p:txBody>
          <a:bodyPr wrap="none">
            <a:spAutoFit/>
          </a:bodyPr>
          <a:lstStyle/>
          <a:p>
            <a:r>
              <a:rPr lang="en-US" altLang="zh-CN" sz="2000" dirty="0">
                <a:solidFill>
                  <a:schemeClr val="bg1"/>
                </a:solidFill>
              </a:rPr>
              <a:t>Bin </a:t>
            </a:r>
            <a:r>
              <a:rPr lang="en-US" altLang="zh-CN" sz="2000" dirty="0" err="1" smtClean="0">
                <a:solidFill>
                  <a:schemeClr val="bg1"/>
                </a:solidFill>
              </a:rPr>
              <a:t>i</a:t>
            </a:r>
            <a:endParaRPr lang="zh-CN" altLang="en-US" sz="2000" dirty="0"/>
          </a:p>
        </p:txBody>
      </p:sp>
      <p:sp>
        <p:nvSpPr>
          <p:cNvPr id="23" name="圆角矩形 22"/>
          <p:cNvSpPr/>
          <p:nvPr/>
        </p:nvSpPr>
        <p:spPr>
          <a:xfrm>
            <a:off x="6923433" y="2826942"/>
            <a:ext cx="4934270" cy="34609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7900678" y="4836056"/>
            <a:ext cx="4355869" cy="461665"/>
          </a:xfrm>
          <a:prstGeom prst="rect">
            <a:avLst/>
          </a:prstGeom>
          <a:noFill/>
        </p:spPr>
        <p:txBody>
          <a:bodyPr wrap="square" rtlCol="0">
            <a:spAutoFit/>
          </a:bodyPr>
          <a:lstStyle/>
          <a:p>
            <a:r>
              <a:rPr lang="en-US" altLang="zh-CN" sz="2400" dirty="0" smtClean="0">
                <a:solidFill>
                  <a:schemeClr val="bg1"/>
                </a:solidFill>
              </a:rPr>
              <a:t>1    2   3    4    5   6    7   8    9  10</a:t>
            </a:r>
            <a:endParaRPr lang="zh-CN" altLang="en-US" sz="2400" dirty="0">
              <a:solidFill>
                <a:schemeClr val="bg1"/>
              </a:solidFill>
            </a:endParaRPr>
          </a:p>
        </p:txBody>
      </p:sp>
    </p:spTree>
    <p:extLst>
      <p:ext uri="{BB962C8B-B14F-4D97-AF65-F5344CB8AC3E}">
        <p14:creationId xmlns:p14="http://schemas.microsoft.com/office/powerpoint/2010/main" val="18641541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anim calcmode="lin" valueType="num">
                                      <p:cBhvr>
                                        <p:cTn id="23" dur="1000" fill="hold"/>
                                        <p:tgtEl>
                                          <p:spTgt spid="18"/>
                                        </p:tgtEl>
                                        <p:attrNameLst>
                                          <p:attrName>ppt_x</p:attrName>
                                        </p:attrNameLst>
                                      </p:cBhvr>
                                      <p:tavLst>
                                        <p:tav tm="0">
                                          <p:val>
                                            <p:strVal val="#ppt_x"/>
                                          </p:val>
                                        </p:tav>
                                        <p:tav tm="100000">
                                          <p:val>
                                            <p:strVal val="#ppt_x"/>
                                          </p:val>
                                        </p:tav>
                                      </p:tavLst>
                                    </p:anim>
                                    <p:anim calcmode="lin" valueType="num">
                                      <p:cBhvr>
                                        <p:cTn id="24" dur="1000" fill="hold"/>
                                        <p:tgtEl>
                                          <p:spTgt spid="1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anim calcmode="lin" valueType="num">
                                      <p:cBhvr>
                                        <p:cTn id="28" dur="1000" fill="hold"/>
                                        <p:tgtEl>
                                          <p:spTgt spid="19"/>
                                        </p:tgtEl>
                                        <p:attrNameLst>
                                          <p:attrName>ppt_x</p:attrName>
                                        </p:attrNameLst>
                                      </p:cBhvr>
                                      <p:tavLst>
                                        <p:tav tm="0">
                                          <p:val>
                                            <p:strVal val="#ppt_x"/>
                                          </p:val>
                                        </p:tav>
                                        <p:tav tm="100000">
                                          <p:val>
                                            <p:strVal val="#ppt_x"/>
                                          </p:val>
                                        </p:tav>
                                      </p:tavLst>
                                    </p:anim>
                                    <p:anim calcmode="lin" valueType="num">
                                      <p:cBhvr>
                                        <p:cTn id="29" dur="1000" fill="hold"/>
                                        <p:tgtEl>
                                          <p:spTgt spid="1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1000"/>
                                        <p:tgtEl>
                                          <p:spTgt spid="20"/>
                                        </p:tgtEl>
                                      </p:cBhvr>
                                    </p:animEffect>
                                    <p:anim calcmode="lin" valueType="num">
                                      <p:cBhvr>
                                        <p:cTn id="33" dur="1000" fill="hold"/>
                                        <p:tgtEl>
                                          <p:spTgt spid="20"/>
                                        </p:tgtEl>
                                        <p:attrNameLst>
                                          <p:attrName>ppt_x</p:attrName>
                                        </p:attrNameLst>
                                      </p:cBhvr>
                                      <p:tavLst>
                                        <p:tav tm="0">
                                          <p:val>
                                            <p:strVal val="#ppt_x"/>
                                          </p:val>
                                        </p:tav>
                                        <p:tav tm="100000">
                                          <p:val>
                                            <p:strVal val="#ppt_x"/>
                                          </p:val>
                                        </p:tav>
                                      </p:tavLst>
                                    </p:anim>
                                    <p:anim calcmode="lin" valueType="num">
                                      <p:cBhvr>
                                        <p:cTn id="34" dur="1000" fill="hold"/>
                                        <p:tgtEl>
                                          <p:spTgt spid="2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1000" fill="hold"/>
                                        <p:tgtEl>
                                          <p:spTgt spid="2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1000"/>
                                        <p:tgtEl>
                                          <p:spTgt spid="22"/>
                                        </p:tgtEl>
                                      </p:cBhvr>
                                    </p:animEffect>
                                    <p:anim calcmode="lin" valueType="num">
                                      <p:cBhvr>
                                        <p:cTn id="43" dur="1000" fill="hold"/>
                                        <p:tgtEl>
                                          <p:spTgt spid="22"/>
                                        </p:tgtEl>
                                        <p:attrNameLst>
                                          <p:attrName>ppt_x</p:attrName>
                                        </p:attrNameLst>
                                      </p:cBhvr>
                                      <p:tavLst>
                                        <p:tav tm="0">
                                          <p:val>
                                            <p:strVal val="#ppt_x"/>
                                          </p:val>
                                        </p:tav>
                                        <p:tav tm="100000">
                                          <p:val>
                                            <p:strVal val="#ppt_x"/>
                                          </p:val>
                                        </p:tav>
                                      </p:tavLst>
                                    </p:anim>
                                    <p:anim calcmode="lin" valueType="num">
                                      <p:cBhvr>
                                        <p:cTn id="44" dur="1000" fill="hold"/>
                                        <p:tgtEl>
                                          <p:spTgt spid="22"/>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p:bldP spid="18" grpId="0"/>
      <p:bldP spid="19" grpId="0"/>
      <p:bldP spid="20" grpId="0"/>
      <p:bldP spid="21" grpId="0"/>
      <p:bldP spid="22" grpId="0"/>
      <p:bldP spid="17" grpId="0"/>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81200" y="365008"/>
            <a:ext cx="8229600" cy="867524"/>
          </a:xfrm>
        </p:spPr>
        <p:txBody>
          <a:bodyPr>
            <a:normAutofit/>
          </a:bodyPr>
          <a:lstStyle/>
          <a:p>
            <a:r>
              <a:rPr lang="en-US" altLang="zh-CN" sz="4000" dirty="0">
                <a:solidFill>
                  <a:schemeClr val="bg1"/>
                </a:solidFill>
              </a:rPr>
              <a:t>24-bit USB</a:t>
            </a:r>
            <a:endParaRPr lang="zh-CN" altLang="en-US" sz="4000" dirty="0">
              <a:solidFill>
                <a:schemeClr val="bg1"/>
              </a:solidFill>
            </a:endParaRPr>
          </a:p>
        </p:txBody>
      </p:sp>
      <p:grpSp>
        <p:nvGrpSpPr>
          <p:cNvPr id="17" name="组合 16"/>
          <p:cNvGrpSpPr/>
          <p:nvPr/>
        </p:nvGrpSpPr>
        <p:grpSpPr>
          <a:xfrm>
            <a:off x="2448232" y="1232532"/>
            <a:ext cx="7295535" cy="5159584"/>
            <a:chOff x="2395929" y="1439004"/>
            <a:chExt cx="7715283" cy="5549932"/>
          </a:xfrm>
        </p:grpSpPr>
        <p:pic>
          <p:nvPicPr>
            <p:cNvPr id="15" name="图片 14"/>
            <p:cNvPicPr>
              <a:picLocks noChangeAspect="1"/>
            </p:cNvPicPr>
            <p:nvPr/>
          </p:nvPicPr>
          <p:blipFill>
            <a:blip r:embed="rId3"/>
            <a:stretch>
              <a:fillRect/>
            </a:stretch>
          </p:blipFill>
          <p:spPr>
            <a:xfrm>
              <a:off x="2432218" y="1439004"/>
              <a:ext cx="7678994" cy="4035160"/>
            </a:xfrm>
            <a:prstGeom prst="rect">
              <a:avLst/>
            </a:prstGeom>
          </p:spPr>
        </p:pic>
        <p:pic>
          <p:nvPicPr>
            <p:cNvPr id="16" name="图片 15"/>
            <p:cNvPicPr>
              <a:picLocks noChangeAspect="1"/>
            </p:cNvPicPr>
            <p:nvPr/>
          </p:nvPicPr>
          <p:blipFill>
            <a:blip r:embed="rId4"/>
            <a:stretch>
              <a:fillRect/>
            </a:stretch>
          </p:blipFill>
          <p:spPr>
            <a:xfrm>
              <a:off x="2395929" y="5415172"/>
              <a:ext cx="7715283" cy="1573764"/>
            </a:xfrm>
            <a:prstGeom prst="rect">
              <a:avLst/>
            </a:prstGeom>
          </p:spPr>
        </p:pic>
      </p:grpSp>
    </p:spTree>
    <p:extLst>
      <p:ext uri="{BB962C8B-B14F-4D97-AF65-F5344CB8AC3E}">
        <p14:creationId xmlns:p14="http://schemas.microsoft.com/office/powerpoint/2010/main" val="2458409091"/>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81200" y="600976"/>
            <a:ext cx="8229600" cy="867524"/>
          </a:xfrm>
        </p:spPr>
        <p:txBody>
          <a:bodyPr>
            <a:normAutofit/>
          </a:bodyPr>
          <a:lstStyle/>
          <a:p>
            <a:r>
              <a:rPr lang="en-US" altLang="zh-CN" sz="4000" dirty="0">
                <a:solidFill>
                  <a:schemeClr val="bg1"/>
                </a:solidFill>
              </a:rPr>
              <a:t>24-bit USB</a:t>
            </a:r>
            <a:endParaRPr lang="zh-CN" altLang="en-US" sz="4000" dirty="0">
              <a:solidFill>
                <a:schemeClr val="bg1"/>
              </a:solidFill>
            </a:endParaRPr>
          </a:p>
        </p:txBody>
      </p:sp>
      <p:sp>
        <p:nvSpPr>
          <p:cNvPr id="7" name="TextBox 6"/>
          <p:cNvSpPr txBox="1"/>
          <p:nvPr/>
        </p:nvSpPr>
        <p:spPr>
          <a:xfrm>
            <a:off x="6432766" y="1856428"/>
            <a:ext cx="5437322" cy="369332"/>
          </a:xfrm>
          <a:prstGeom prst="rect">
            <a:avLst/>
          </a:prstGeom>
          <a:effectLst>
            <a:outerShdw blurRad="57150" dist="38100" dir="5400000" algn="ctr" rotWithShape="0">
              <a:schemeClr val="accent3">
                <a:shade val="9000"/>
                <a:satMod val="105000"/>
                <a:alpha val="48000"/>
              </a:schemeClr>
            </a:outerShdw>
            <a:softEdge rad="31750"/>
          </a:effectLst>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altLang="zh-CN" dirty="0">
                <a:solidFill>
                  <a:schemeClr val="bg1"/>
                </a:solidFill>
                <a:latin typeface="微软雅黑" panose="020B0503020204020204" pitchFamily="34" charset="-122"/>
                <a:ea typeface="微软雅黑" panose="020B0503020204020204" pitchFamily="34" charset="-122"/>
              </a:rPr>
              <a:t>Correlation: 24 bit USB vs. 45-bit raw descriptor</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8" name="灯片编号占位符 7"/>
          <p:cNvSpPr>
            <a:spLocks noGrp="1"/>
          </p:cNvSpPr>
          <p:nvPr>
            <p:ph type="sldNum" sz="quarter" idx="12"/>
          </p:nvPr>
        </p:nvSpPr>
        <p:spPr>
          <a:xfrm>
            <a:off x="8737600" y="6282611"/>
            <a:ext cx="2844800" cy="365125"/>
          </a:xfrm>
        </p:spPr>
        <p:txBody>
          <a:bodyPr/>
          <a:lstStyle/>
          <a:p>
            <a:fld id="{0C913308-F349-4B6D-A68A-DD1791B4A57B}" type="slidenum">
              <a:rPr lang="zh-CN" altLang="en-US" smtClean="0">
                <a:solidFill>
                  <a:schemeClr val="bg1"/>
                </a:solidFill>
              </a:rPr>
              <a:pPr/>
              <a:t>16</a:t>
            </a:fld>
            <a:endParaRPr lang="zh-CN" altLang="en-US">
              <a:solidFill>
                <a:schemeClr val="bg1"/>
              </a:solidFill>
            </a:endParaRPr>
          </a:p>
        </p:txBody>
      </p:sp>
      <p:sp>
        <p:nvSpPr>
          <p:cNvPr id="6" name="TextBox 5"/>
          <p:cNvSpPr txBox="1"/>
          <p:nvPr/>
        </p:nvSpPr>
        <p:spPr>
          <a:xfrm>
            <a:off x="548045" y="1865465"/>
            <a:ext cx="5185459" cy="369332"/>
          </a:xfrm>
          <a:prstGeom prst="rect">
            <a:avLst/>
          </a:prstGeom>
          <a:effectLst>
            <a:outerShdw blurRad="57150" dist="38100" dir="5400000" algn="ctr" rotWithShape="0">
              <a:schemeClr val="accent3">
                <a:shade val="9000"/>
                <a:satMod val="105000"/>
                <a:alpha val="48000"/>
              </a:schemeClr>
            </a:outerShdw>
            <a:softEdge rad="31750"/>
          </a:effectLst>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altLang="zh-CN" dirty="0">
                <a:solidFill>
                  <a:schemeClr val="bg1"/>
                </a:solidFill>
                <a:latin typeface="微软雅黑" panose="020B0503020204020204" pitchFamily="34" charset="-122"/>
                <a:ea typeface="微软雅黑" panose="020B0503020204020204" pitchFamily="34" charset="-122"/>
              </a:rPr>
              <a:t>Variation: 24 bit USB vs. 45-bit raw descriptor</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4849505" y="3170594"/>
            <a:ext cx="2492990" cy="369332"/>
          </a:xfrm>
          <a:prstGeom prst="rect">
            <a:avLst/>
          </a:prstGeom>
        </p:spPr>
        <p:txBody>
          <a:bodyPr wrap="none">
            <a:spAutoFit/>
          </a:bodyPr>
          <a:lstStyle/>
          <a:p>
            <a:r>
              <a:rPr lang="en-US" altLang="zh-CN" dirty="0">
                <a:latin typeface="Times-Roman"/>
              </a:rPr>
              <a:t>mean-to-0.5 distance</a:t>
            </a:r>
            <a:endParaRPr lang="zh-CN" altLang="en-US" dirty="0"/>
          </a:p>
        </p:txBody>
      </p:sp>
      <p:pic>
        <p:nvPicPr>
          <p:cNvPr id="3" name="图片 2"/>
          <p:cNvPicPr>
            <a:picLocks noChangeAspect="1"/>
          </p:cNvPicPr>
          <p:nvPr/>
        </p:nvPicPr>
        <p:blipFill>
          <a:blip r:embed="rId3"/>
          <a:stretch>
            <a:fillRect/>
          </a:stretch>
        </p:blipFill>
        <p:spPr>
          <a:xfrm>
            <a:off x="864418" y="2488501"/>
            <a:ext cx="4869086" cy="3987092"/>
          </a:xfrm>
          <a:prstGeom prst="rect">
            <a:avLst/>
          </a:prstGeom>
        </p:spPr>
      </p:pic>
      <p:pic>
        <p:nvPicPr>
          <p:cNvPr id="13" name="图片 12"/>
          <p:cNvPicPr>
            <a:picLocks noChangeAspect="1"/>
          </p:cNvPicPr>
          <p:nvPr/>
        </p:nvPicPr>
        <p:blipFill>
          <a:blip r:embed="rId4"/>
          <a:stretch>
            <a:fillRect/>
          </a:stretch>
        </p:blipFill>
        <p:spPr>
          <a:xfrm>
            <a:off x="6592324" y="2488501"/>
            <a:ext cx="4290552" cy="3823435"/>
          </a:xfrm>
          <a:prstGeom prst="rect">
            <a:avLst/>
          </a:prstGeom>
        </p:spPr>
      </p:pic>
      <p:sp>
        <p:nvSpPr>
          <p:cNvPr id="4" name="矩形 3"/>
          <p:cNvSpPr/>
          <p:nvPr/>
        </p:nvSpPr>
        <p:spPr>
          <a:xfrm>
            <a:off x="5540991" y="3539926"/>
            <a:ext cx="409433" cy="150974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6724828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dirty="0" smtClean="0">
                <a:solidFill>
                  <a:schemeClr val="bg1"/>
                </a:solidFill>
              </a:rPr>
              <a:t>USB </a:t>
            </a:r>
            <a:r>
              <a:rPr lang="en-US" dirty="0">
                <a:solidFill>
                  <a:schemeClr val="bg1"/>
                </a:solidFill>
              </a:rPr>
              <a:t>DESCRIPTOR EXTRACTION</a:t>
            </a:r>
          </a:p>
        </p:txBody>
      </p:sp>
      <p:sp>
        <p:nvSpPr>
          <p:cNvPr id="3" name="Content Placeholder 2"/>
          <p:cNvSpPr>
            <a:spLocks noGrp="1"/>
          </p:cNvSpPr>
          <p:nvPr>
            <p:ph idx="1"/>
          </p:nvPr>
        </p:nvSpPr>
        <p:spPr>
          <a:xfrm>
            <a:off x="752480" y="1657351"/>
            <a:ext cx="10972800" cy="4525963"/>
          </a:xfrm>
        </p:spPr>
        <p:txBody>
          <a:bodyPr>
            <a:normAutofit fontScale="92500" lnSpcReduction="20000"/>
          </a:bodyPr>
          <a:lstStyle/>
          <a:p>
            <a:r>
              <a:rPr lang="en-US" dirty="0" smtClean="0">
                <a:solidFill>
                  <a:schemeClr val="bg1"/>
                </a:solidFill>
              </a:rPr>
              <a:t>Ultra-short Binary Descriptor (USB)</a:t>
            </a:r>
          </a:p>
          <a:p>
            <a:pPr marL="0" indent="0">
              <a:buNone/>
            </a:pPr>
            <a:endParaRPr lang="en-US" dirty="0">
              <a:solidFill>
                <a:schemeClr val="bg1"/>
              </a:solidFill>
            </a:endParaRPr>
          </a:p>
          <a:p>
            <a:pPr marL="0" indent="0">
              <a:buNone/>
            </a:pPr>
            <a:endParaRPr lang="en-US" dirty="0" smtClean="0">
              <a:solidFill>
                <a:schemeClr val="bg1"/>
              </a:solidFill>
            </a:endParaRPr>
          </a:p>
          <a:p>
            <a:pPr marL="0" indent="0">
              <a:buNone/>
            </a:pPr>
            <a:r>
              <a:rPr lang="en-US" dirty="0" smtClean="0">
                <a:solidFill>
                  <a:schemeClr val="bg1"/>
                </a:solidFill>
              </a:rPr>
              <a:t> </a:t>
            </a:r>
          </a:p>
          <a:p>
            <a:pPr marL="0" indent="0">
              <a:buNone/>
            </a:pPr>
            <a:r>
              <a:rPr lang="en-US" sz="3000" dirty="0" smtClean="0">
                <a:solidFill>
                  <a:srgbClr val="FF0000"/>
                </a:solidFill>
              </a:rPr>
              <a:t>  U(</a:t>
            </a:r>
            <a:r>
              <a:rPr lang="en-US" sz="3000" i="1" dirty="0" smtClean="0">
                <a:solidFill>
                  <a:srgbClr val="FF0000"/>
                </a:solidFill>
              </a:rPr>
              <a:t>p</a:t>
            </a:r>
            <a:r>
              <a:rPr lang="en-US" sz="3000" dirty="0" smtClean="0">
                <a:solidFill>
                  <a:srgbClr val="FF0000"/>
                </a:solidFill>
              </a:rPr>
              <a:t>) </a:t>
            </a:r>
            <a:r>
              <a:rPr lang="en-US" sz="2800" dirty="0" smtClean="0">
                <a:solidFill>
                  <a:schemeClr val="bg1"/>
                </a:solidFill>
              </a:rPr>
              <a:t>: </a:t>
            </a:r>
            <a:r>
              <a:rPr lang="en-US" altLang="zh-CN" sz="2800" dirty="0">
                <a:solidFill>
                  <a:schemeClr val="bg1"/>
                </a:solidFill>
              </a:rPr>
              <a:t>USB extracted from image patches surrounding </a:t>
            </a:r>
            <a:r>
              <a:rPr lang="en-US" altLang="zh-CN" sz="2800" dirty="0" err="1" smtClean="0">
                <a:solidFill>
                  <a:schemeClr val="bg1"/>
                </a:solidFill>
              </a:rPr>
              <a:t>keypoint</a:t>
            </a:r>
            <a:r>
              <a:rPr lang="en-US" altLang="zh-CN" sz="2800" dirty="0" smtClean="0">
                <a:solidFill>
                  <a:schemeClr val="bg1"/>
                </a:solidFill>
              </a:rPr>
              <a:t>. 24-bit  </a:t>
            </a:r>
          </a:p>
          <a:p>
            <a:pPr marL="0" indent="0">
              <a:buNone/>
            </a:pPr>
            <a:r>
              <a:rPr lang="en-US" altLang="zh-CN" sz="3000" dirty="0" smtClean="0">
                <a:solidFill>
                  <a:srgbClr val="FF0000"/>
                </a:solidFill>
              </a:rPr>
              <a:t>  S (</a:t>
            </a:r>
            <a:r>
              <a:rPr lang="en-US" altLang="zh-CN" sz="3000" i="1" dirty="0" smtClean="0">
                <a:solidFill>
                  <a:srgbClr val="FF0000"/>
                </a:solidFill>
              </a:rPr>
              <a:t>p</a:t>
            </a:r>
            <a:r>
              <a:rPr lang="en-US" altLang="zh-CN" sz="3000" dirty="0">
                <a:solidFill>
                  <a:srgbClr val="FF0000"/>
                </a:solidFill>
              </a:rPr>
              <a:t>) </a:t>
            </a:r>
            <a:r>
              <a:rPr lang="en-US" altLang="zh-CN" sz="2800" dirty="0" smtClean="0">
                <a:solidFill>
                  <a:schemeClr val="bg1"/>
                </a:solidFill>
              </a:rPr>
              <a:t>: Spatial </a:t>
            </a:r>
            <a:r>
              <a:rPr lang="en-US" altLang="zh-CN" sz="2800" dirty="0">
                <a:solidFill>
                  <a:schemeClr val="bg1"/>
                </a:solidFill>
              </a:rPr>
              <a:t>feature extracted at </a:t>
            </a:r>
            <a:r>
              <a:rPr lang="en-US" altLang="zh-CN" sz="2800" dirty="0" err="1" smtClean="0">
                <a:solidFill>
                  <a:schemeClr val="bg1"/>
                </a:solidFill>
              </a:rPr>
              <a:t>keypoint</a:t>
            </a:r>
            <a:r>
              <a:rPr lang="en-US" altLang="zh-CN" sz="2800" dirty="0" smtClean="0">
                <a:solidFill>
                  <a:schemeClr val="bg1"/>
                </a:solidFill>
              </a:rPr>
              <a:t> p, 64-bit </a:t>
            </a:r>
            <a:endParaRPr lang="en-US" sz="2800" dirty="0" smtClean="0">
              <a:solidFill>
                <a:schemeClr val="bg1"/>
              </a:solidFill>
            </a:endParaRPr>
          </a:p>
          <a:p>
            <a:pPr marL="0" indent="0">
              <a:buNone/>
            </a:pPr>
            <a:endParaRPr lang="en-US" dirty="0">
              <a:solidFill>
                <a:schemeClr val="bg1"/>
              </a:solidFill>
            </a:endParaRPr>
          </a:p>
          <a:p>
            <a:r>
              <a:rPr lang="en-US" dirty="0" smtClean="0">
                <a:solidFill>
                  <a:schemeClr val="bg1"/>
                </a:solidFill>
              </a:rPr>
              <a:t>Application</a:t>
            </a:r>
            <a:endParaRPr lang="en-US" dirty="0">
              <a:solidFill>
                <a:schemeClr val="bg1"/>
              </a:solidFill>
            </a:endParaRPr>
          </a:p>
          <a:p>
            <a:pPr lvl="1"/>
            <a:r>
              <a:rPr lang="en-US" dirty="0" smtClean="0">
                <a:solidFill>
                  <a:schemeClr val="bg1"/>
                </a:solidFill>
              </a:rPr>
              <a:t>Image matching</a:t>
            </a:r>
          </a:p>
          <a:p>
            <a:pPr lvl="1"/>
            <a:r>
              <a:rPr lang="en-US" dirty="0" smtClean="0">
                <a:solidFill>
                  <a:schemeClr val="bg1"/>
                </a:solidFill>
              </a:rPr>
              <a:t>Large-scale Retrieval on 1.3 million images</a:t>
            </a:r>
          </a:p>
          <a:p>
            <a:pPr>
              <a:buNone/>
            </a:pPr>
            <a:endParaRPr lang="en-US" dirty="0">
              <a:solidFill>
                <a:schemeClr val="bg1"/>
              </a:solidFill>
            </a:endParaRPr>
          </a:p>
        </p:txBody>
      </p:sp>
      <p:sp>
        <p:nvSpPr>
          <p:cNvPr id="4" name="Slide Number Placeholder 3"/>
          <p:cNvSpPr>
            <a:spLocks noGrp="1"/>
          </p:cNvSpPr>
          <p:nvPr>
            <p:ph type="sldNum" sz="quarter" idx="12"/>
          </p:nvPr>
        </p:nvSpPr>
        <p:spPr/>
        <p:txBody>
          <a:bodyPr/>
          <a:lstStyle/>
          <a:p>
            <a:fld id="{0C913308-F349-4B6D-A68A-DD1791B4A57B}" type="slidenum">
              <a:rPr lang="zh-CN" altLang="en-US" smtClean="0">
                <a:solidFill>
                  <a:prstClr val="white">
                    <a:tint val="75000"/>
                  </a:prstClr>
                </a:solidFill>
              </a:rPr>
              <a:pPr/>
              <a:t>17</a:t>
            </a:fld>
            <a:endParaRPr lang="zh-CN" altLang="en-US">
              <a:solidFill>
                <a:prstClr val="white">
                  <a:tint val="75000"/>
                </a:prstClr>
              </a:solidFill>
            </a:endParaRPr>
          </a:p>
        </p:txBody>
      </p:sp>
      <p:pic>
        <p:nvPicPr>
          <p:cNvPr id="6" name="图片 5"/>
          <p:cNvPicPr>
            <a:picLocks noChangeAspect="1"/>
          </p:cNvPicPr>
          <p:nvPr/>
        </p:nvPicPr>
        <p:blipFill>
          <a:blip r:embed="rId3"/>
          <a:stretch>
            <a:fillRect/>
          </a:stretch>
        </p:blipFill>
        <p:spPr>
          <a:xfrm>
            <a:off x="3863975" y="2247288"/>
            <a:ext cx="7718425" cy="955752"/>
          </a:xfrm>
          <a:prstGeom prst="rect">
            <a:avLst/>
          </a:prstGeom>
        </p:spPr>
      </p:pic>
      <p:sp>
        <p:nvSpPr>
          <p:cNvPr id="5" name="矩形 4"/>
          <p:cNvSpPr/>
          <p:nvPr/>
        </p:nvSpPr>
        <p:spPr>
          <a:xfrm>
            <a:off x="5353665" y="2374490"/>
            <a:ext cx="973394" cy="70792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41064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1703512" y="1963699"/>
            <a:ext cx="3888432" cy="31683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 name="标题 1"/>
          <p:cNvSpPr>
            <a:spLocks noGrp="1"/>
          </p:cNvSpPr>
          <p:nvPr>
            <p:ph type="title"/>
          </p:nvPr>
        </p:nvSpPr>
        <p:spPr>
          <a:xfrm>
            <a:off x="1981200" y="357166"/>
            <a:ext cx="8229600" cy="1143000"/>
          </a:xfrm>
        </p:spPr>
        <p:txBody>
          <a:bodyPr>
            <a:normAutofit/>
          </a:bodyPr>
          <a:lstStyle/>
          <a:p>
            <a:r>
              <a:rPr lang="en-US" altLang="zh-CN" sz="4000" dirty="0">
                <a:solidFill>
                  <a:schemeClr val="bg1"/>
                </a:solidFill>
              </a:rPr>
              <a:t>64-bit Spatial feature</a:t>
            </a:r>
            <a:endParaRPr lang="zh-CN" altLang="en-US" sz="4000" dirty="0">
              <a:solidFill>
                <a:schemeClr val="bg1"/>
              </a:solidFill>
            </a:endParaRPr>
          </a:p>
        </p:txBody>
      </p:sp>
      <p:sp>
        <p:nvSpPr>
          <p:cNvPr id="3" name="内容占位符 2"/>
          <p:cNvSpPr>
            <a:spLocks noGrp="1"/>
          </p:cNvSpPr>
          <p:nvPr>
            <p:ph idx="1"/>
          </p:nvPr>
        </p:nvSpPr>
        <p:spPr>
          <a:xfrm>
            <a:off x="1981200" y="1643050"/>
            <a:ext cx="8229600" cy="4538674"/>
          </a:xfrm>
        </p:spPr>
        <p:txBody>
          <a:bodyPr>
            <a:normAutofit/>
          </a:bodyPr>
          <a:lstStyle/>
          <a:p>
            <a:r>
              <a:rPr lang="en-US" altLang="zh-CN" sz="2000" dirty="0"/>
              <a:t>24 bit: too compact to beat state-of-the-art</a:t>
            </a:r>
          </a:p>
          <a:p>
            <a:r>
              <a:rPr lang="en-US" altLang="zh-CN" sz="2000" dirty="0"/>
              <a:t>Use complementary spatial feature to improve precision</a:t>
            </a:r>
          </a:p>
        </p:txBody>
      </p:sp>
      <p:grpSp>
        <p:nvGrpSpPr>
          <p:cNvPr id="4" name="组合 51"/>
          <p:cNvGrpSpPr/>
          <p:nvPr/>
        </p:nvGrpSpPr>
        <p:grpSpPr>
          <a:xfrm>
            <a:off x="2095472" y="2114556"/>
            <a:ext cx="3071834" cy="2699017"/>
            <a:chOff x="571472" y="3643314"/>
            <a:chExt cx="3071834" cy="2699017"/>
          </a:xfrm>
        </p:grpSpPr>
        <p:sp>
          <p:nvSpPr>
            <p:cNvPr id="8" name="椭圆 7"/>
            <p:cNvSpPr/>
            <p:nvPr/>
          </p:nvSpPr>
          <p:spPr>
            <a:xfrm>
              <a:off x="571472" y="3643314"/>
              <a:ext cx="2720768" cy="2699017"/>
            </a:xfrm>
            <a:prstGeom prst="ellipse">
              <a:avLst/>
            </a:prstGeom>
            <a:noFill/>
            <a:ln w="190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cxnSp>
          <p:nvCxnSpPr>
            <p:cNvPr id="9" name="直接连接符 8"/>
            <p:cNvCxnSpPr>
              <a:endCxn id="8" idx="6"/>
            </p:cNvCxnSpPr>
            <p:nvPr/>
          </p:nvCxnSpPr>
          <p:spPr>
            <a:xfrm>
              <a:off x="1949169" y="4992209"/>
              <a:ext cx="1343072" cy="613"/>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12" name="右大括号 11"/>
            <p:cNvSpPr/>
            <p:nvPr/>
          </p:nvSpPr>
          <p:spPr>
            <a:xfrm rot="5400000">
              <a:off x="2518810" y="4437054"/>
              <a:ext cx="214771" cy="1332091"/>
            </a:xfrm>
            <a:prstGeom prst="rightBrace">
              <a:avLst>
                <a:gd name="adj1" fmla="val 53333"/>
                <a:gd name="adj2" fmla="val 4941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bg1"/>
                </a:solidFill>
              </a:endParaRPr>
            </a:p>
          </p:txBody>
        </p:sp>
        <p:graphicFrame>
          <p:nvGraphicFramePr>
            <p:cNvPr id="13" name="Object 8"/>
            <p:cNvGraphicFramePr>
              <a:graphicFrameLocks noChangeAspect="1"/>
            </p:cNvGraphicFramePr>
            <p:nvPr/>
          </p:nvGraphicFramePr>
          <p:xfrm>
            <a:off x="2486745" y="5164078"/>
            <a:ext cx="1156561" cy="394692"/>
          </p:xfrm>
          <a:graphic>
            <a:graphicData uri="http://schemas.openxmlformats.org/presentationml/2006/ole">
              <mc:AlternateContent xmlns:mc="http://schemas.openxmlformats.org/markup-compatibility/2006">
                <mc:Choice xmlns:v="urn:schemas-microsoft-com:vml" Requires="v">
                  <p:oleObj spid="_x0000_s8720" name="Equation" r:id="rId5" imgW="774360" imgH="266400" progId="">
                    <p:embed/>
                  </p:oleObj>
                </mc:Choice>
                <mc:Fallback>
                  <p:oleObj name="Equation" r:id="rId5" imgW="774360" imgH="26640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6745" y="5164078"/>
                          <a:ext cx="1156561" cy="394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14" name="椭圆 13"/>
          <p:cNvSpPr/>
          <p:nvPr/>
        </p:nvSpPr>
        <p:spPr>
          <a:xfrm>
            <a:off x="3148672" y="2201620"/>
            <a:ext cx="965434" cy="95771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nvGrpSpPr>
          <p:cNvPr id="5" name="组合 52"/>
          <p:cNvGrpSpPr/>
          <p:nvPr/>
        </p:nvGrpSpPr>
        <p:grpSpPr>
          <a:xfrm>
            <a:off x="3290058" y="2297475"/>
            <a:ext cx="861122" cy="674336"/>
            <a:chOff x="1766058" y="3875933"/>
            <a:chExt cx="861122" cy="674336"/>
          </a:xfrm>
        </p:grpSpPr>
        <p:cxnSp>
          <p:nvCxnSpPr>
            <p:cNvPr id="15" name="直接连接符 14"/>
            <p:cNvCxnSpPr/>
            <p:nvPr/>
          </p:nvCxnSpPr>
          <p:spPr>
            <a:xfrm rot="16200000" flipV="1">
              <a:off x="1765629" y="3917518"/>
              <a:ext cx="347428" cy="346570"/>
            </a:xfrm>
            <a:prstGeom prst="line">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弧形 15"/>
            <p:cNvSpPr/>
            <p:nvPr/>
          </p:nvSpPr>
          <p:spPr>
            <a:xfrm rot="20203136">
              <a:off x="1877071" y="4066145"/>
              <a:ext cx="480913" cy="484124"/>
            </a:xfrm>
            <a:prstGeom prst="arc">
              <a:avLst>
                <a:gd name="adj1" fmla="val 16149715"/>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bg1"/>
                </a:solidFill>
              </a:endParaRPr>
            </a:p>
          </p:txBody>
        </p:sp>
        <p:graphicFrame>
          <p:nvGraphicFramePr>
            <p:cNvPr id="17" name="Object 6"/>
            <p:cNvGraphicFramePr>
              <a:graphicFrameLocks noChangeAspect="1"/>
            </p:cNvGraphicFramePr>
            <p:nvPr/>
          </p:nvGraphicFramePr>
          <p:xfrm>
            <a:off x="2213683" y="3875933"/>
            <a:ext cx="253561" cy="353641"/>
          </p:xfrm>
          <a:graphic>
            <a:graphicData uri="http://schemas.openxmlformats.org/presentationml/2006/ole">
              <mc:AlternateContent xmlns:mc="http://schemas.openxmlformats.org/markup-compatibility/2006">
                <mc:Choice xmlns:v="urn:schemas-microsoft-com:vml" Requires="v">
                  <p:oleObj spid="_x0000_s8721" name="Equation" r:id="rId7" imgW="190440" imgH="266400" progId="">
                    <p:embed/>
                  </p:oleObj>
                </mc:Choice>
                <mc:Fallback>
                  <p:oleObj name="Equation" r:id="rId7" imgW="190440" imgH="26640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13683" y="3875933"/>
                          <a:ext cx="253561" cy="353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18" name="直接连接符 17"/>
            <p:cNvCxnSpPr/>
            <p:nvPr/>
          </p:nvCxnSpPr>
          <p:spPr>
            <a:xfrm>
              <a:off x="2100580" y="4223744"/>
              <a:ext cx="526600" cy="1935"/>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nvGrpSpPr>
          <p:cNvPr id="21" name="组合 42"/>
          <p:cNvGrpSpPr/>
          <p:nvPr/>
        </p:nvGrpSpPr>
        <p:grpSpPr>
          <a:xfrm>
            <a:off x="2885373" y="2898141"/>
            <a:ext cx="1140967" cy="1131846"/>
            <a:chOff x="1361372" y="4426900"/>
            <a:chExt cx="1140967" cy="1131846"/>
          </a:xfrm>
        </p:grpSpPr>
        <p:sp>
          <p:nvSpPr>
            <p:cNvPr id="6" name="椭圆 5"/>
            <p:cNvSpPr/>
            <p:nvPr/>
          </p:nvSpPr>
          <p:spPr>
            <a:xfrm>
              <a:off x="1361372" y="4426900"/>
              <a:ext cx="1140967" cy="1131846"/>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cxnSp>
          <p:nvCxnSpPr>
            <p:cNvPr id="7" name="直接连接符 6"/>
            <p:cNvCxnSpPr>
              <a:endCxn id="6" idx="7"/>
            </p:cNvCxnSpPr>
            <p:nvPr/>
          </p:nvCxnSpPr>
          <p:spPr>
            <a:xfrm rot="5400000" flipH="1" flipV="1">
              <a:off x="1931351" y="4599351"/>
              <a:ext cx="410593" cy="397203"/>
            </a:xfrm>
            <a:prstGeom prst="line">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弧形 9"/>
            <p:cNvSpPr/>
            <p:nvPr/>
          </p:nvSpPr>
          <p:spPr>
            <a:xfrm>
              <a:off x="1975740" y="4862225"/>
              <a:ext cx="175533" cy="261195"/>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bg1"/>
                </a:solidFill>
              </a:endParaRPr>
            </a:p>
          </p:txBody>
        </p:sp>
        <p:graphicFrame>
          <p:nvGraphicFramePr>
            <p:cNvPr id="11" name="Object 6"/>
            <p:cNvGraphicFramePr>
              <a:graphicFrameLocks noChangeAspect="1"/>
            </p:cNvGraphicFramePr>
            <p:nvPr/>
          </p:nvGraphicFramePr>
          <p:xfrm>
            <a:off x="2112238" y="4652483"/>
            <a:ext cx="308198" cy="401276"/>
          </p:xfrm>
          <a:graphic>
            <a:graphicData uri="http://schemas.openxmlformats.org/presentationml/2006/ole">
              <mc:AlternateContent xmlns:mc="http://schemas.openxmlformats.org/markup-compatibility/2006">
                <mc:Choice xmlns:v="urn:schemas-microsoft-com:vml" Requires="v">
                  <p:oleObj spid="_x0000_s8722" name="Equation" r:id="rId9" imgW="203040" imgH="266400" progId="">
                    <p:embed/>
                  </p:oleObj>
                </mc:Choice>
                <mc:Fallback>
                  <p:oleObj name="Equation" r:id="rId9" imgW="203040" imgH="266400"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12238" y="4652483"/>
                          <a:ext cx="308198" cy="401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 name="Object 11"/>
            <p:cNvGraphicFramePr>
              <a:graphicFrameLocks noChangeAspect="1"/>
            </p:cNvGraphicFramePr>
            <p:nvPr/>
          </p:nvGraphicFramePr>
          <p:xfrm>
            <a:off x="1736695" y="4893173"/>
            <a:ext cx="246819" cy="282514"/>
          </p:xfrm>
          <a:graphic>
            <a:graphicData uri="http://schemas.openxmlformats.org/presentationml/2006/ole">
              <mc:AlternateContent xmlns:mc="http://schemas.openxmlformats.org/markup-compatibility/2006">
                <mc:Choice xmlns:v="urn:schemas-microsoft-com:vml" Requires="v">
                  <p:oleObj spid="_x0000_s8723" name="Equation" r:id="rId11" imgW="164880" imgH="190440" progId="">
                    <p:embed/>
                  </p:oleObj>
                </mc:Choice>
                <mc:Fallback>
                  <p:oleObj name="Equation" r:id="rId11" imgW="164880" imgH="190440" progId="">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36695" y="4893173"/>
                          <a:ext cx="246819" cy="282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20" name="Object 12"/>
          <p:cNvGraphicFramePr>
            <a:graphicFrameLocks noChangeAspect="1"/>
          </p:cNvGraphicFramePr>
          <p:nvPr>
            <p:extLst>
              <p:ext uri="{D42A27DB-BD31-4B8C-83A1-F6EECF244321}">
                <p14:modId xmlns:p14="http://schemas.microsoft.com/office/powerpoint/2010/main" val="2570034411"/>
              </p:ext>
            </p:extLst>
          </p:nvPr>
        </p:nvGraphicFramePr>
        <p:xfrm>
          <a:off x="3651868" y="2636967"/>
          <a:ext cx="223129" cy="301836"/>
        </p:xfrm>
        <a:graphic>
          <a:graphicData uri="http://schemas.openxmlformats.org/presentationml/2006/ole">
            <mc:AlternateContent xmlns:mc="http://schemas.openxmlformats.org/markup-compatibility/2006">
              <mc:Choice xmlns:v="urn:schemas-microsoft-com:vml" Requires="v">
                <p:oleObj spid="_x0000_s8724" name="Equation" r:id="rId13" imgW="139680" imgH="190440" progId="">
                  <p:embed/>
                </p:oleObj>
              </mc:Choice>
              <mc:Fallback>
                <p:oleObj name="Equation" r:id="rId13" imgW="139680" imgH="190440" progId="">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651868" y="2636967"/>
                        <a:ext cx="223129" cy="301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2" name="组合 27"/>
          <p:cNvGrpSpPr/>
          <p:nvPr/>
        </p:nvGrpSpPr>
        <p:grpSpPr>
          <a:xfrm>
            <a:off x="2183239" y="3942921"/>
            <a:ext cx="965434" cy="957716"/>
            <a:chOff x="2214554" y="3071802"/>
            <a:chExt cx="785818" cy="785818"/>
          </a:xfrm>
        </p:grpSpPr>
        <p:sp>
          <p:nvSpPr>
            <p:cNvPr id="31" name="椭圆 23"/>
            <p:cNvSpPr/>
            <p:nvPr/>
          </p:nvSpPr>
          <p:spPr>
            <a:xfrm>
              <a:off x="2214554" y="3071802"/>
              <a:ext cx="785818" cy="78581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cxnSp>
          <p:nvCxnSpPr>
            <p:cNvPr id="32" name="直接连接符 24"/>
            <p:cNvCxnSpPr/>
            <p:nvPr/>
          </p:nvCxnSpPr>
          <p:spPr>
            <a:xfrm flipV="1">
              <a:off x="2600328" y="3186882"/>
              <a:ext cx="284964" cy="280218"/>
            </a:xfrm>
            <a:prstGeom prst="line">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23" name="组合 28"/>
          <p:cNvGrpSpPr/>
          <p:nvPr/>
        </p:nvGrpSpPr>
        <p:grpSpPr>
          <a:xfrm rot="16200000">
            <a:off x="2185086" y="3157489"/>
            <a:ext cx="458540" cy="462235"/>
            <a:chOff x="2214554" y="3071802"/>
            <a:chExt cx="785818" cy="785818"/>
          </a:xfrm>
        </p:grpSpPr>
        <p:sp>
          <p:nvSpPr>
            <p:cNvPr id="29" name="椭圆 28"/>
            <p:cNvSpPr/>
            <p:nvPr/>
          </p:nvSpPr>
          <p:spPr>
            <a:xfrm>
              <a:off x="2214554" y="3071802"/>
              <a:ext cx="785818" cy="78581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cxnSp>
          <p:nvCxnSpPr>
            <p:cNvPr id="30" name="直接连接符 29"/>
            <p:cNvCxnSpPr>
              <a:endCxn id="29" idx="7"/>
            </p:cNvCxnSpPr>
            <p:nvPr/>
          </p:nvCxnSpPr>
          <p:spPr>
            <a:xfrm flipV="1">
              <a:off x="2600328" y="3186882"/>
              <a:ext cx="284964" cy="280218"/>
            </a:xfrm>
            <a:prstGeom prst="line">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24" name="组合 31"/>
          <p:cNvGrpSpPr/>
          <p:nvPr/>
        </p:nvGrpSpPr>
        <p:grpSpPr>
          <a:xfrm rot="8932300">
            <a:off x="3697087" y="4167677"/>
            <a:ext cx="572304" cy="572675"/>
            <a:chOff x="2214554" y="3071802"/>
            <a:chExt cx="785818" cy="785818"/>
          </a:xfrm>
        </p:grpSpPr>
        <p:sp>
          <p:nvSpPr>
            <p:cNvPr id="27" name="椭圆 26"/>
            <p:cNvSpPr/>
            <p:nvPr/>
          </p:nvSpPr>
          <p:spPr>
            <a:xfrm>
              <a:off x="2214554" y="3071802"/>
              <a:ext cx="785818" cy="78581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cxnSp>
          <p:nvCxnSpPr>
            <p:cNvPr id="28" name="直接连接符 27"/>
            <p:cNvCxnSpPr>
              <a:endCxn id="27" idx="7"/>
            </p:cNvCxnSpPr>
            <p:nvPr/>
          </p:nvCxnSpPr>
          <p:spPr>
            <a:xfrm flipV="1">
              <a:off x="2600328" y="3186882"/>
              <a:ext cx="284964" cy="280218"/>
            </a:xfrm>
            <a:prstGeom prst="line">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33" name="TextBox 32"/>
          <p:cNvSpPr txBox="1"/>
          <p:nvPr/>
        </p:nvSpPr>
        <p:spPr>
          <a:xfrm>
            <a:off x="1529507" y="5257828"/>
            <a:ext cx="3929090" cy="1015663"/>
          </a:xfrm>
          <a:prstGeom prst="rect">
            <a:avLst/>
          </a:prstGeom>
          <a:effectLst>
            <a:outerShdw blurRad="57150" dist="38100" dir="5400000" algn="ctr" rotWithShape="0">
              <a:schemeClr val="accent3">
                <a:shade val="9000"/>
                <a:satMod val="105000"/>
                <a:alpha val="48000"/>
              </a:schemeClr>
            </a:outerShdw>
            <a:softEdge rad="31750"/>
          </a:effectLst>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n-US" altLang="zh-CN" sz="2000" dirty="0">
                <a:solidFill>
                  <a:schemeClr val="bg1"/>
                </a:solidFill>
              </a:rPr>
              <a:t>Select at most </a:t>
            </a:r>
            <a:r>
              <a:rPr lang="en-US" altLang="zh-CN" sz="2000" b="1" i="1" dirty="0">
                <a:solidFill>
                  <a:schemeClr val="bg1"/>
                </a:solidFill>
              </a:rPr>
              <a:t>C</a:t>
            </a:r>
            <a:r>
              <a:rPr lang="en-US" altLang="zh-CN" sz="2000" dirty="0">
                <a:solidFill>
                  <a:schemeClr val="bg1"/>
                </a:solidFill>
              </a:rPr>
              <a:t> interest points with </a:t>
            </a:r>
            <a:r>
              <a:rPr lang="en-US" altLang="zh-CN" sz="2000" b="1" i="1" dirty="0">
                <a:solidFill>
                  <a:schemeClr val="bg1"/>
                </a:solidFill>
              </a:rPr>
              <a:t>similar scale, </a:t>
            </a:r>
            <a:r>
              <a:rPr lang="en-US" altLang="zh-CN" sz="2000" b="1" i="1" dirty="0" err="1">
                <a:solidFill>
                  <a:schemeClr val="bg1"/>
                </a:solidFill>
              </a:rPr>
              <a:t>DoG</a:t>
            </a:r>
            <a:r>
              <a:rPr lang="en-US" altLang="zh-CN" sz="2000" b="1" i="1" dirty="0">
                <a:solidFill>
                  <a:schemeClr val="bg1"/>
                </a:solidFill>
              </a:rPr>
              <a:t> response </a:t>
            </a:r>
            <a:r>
              <a:rPr lang="en-US" altLang="zh-CN" sz="2000" dirty="0">
                <a:solidFill>
                  <a:schemeClr val="bg1"/>
                </a:solidFill>
              </a:rPr>
              <a:t>to </a:t>
            </a:r>
            <a:r>
              <a:rPr lang="en-US" altLang="zh-CN" sz="2000" b="1" i="1" dirty="0">
                <a:solidFill>
                  <a:schemeClr val="bg1"/>
                </a:solidFill>
              </a:rPr>
              <a:t>p </a:t>
            </a:r>
            <a:r>
              <a:rPr lang="en-US" altLang="zh-CN" sz="2000" dirty="0">
                <a:solidFill>
                  <a:schemeClr val="bg1"/>
                </a:solidFill>
              </a:rPr>
              <a:t>for stable co-occurrence relationship </a:t>
            </a:r>
            <a:endParaRPr lang="zh-CN" altLang="en-US" sz="2000" b="1" i="1" dirty="0">
              <a:solidFill>
                <a:schemeClr val="bg1"/>
              </a:solidFill>
            </a:endParaRPr>
          </a:p>
        </p:txBody>
      </p:sp>
      <p:sp>
        <p:nvSpPr>
          <p:cNvPr id="42" name="灯片编号占位符 41"/>
          <p:cNvSpPr>
            <a:spLocks noGrp="1"/>
          </p:cNvSpPr>
          <p:nvPr>
            <p:ph type="sldNum" sz="quarter" idx="12"/>
          </p:nvPr>
        </p:nvSpPr>
        <p:spPr>
          <a:xfrm>
            <a:off x="8892432" y="6274579"/>
            <a:ext cx="2844800" cy="365125"/>
          </a:xfrm>
        </p:spPr>
        <p:txBody>
          <a:bodyPr/>
          <a:lstStyle/>
          <a:p>
            <a:fld id="{0C913308-F349-4B6D-A68A-DD1791B4A57B}" type="slidenum">
              <a:rPr lang="zh-CN" altLang="en-US" smtClean="0">
                <a:solidFill>
                  <a:schemeClr val="bg1"/>
                </a:solidFill>
              </a:rPr>
              <a:pPr/>
              <a:t>18</a:t>
            </a:fld>
            <a:endParaRPr lang="zh-CN" altLang="en-US" dirty="0">
              <a:solidFill>
                <a:schemeClr val="bg1"/>
              </a:solidFill>
            </a:endParaRPr>
          </a:p>
        </p:txBody>
      </p:sp>
      <p:pic>
        <p:nvPicPr>
          <p:cNvPr id="44" name="Picture 2"/>
          <p:cNvPicPr>
            <a:picLocks noChangeAspect="1" noChangeArrowheads="1"/>
          </p:cNvPicPr>
          <p:nvPr/>
        </p:nvPicPr>
        <p:blipFill>
          <a:blip r:embed="rId15" cstate="print"/>
          <a:srcRect/>
          <a:stretch>
            <a:fillRect/>
          </a:stretch>
        </p:blipFill>
        <p:spPr bwMode="auto">
          <a:xfrm>
            <a:off x="5913654" y="2043117"/>
            <a:ext cx="4070885" cy="608554"/>
          </a:xfrm>
          <a:prstGeom prst="rect">
            <a:avLst/>
          </a:prstGeom>
          <a:noFill/>
          <a:ln w="9525">
            <a:noFill/>
            <a:miter lim="800000"/>
            <a:headEnd/>
            <a:tailEnd/>
          </a:ln>
          <a:effectLst/>
        </p:spPr>
      </p:pic>
      <p:pic>
        <p:nvPicPr>
          <p:cNvPr id="45" name="Picture 9"/>
          <p:cNvPicPr>
            <a:picLocks noChangeAspect="1" noChangeArrowheads="1"/>
          </p:cNvPicPr>
          <p:nvPr/>
        </p:nvPicPr>
        <p:blipFill>
          <a:blip r:embed="rId16" cstate="print"/>
          <a:srcRect/>
          <a:stretch>
            <a:fillRect/>
          </a:stretch>
        </p:blipFill>
        <p:spPr bwMode="auto">
          <a:xfrm>
            <a:off x="5810248" y="3471879"/>
            <a:ext cx="2453732" cy="357189"/>
          </a:xfrm>
          <a:prstGeom prst="rect">
            <a:avLst/>
          </a:prstGeom>
          <a:noFill/>
          <a:ln w="9525">
            <a:noFill/>
            <a:miter lim="800000"/>
            <a:headEnd/>
            <a:tailEnd/>
          </a:ln>
          <a:effectLst/>
        </p:spPr>
      </p:pic>
      <p:sp>
        <p:nvSpPr>
          <p:cNvPr id="46" name="矩形 45"/>
          <p:cNvSpPr/>
          <p:nvPr/>
        </p:nvSpPr>
        <p:spPr>
          <a:xfrm>
            <a:off x="7096132" y="2185993"/>
            <a:ext cx="571504" cy="357190"/>
          </a:xfrm>
          <a:prstGeom prst="rect">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47" name="Picture 10"/>
          <p:cNvPicPr>
            <a:picLocks noChangeAspect="1" noChangeArrowheads="1"/>
          </p:cNvPicPr>
          <p:nvPr/>
        </p:nvPicPr>
        <p:blipFill>
          <a:blip r:embed="rId17" cstate="print"/>
          <a:srcRect/>
          <a:stretch>
            <a:fillRect/>
          </a:stretch>
        </p:blipFill>
        <p:spPr bwMode="auto">
          <a:xfrm>
            <a:off x="5810248" y="4252939"/>
            <a:ext cx="4684022" cy="647699"/>
          </a:xfrm>
          <a:prstGeom prst="rect">
            <a:avLst/>
          </a:prstGeom>
          <a:noFill/>
          <a:ln w="9525">
            <a:noFill/>
            <a:miter lim="800000"/>
            <a:headEnd/>
            <a:tailEnd/>
          </a:ln>
          <a:effectLst/>
        </p:spPr>
      </p:pic>
      <p:cxnSp>
        <p:nvCxnSpPr>
          <p:cNvPr id="48" name="直接箭头连接符 47"/>
          <p:cNvCxnSpPr>
            <a:stCxn id="46" idx="2"/>
          </p:cNvCxnSpPr>
          <p:nvPr/>
        </p:nvCxnSpPr>
        <p:spPr>
          <a:xfrm rot="5400000">
            <a:off x="7274727" y="2650340"/>
            <a:ext cx="214314" cy="1588"/>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5769696" y="2706694"/>
            <a:ext cx="2752420" cy="307777"/>
          </a:xfrm>
          <a:prstGeom prst="rect">
            <a:avLst/>
          </a:prstGeom>
          <a:effectLst>
            <a:outerShdw blurRad="57150" dist="38100" dir="5400000" algn="ctr" rotWithShape="0">
              <a:schemeClr val="accent3">
                <a:shade val="9000"/>
                <a:satMod val="105000"/>
                <a:alpha val="48000"/>
              </a:schemeClr>
            </a:outerShdw>
            <a:softEdge rad="31750"/>
          </a:effectLst>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altLang="zh-CN" sz="1400" dirty="0">
                <a:solidFill>
                  <a:schemeClr val="bg1"/>
                </a:solidFill>
              </a:rPr>
              <a:t>Visual Feature: First </a:t>
            </a:r>
            <a:r>
              <a:rPr lang="en-US" altLang="zh-CN" sz="1400" b="1" dirty="0">
                <a:solidFill>
                  <a:schemeClr val="bg1"/>
                </a:solidFill>
              </a:rPr>
              <a:t>8</a:t>
            </a:r>
            <a:r>
              <a:rPr lang="en-US" altLang="zh-CN" sz="1400" dirty="0">
                <a:solidFill>
                  <a:schemeClr val="bg1"/>
                </a:solidFill>
              </a:rPr>
              <a:t> bit of </a:t>
            </a:r>
            <a:r>
              <a:rPr lang="en-US" altLang="zh-CN" sz="1400" i="1" dirty="0" err="1">
                <a:solidFill>
                  <a:schemeClr val="bg1"/>
                </a:solidFill>
              </a:rPr>
              <a:t>q</a:t>
            </a:r>
            <a:r>
              <a:rPr lang="en-US" altLang="zh-CN" sz="1400" dirty="0" err="1">
                <a:solidFill>
                  <a:schemeClr val="bg1"/>
                </a:solidFill>
              </a:rPr>
              <a:t>’s</a:t>
            </a:r>
            <a:r>
              <a:rPr lang="en-US" altLang="zh-CN" sz="1400" dirty="0">
                <a:solidFill>
                  <a:schemeClr val="bg1"/>
                </a:solidFill>
              </a:rPr>
              <a:t> USB</a:t>
            </a:r>
            <a:endParaRPr lang="zh-CN" altLang="en-US" sz="1400" dirty="0">
              <a:solidFill>
                <a:schemeClr val="bg1"/>
              </a:solidFill>
            </a:endParaRPr>
          </a:p>
        </p:txBody>
      </p:sp>
      <p:sp>
        <p:nvSpPr>
          <p:cNvPr id="50" name="TextBox 49"/>
          <p:cNvSpPr txBox="1"/>
          <p:nvPr/>
        </p:nvSpPr>
        <p:spPr>
          <a:xfrm>
            <a:off x="5936073" y="5020707"/>
            <a:ext cx="5139967" cy="1545038"/>
          </a:xfrm>
          <a:prstGeom prst="rect">
            <a:avLst/>
          </a:prstGeom>
          <a:effectLst>
            <a:outerShdw blurRad="57150" dist="38100" dir="5400000" algn="ctr" rotWithShape="0">
              <a:schemeClr val="accent3">
                <a:shade val="9000"/>
                <a:satMod val="105000"/>
                <a:alpha val="48000"/>
              </a:schemeClr>
            </a:outerShdw>
            <a:softEdge rad="31750"/>
          </a:effectLst>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lnSpc>
                <a:spcPct val="120000"/>
              </a:lnSpc>
            </a:pPr>
            <a:r>
              <a:rPr lang="en-US" altLang="zh-CN" sz="2000" dirty="0">
                <a:solidFill>
                  <a:schemeClr val="bg1"/>
                </a:solidFill>
              </a:rPr>
              <a:t>We set </a:t>
            </a:r>
            <a:r>
              <a:rPr lang="en-US" altLang="zh-CN" sz="2000" b="1" i="1" dirty="0">
                <a:solidFill>
                  <a:schemeClr val="bg1"/>
                </a:solidFill>
              </a:rPr>
              <a:t>m</a:t>
            </a:r>
            <a:r>
              <a:rPr lang="en-US" altLang="zh-CN" sz="2000" b="1" dirty="0">
                <a:solidFill>
                  <a:schemeClr val="bg1"/>
                </a:solidFill>
              </a:rPr>
              <a:t> = 16</a:t>
            </a:r>
            <a:r>
              <a:rPr lang="en-US" altLang="zh-CN" sz="2000" dirty="0">
                <a:solidFill>
                  <a:schemeClr val="bg1"/>
                </a:solidFill>
              </a:rPr>
              <a:t>, hence </a:t>
            </a:r>
            <a:r>
              <a:rPr lang="en-US" altLang="zh-CN" sz="2000" b="1" i="1" dirty="0" err="1">
                <a:solidFill>
                  <a:schemeClr val="bg1"/>
                </a:solidFill>
              </a:rPr>
              <a:t>ori</a:t>
            </a:r>
            <a:r>
              <a:rPr lang="en-US" altLang="zh-CN" sz="2000" dirty="0">
                <a:solidFill>
                  <a:schemeClr val="bg1"/>
                </a:solidFill>
              </a:rPr>
              <a:t> and </a:t>
            </a:r>
            <a:r>
              <a:rPr lang="en-US" altLang="zh-CN" sz="2000" b="1" i="1" dirty="0" err="1">
                <a:solidFill>
                  <a:schemeClr val="bg1"/>
                </a:solidFill>
              </a:rPr>
              <a:t>dis</a:t>
            </a:r>
            <a:r>
              <a:rPr lang="en-US" altLang="zh-CN" sz="2000" dirty="0">
                <a:solidFill>
                  <a:schemeClr val="bg1"/>
                </a:solidFill>
              </a:rPr>
              <a:t> are encoded with </a:t>
            </a:r>
            <a:r>
              <a:rPr lang="en-US" altLang="zh-CN" sz="2000" b="1" dirty="0">
                <a:solidFill>
                  <a:schemeClr val="bg1"/>
                </a:solidFill>
              </a:rPr>
              <a:t>4</a:t>
            </a:r>
            <a:r>
              <a:rPr lang="en-US" altLang="zh-CN" sz="2000" dirty="0">
                <a:solidFill>
                  <a:schemeClr val="bg1"/>
                </a:solidFill>
              </a:rPr>
              <a:t> bits.</a:t>
            </a:r>
          </a:p>
          <a:p>
            <a:pPr algn="just">
              <a:lnSpc>
                <a:spcPct val="120000"/>
              </a:lnSpc>
            </a:pPr>
            <a:r>
              <a:rPr lang="en-US" altLang="zh-CN" sz="2000" dirty="0">
                <a:solidFill>
                  <a:schemeClr val="bg1"/>
                </a:solidFill>
              </a:rPr>
              <a:t>The final spatial feature is </a:t>
            </a:r>
            <a:r>
              <a:rPr lang="en-US" altLang="zh-CN" sz="2000" b="1" dirty="0">
                <a:solidFill>
                  <a:schemeClr val="bg1"/>
                </a:solidFill>
              </a:rPr>
              <a:t>(8+4+4)*</a:t>
            </a:r>
            <a:r>
              <a:rPr lang="en-US" altLang="zh-CN" sz="2000" b="1" i="1" dirty="0">
                <a:solidFill>
                  <a:schemeClr val="bg1"/>
                </a:solidFill>
              </a:rPr>
              <a:t>C</a:t>
            </a:r>
            <a:r>
              <a:rPr lang="en-US" altLang="zh-CN" sz="2000" dirty="0">
                <a:solidFill>
                  <a:schemeClr val="bg1"/>
                </a:solidFill>
              </a:rPr>
              <a:t> bits</a:t>
            </a:r>
            <a:r>
              <a:rPr lang="en-US" altLang="zh-CN" sz="1000" dirty="0">
                <a:solidFill>
                  <a:schemeClr val="bg1"/>
                </a:solidFill>
              </a:rPr>
              <a:t> </a:t>
            </a:r>
            <a:r>
              <a:rPr lang="en-US" altLang="zh-CN" sz="2000" b="1" i="1" dirty="0">
                <a:solidFill>
                  <a:schemeClr val="bg1"/>
                </a:solidFill>
              </a:rPr>
              <a:t>(C =4)</a:t>
            </a:r>
          </a:p>
          <a:p>
            <a:pPr algn="just">
              <a:lnSpc>
                <a:spcPct val="120000"/>
              </a:lnSpc>
            </a:pPr>
            <a:r>
              <a:rPr lang="en-US" altLang="zh-CN" sz="2000" dirty="0">
                <a:solidFill>
                  <a:schemeClr val="bg1"/>
                </a:solidFill>
              </a:rPr>
              <a:t>Scale and rotation invariant</a:t>
            </a:r>
          </a:p>
        </p:txBody>
      </p:sp>
      <p:sp>
        <p:nvSpPr>
          <p:cNvPr id="51" name="TextBox 50"/>
          <p:cNvSpPr txBox="1"/>
          <p:nvPr/>
        </p:nvSpPr>
        <p:spPr>
          <a:xfrm>
            <a:off x="5769696" y="3114688"/>
            <a:ext cx="2017796" cy="307777"/>
          </a:xfrm>
          <a:prstGeom prst="rect">
            <a:avLst/>
          </a:prstGeom>
          <a:effectLst>
            <a:outerShdw blurRad="57150" dist="38100" dir="5400000" algn="ctr" rotWithShape="0">
              <a:schemeClr val="accent3">
                <a:shade val="9000"/>
                <a:satMod val="105000"/>
                <a:alpha val="48000"/>
              </a:schemeClr>
            </a:outerShdw>
            <a:softEdge rad="31750"/>
          </a:effectLst>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altLang="zh-CN" sz="1400" dirty="0">
                <a:solidFill>
                  <a:schemeClr val="bg1"/>
                </a:solidFill>
              </a:rPr>
              <a:t>Orientation Relationship:</a:t>
            </a:r>
            <a:endParaRPr lang="zh-CN" altLang="en-US" sz="1400" dirty="0">
              <a:solidFill>
                <a:schemeClr val="bg1"/>
              </a:solidFill>
            </a:endParaRPr>
          </a:p>
        </p:txBody>
      </p:sp>
      <p:sp>
        <p:nvSpPr>
          <p:cNvPr id="56" name="TextBox 55"/>
          <p:cNvSpPr txBox="1"/>
          <p:nvPr/>
        </p:nvSpPr>
        <p:spPr>
          <a:xfrm>
            <a:off x="5810248" y="3878481"/>
            <a:ext cx="1802738" cy="307777"/>
          </a:xfrm>
          <a:prstGeom prst="rect">
            <a:avLst/>
          </a:prstGeom>
          <a:effectLst>
            <a:outerShdw blurRad="57150" dist="38100" dir="5400000" algn="ctr" rotWithShape="0">
              <a:schemeClr val="accent3">
                <a:shade val="9000"/>
                <a:satMod val="105000"/>
                <a:alpha val="48000"/>
              </a:schemeClr>
            </a:outerShdw>
            <a:softEdge rad="31750"/>
          </a:effectLst>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altLang="zh-CN" sz="1400" dirty="0">
                <a:solidFill>
                  <a:schemeClr val="bg1"/>
                </a:solidFill>
              </a:rPr>
              <a:t>Distance Relationship:</a:t>
            </a:r>
            <a:endParaRPr lang="zh-CN" altLang="en-US" sz="1400" dirty="0">
              <a:solidFill>
                <a:schemeClr val="bg1"/>
              </a:solidFill>
            </a:endParaRPr>
          </a:p>
        </p:txBody>
      </p:sp>
      <p:sp>
        <p:nvSpPr>
          <p:cNvPr id="26" name="矩形 25"/>
          <p:cNvSpPr/>
          <p:nvPr/>
        </p:nvSpPr>
        <p:spPr>
          <a:xfrm>
            <a:off x="8491775" y="3505864"/>
            <a:ext cx="2785405" cy="338554"/>
          </a:xfrm>
          <a:prstGeom prst="rect">
            <a:avLst/>
          </a:prstGeom>
        </p:spPr>
        <p:txBody>
          <a:bodyPr wrap="square">
            <a:spAutoFit/>
          </a:bodyPr>
          <a:lstStyle/>
          <a:p>
            <a:r>
              <a:rPr lang="en-US" altLang="zh-CN" sz="1600" dirty="0">
                <a:solidFill>
                  <a:schemeClr val="bg1"/>
                </a:solidFill>
                <a:latin typeface="微软雅黑" panose="020B0503020204020204" pitchFamily="34" charset="-122"/>
                <a:ea typeface="微软雅黑" panose="020B0503020204020204" pitchFamily="34" charset="-122"/>
              </a:rPr>
              <a:t>where </a:t>
            </a:r>
            <a:r>
              <a:rPr lang="en-US" altLang="zh-CN" sz="1600" dirty="0" err="1">
                <a:solidFill>
                  <a:schemeClr val="bg1"/>
                </a:solidFill>
                <a:latin typeface="微软雅黑" panose="020B0503020204020204" pitchFamily="34" charset="-122"/>
                <a:ea typeface="微软雅黑" panose="020B0503020204020204" pitchFamily="34" charset="-122"/>
              </a:rPr>
              <a:t>θp,q</a:t>
            </a:r>
            <a:r>
              <a:rPr lang="en-US" altLang="zh-CN" sz="1600" dirty="0">
                <a:solidFill>
                  <a:schemeClr val="bg1"/>
                </a:solidFill>
                <a:latin typeface="微软雅黑" panose="020B0503020204020204" pitchFamily="34" charset="-122"/>
                <a:ea typeface="微软雅黑" panose="020B0503020204020204" pitchFamily="34" charset="-122"/>
              </a:rPr>
              <a:t> </a:t>
            </a:r>
            <a:r>
              <a:rPr lang="en-US" altLang="zh-CN" sz="1600" dirty="0" smtClean="0">
                <a:solidFill>
                  <a:schemeClr val="bg1"/>
                </a:solidFill>
                <a:latin typeface="微软雅黑" panose="020B0503020204020204" pitchFamily="34" charset="-122"/>
                <a:ea typeface="微软雅黑" panose="020B0503020204020204" pitchFamily="34" charset="-122"/>
              </a:rPr>
              <a:t>within </a:t>
            </a:r>
            <a:r>
              <a:rPr lang="en-US" altLang="zh-CN" sz="1600" dirty="0">
                <a:solidFill>
                  <a:schemeClr val="bg1"/>
                </a:solidFill>
                <a:latin typeface="微软雅黑" panose="020B0503020204020204" pitchFamily="34" charset="-122"/>
                <a:ea typeface="微软雅黑" panose="020B0503020204020204" pitchFamily="34" charset="-122"/>
              </a:rPr>
              <a:t>[0, 2π</a:t>
            </a:r>
            <a:r>
              <a:rPr lang="en-US" altLang="zh-CN" sz="1600" dirty="0" smtClean="0">
                <a:solidFill>
                  <a:schemeClr val="bg1"/>
                </a:solidFill>
                <a:latin typeface="微软雅黑" panose="020B0503020204020204" pitchFamily="34" charset="-122"/>
                <a:ea typeface="微软雅黑" panose="020B0503020204020204" pitchFamily="34" charset="-122"/>
              </a:rPr>
              <a:t>)</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Tree>
    <p:custDataLst>
      <p:tags r:id="rId2"/>
    </p:custDataLst>
    <p:extLst>
      <p:ext uri="{BB962C8B-B14F-4D97-AF65-F5344CB8AC3E}">
        <p14:creationId xmlns:p14="http://schemas.microsoft.com/office/powerpoint/2010/main" val="39843190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linds(horizontal)">
                                      <p:cBhvr>
                                        <p:cTn id="13" dur="500"/>
                                        <p:tgtEl>
                                          <p:spTgt spid="22"/>
                                        </p:tgtEl>
                                      </p:cBhvr>
                                    </p:animEffect>
                                  </p:childTnLst>
                                </p:cTn>
                              </p:par>
                              <p:par>
                                <p:cTn id="14" presetID="3" presetClass="entr" presetSubtype="1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blinds(horizontal)">
                                      <p:cBhvr>
                                        <p:cTn id="16" dur="500"/>
                                        <p:tgtEl>
                                          <p:spTgt spid="23"/>
                                        </p:tgtEl>
                                      </p:cBhvr>
                                    </p:animEffect>
                                  </p:childTnLst>
                                </p:cTn>
                              </p:par>
                              <p:par>
                                <p:cTn id="17" presetID="3" presetClass="entr" presetSubtype="1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blinds(horizontal)">
                                      <p:cBhvr>
                                        <p:cTn id="19" dur="500"/>
                                        <p:tgtEl>
                                          <p:spTgt spid="24"/>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linds(horizontal)">
                                      <p:cBhvr>
                                        <p:cTn id="22" dur="500"/>
                                        <p:tgtEl>
                                          <p:spTgt spid="14"/>
                                        </p:tgtEl>
                                      </p:cBhvr>
                                    </p:animEffect>
                                  </p:childTnLst>
                                </p:cTn>
                              </p:par>
                              <p:par>
                                <p:cTn id="23" presetID="3" presetClass="entr" presetSubtype="1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linds(horizontal)">
                                      <p:cBhvr>
                                        <p:cTn id="25" dur="500"/>
                                        <p:tgtEl>
                                          <p:spTgt spid="5"/>
                                        </p:tgtEl>
                                      </p:cBhvr>
                                    </p:animEffect>
                                  </p:childTnLst>
                                </p:cTn>
                              </p:par>
                              <p:par>
                                <p:cTn id="26" presetID="3" presetClass="entr" presetSubtype="10"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blinds(horizontal)">
                                      <p:cBhvr>
                                        <p:cTn id="28" dur="500"/>
                                        <p:tgtEl>
                                          <p:spTgt spid="20"/>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0"/>
                                        </p:tgtEl>
                                        <p:attrNameLst>
                                          <p:attrName>style.visibility</p:attrName>
                                        </p:attrNameLst>
                                      </p:cBhvr>
                                      <p:to>
                                        <p:strVal val="visible"/>
                                      </p:to>
                                    </p:set>
                                  </p:childTnLst>
                                </p:cTn>
                              </p:par>
                              <p:par>
                                <p:cTn id="53" presetID="42" presetClass="entr" presetSubtype="0"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3" grpId="0" animBg="1"/>
      <p:bldP spid="46" grpId="0" animBg="1"/>
      <p:bldP spid="49" grpId="0" animBg="1"/>
      <p:bldP spid="50" grpId="0" animBg="1"/>
      <p:bldP spid="51" grpId="0" animBg="1"/>
      <p:bldP spid="56" grpId="0" animBg="1"/>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矩形 118"/>
          <p:cNvSpPr/>
          <p:nvPr/>
        </p:nvSpPr>
        <p:spPr>
          <a:xfrm>
            <a:off x="1956048" y="1311272"/>
            <a:ext cx="8172400" cy="33123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2" name="标题 1"/>
          <p:cNvSpPr>
            <a:spLocks noGrp="1"/>
          </p:cNvSpPr>
          <p:nvPr>
            <p:ph type="title"/>
          </p:nvPr>
        </p:nvSpPr>
        <p:spPr>
          <a:xfrm>
            <a:off x="1952596" y="142852"/>
            <a:ext cx="8229600" cy="1143000"/>
          </a:xfrm>
        </p:spPr>
        <p:txBody>
          <a:bodyPr>
            <a:normAutofit/>
          </a:bodyPr>
          <a:lstStyle/>
          <a:p>
            <a:r>
              <a:rPr lang="en-US" altLang="zh-CN" sz="4000" dirty="0">
                <a:solidFill>
                  <a:schemeClr val="bg1"/>
                </a:solidFill>
              </a:rPr>
              <a:t>Illustration of matched USBs</a:t>
            </a:r>
            <a:endParaRPr lang="zh-CN" altLang="en-US" sz="4000" dirty="0">
              <a:solidFill>
                <a:schemeClr val="bg1"/>
              </a:solidFill>
            </a:endParaRPr>
          </a:p>
        </p:txBody>
      </p:sp>
      <p:grpSp>
        <p:nvGrpSpPr>
          <p:cNvPr id="3" name="组合 23"/>
          <p:cNvGrpSpPr/>
          <p:nvPr/>
        </p:nvGrpSpPr>
        <p:grpSpPr>
          <a:xfrm>
            <a:off x="2597248" y="1470690"/>
            <a:ext cx="1180280" cy="1156615"/>
            <a:chOff x="857224" y="1500174"/>
            <a:chExt cx="2214578" cy="2214578"/>
          </a:xfrm>
        </p:grpSpPr>
        <p:sp>
          <p:nvSpPr>
            <p:cNvPr id="5" name="椭圆 4"/>
            <p:cNvSpPr/>
            <p:nvPr/>
          </p:nvSpPr>
          <p:spPr>
            <a:xfrm>
              <a:off x="1500166" y="2143116"/>
              <a:ext cx="928694" cy="92869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cxnSp>
          <p:nvCxnSpPr>
            <p:cNvPr id="6" name="直接连接符 5"/>
            <p:cNvCxnSpPr>
              <a:endCxn id="5" idx="7"/>
            </p:cNvCxnSpPr>
            <p:nvPr/>
          </p:nvCxnSpPr>
          <p:spPr>
            <a:xfrm rot="5400000" flipH="1" flipV="1">
              <a:off x="1962755" y="2285917"/>
              <a:ext cx="336897" cy="323305"/>
            </a:xfrm>
            <a:prstGeom prst="line">
              <a:avLst/>
            </a:prstGeom>
            <a:ln>
              <a:tailEnd type="arrow"/>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857224" y="1500174"/>
              <a:ext cx="2214578" cy="2214578"/>
            </a:xfrm>
            <a:prstGeom prst="ellipse">
              <a:avLst/>
            </a:prstGeom>
            <a:noFill/>
            <a:ln w="190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14" name="椭圆 13"/>
            <p:cNvSpPr/>
            <p:nvPr/>
          </p:nvSpPr>
          <p:spPr>
            <a:xfrm>
              <a:off x="1714480" y="1571612"/>
              <a:ext cx="785818" cy="785818"/>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cxnSp>
          <p:nvCxnSpPr>
            <p:cNvPr id="15" name="直接连接符 14"/>
            <p:cNvCxnSpPr>
              <a:endCxn id="14" idx="1"/>
            </p:cNvCxnSpPr>
            <p:nvPr/>
          </p:nvCxnSpPr>
          <p:spPr>
            <a:xfrm rot="16200000" flipV="1">
              <a:off x="1828072" y="1688181"/>
              <a:ext cx="285069" cy="282092"/>
            </a:xfrm>
            <a:prstGeom prst="line">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19" name="Object 11"/>
            <p:cNvGraphicFramePr>
              <a:graphicFrameLocks noChangeAspect="1"/>
            </p:cNvGraphicFramePr>
            <p:nvPr/>
          </p:nvGraphicFramePr>
          <p:xfrm>
            <a:off x="1831293" y="2554940"/>
            <a:ext cx="285951" cy="243168"/>
          </p:xfrm>
          <a:graphic>
            <a:graphicData uri="http://schemas.openxmlformats.org/presentationml/2006/ole">
              <mc:AlternateContent xmlns:mc="http://schemas.openxmlformats.org/markup-compatibility/2006">
                <mc:Choice xmlns:v="urn:schemas-microsoft-com:vml" Requires="v">
                  <p:oleObj spid="_x0000_s14770" name="Equation" r:id="rId4" imgW="177480" imgH="152280" progId="">
                    <p:embed/>
                  </p:oleObj>
                </mc:Choice>
                <mc:Fallback>
                  <p:oleObj name="Equation" r:id="rId4" imgW="177480" imgH="15228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1293" y="2554940"/>
                          <a:ext cx="285951" cy="243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26" name="椭圆 25"/>
          <p:cNvSpPr/>
          <p:nvPr/>
        </p:nvSpPr>
        <p:spPr>
          <a:xfrm>
            <a:off x="4474275" y="1864302"/>
            <a:ext cx="494956" cy="48503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cxnSp>
        <p:nvCxnSpPr>
          <p:cNvPr id="27" name="直接连接符 26"/>
          <p:cNvCxnSpPr>
            <a:endCxn id="26" idx="7"/>
          </p:cNvCxnSpPr>
          <p:nvPr/>
        </p:nvCxnSpPr>
        <p:spPr>
          <a:xfrm rot="5400000" flipH="1" flipV="1">
            <a:off x="4722617" y="1937155"/>
            <a:ext cx="175952" cy="172309"/>
          </a:xfrm>
          <a:prstGeom prst="line">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椭圆 27"/>
          <p:cNvSpPr/>
          <p:nvPr/>
        </p:nvSpPr>
        <p:spPr>
          <a:xfrm>
            <a:off x="4131612" y="1528521"/>
            <a:ext cx="1180280" cy="1156615"/>
          </a:xfrm>
          <a:prstGeom prst="ellipse">
            <a:avLst/>
          </a:prstGeom>
          <a:noFill/>
          <a:ln w="190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graphicFrame>
        <p:nvGraphicFramePr>
          <p:cNvPr id="31" name="Object 11"/>
          <p:cNvGraphicFramePr>
            <a:graphicFrameLocks noChangeAspect="1"/>
          </p:cNvGraphicFramePr>
          <p:nvPr>
            <p:extLst>
              <p:ext uri="{D42A27DB-BD31-4B8C-83A1-F6EECF244321}">
                <p14:modId xmlns:p14="http://schemas.microsoft.com/office/powerpoint/2010/main" val="3082571384"/>
              </p:ext>
            </p:extLst>
          </p:nvPr>
        </p:nvGraphicFramePr>
        <p:xfrm>
          <a:off x="4665802" y="2080293"/>
          <a:ext cx="119063" cy="127000"/>
        </p:xfrm>
        <a:graphic>
          <a:graphicData uri="http://schemas.openxmlformats.org/presentationml/2006/ole">
            <mc:AlternateContent xmlns:mc="http://schemas.openxmlformats.org/markup-compatibility/2006">
              <mc:Choice xmlns:v="urn:schemas-microsoft-com:vml" Requires="v">
                <p:oleObj spid="_x0000_s14771" name="Equation" r:id="rId6" imgW="139680" imgH="152280" progId="">
                  <p:embed/>
                </p:oleObj>
              </mc:Choice>
              <mc:Fallback>
                <p:oleObj name="Equation" r:id="rId6" imgW="139680" imgH="15228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65802" y="2080293"/>
                        <a:ext cx="119063" cy="12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4" name="组合 32"/>
          <p:cNvGrpSpPr/>
          <p:nvPr/>
        </p:nvGrpSpPr>
        <p:grpSpPr>
          <a:xfrm>
            <a:off x="4308660" y="1580743"/>
            <a:ext cx="418809" cy="410412"/>
            <a:chOff x="3267680" y="1617701"/>
            <a:chExt cx="506979" cy="506979"/>
          </a:xfrm>
        </p:grpSpPr>
        <p:sp>
          <p:nvSpPr>
            <p:cNvPr id="29" name="椭圆 28"/>
            <p:cNvSpPr/>
            <p:nvPr/>
          </p:nvSpPr>
          <p:spPr>
            <a:xfrm>
              <a:off x="3267680" y="1617701"/>
              <a:ext cx="506979" cy="506979"/>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cxnSp>
          <p:nvCxnSpPr>
            <p:cNvPr id="30" name="直接连接符 29"/>
            <p:cNvCxnSpPr>
              <a:endCxn id="29" idx="1"/>
            </p:cNvCxnSpPr>
            <p:nvPr/>
          </p:nvCxnSpPr>
          <p:spPr>
            <a:xfrm rot="16200000" flipV="1">
              <a:off x="3340966" y="1692907"/>
              <a:ext cx="183915" cy="181995"/>
            </a:xfrm>
            <a:prstGeom prst="line">
              <a:avLst/>
            </a:prstGeom>
            <a:ln>
              <a:tailEnd type="arrow"/>
            </a:ln>
          </p:spPr>
          <p:style>
            <a:lnRef idx="1">
              <a:schemeClr val="accent1"/>
            </a:lnRef>
            <a:fillRef idx="0">
              <a:schemeClr val="accent1"/>
            </a:fillRef>
            <a:effectRef idx="0">
              <a:schemeClr val="accent1"/>
            </a:effectRef>
            <a:fontRef idx="minor">
              <a:schemeClr val="tx1"/>
            </a:fontRef>
          </p:style>
        </p:cxnSp>
      </p:grpSp>
      <p:cxnSp>
        <p:nvCxnSpPr>
          <p:cNvPr id="35" name="直接连接符 34"/>
          <p:cNvCxnSpPr/>
          <p:nvPr/>
        </p:nvCxnSpPr>
        <p:spPr>
          <a:xfrm>
            <a:off x="3187391" y="2048988"/>
            <a:ext cx="1534364" cy="57831"/>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7" name="直接连接符 36"/>
          <p:cNvCxnSpPr/>
          <p:nvPr/>
        </p:nvCxnSpPr>
        <p:spPr>
          <a:xfrm>
            <a:off x="3246418" y="1702003"/>
            <a:ext cx="1286513" cy="84056"/>
          </a:xfrm>
          <a:prstGeom prst="line">
            <a:avLst/>
          </a:prstGeom>
        </p:spPr>
        <p:style>
          <a:lnRef idx="2">
            <a:schemeClr val="accent1"/>
          </a:lnRef>
          <a:fillRef idx="0">
            <a:schemeClr val="accent1"/>
          </a:fillRef>
          <a:effectRef idx="1">
            <a:schemeClr val="accent1"/>
          </a:effectRef>
          <a:fontRef idx="minor">
            <a:schemeClr val="tx1"/>
          </a:fontRef>
        </p:style>
      </p:cxnSp>
      <p:grpSp>
        <p:nvGrpSpPr>
          <p:cNvPr id="8" name="组合 69"/>
          <p:cNvGrpSpPr/>
          <p:nvPr/>
        </p:nvGrpSpPr>
        <p:grpSpPr>
          <a:xfrm>
            <a:off x="6097710" y="1542117"/>
            <a:ext cx="3286148" cy="1214446"/>
            <a:chOff x="4286248" y="1643050"/>
            <a:chExt cx="3857652" cy="1428760"/>
          </a:xfrm>
        </p:grpSpPr>
        <p:sp>
          <p:nvSpPr>
            <p:cNvPr id="39" name="椭圆 38"/>
            <p:cNvSpPr/>
            <p:nvPr/>
          </p:nvSpPr>
          <p:spPr>
            <a:xfrm>
              <a:off x="4701049" y="2057851"/>
              <a:ext cx="599157" cy="59915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cxnSp>
          <p:nvCxnSpPr>
            <p:cNvPr id="40" name="直接连接符 39"/>
            <p:cNvCxnSpPr>
              <a:endCxn id="39" idx="7"/>
            </p:cNvCxnSpPr>
            <p:nvPr/>
          </p:nvCxnSpPr>
          <p:spPr>
            <a:xfrm rot="5400000" flipH="1" flipV="1">
              <a:off x="4999494" y="2149981"/>
              <a:ext cx="217353" cy="208584"/>
            </a:xfrm>
            <a:prstGeom prst="line">
              <a:avLst/>
            </a:prstGeom>
            <a:ln>
              <a:tailEnd type="arrow"/>
            </a:ln>
          </p:spPr>
          <p:style>
            <a:lnRef idx="1">
              <a:schemeClr val="accent1"/>
            </a:lnRef>
            <a:fillRef idx="0">
              <a:schemeClr val="accent1"/>
            </a:fillRef>
            <a:effectRef idx="0">
              <a:schemeClr val="accent1"/>
            </a:effectRef>
            <a:fontRef idx="minor">
              <a:schemeClr val="tx1"/>
            </a:fontRef>
          </p:style>
        </p:cxnSp>
        <p:sp>
          <p:nvSpPr>
            <p:cNvPr id="41" name="椭圆 40"/>
            <p:cNvSpPr/>
            <p:nvPr/>
          </p:nvSpPr>
          <p:spPr>
            <a:xfrm>
              <a:off x="4286248" y="1643050"/>
              <a:ext cx="1428760" cy="1428760"/>
            </a:xfrm>
            <a:prstGeom prst="ellipse">
              <a:avLst/>
            </a:prstGeom>
            <a:noFill/>
            <a:ln w="190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grpSp>
          <p:nvGrpSpPr>
            <p:cNvPr id="9" name="组合 47"/>
            <p:cNvGrpSpPr/>
            <p:nvPr/>
          </p:nvGrpSpPr>
          <p:grpSpPr>
            <a:xfrm>
              <a:off x="4839316" y="1689139"/>
              <a:ext cx="506979" cy="506979"/>
              <a:chOff x="4839316" y="1689139"/>
              <a:chExt cx="506979" cy="506979"/>
            </a:xfrm>
          </p:grpSpPr>
          <p:sp>
            <p:nvSpPr>
              <p:cNvPr id="42" name="椭圆 41"/>
              <p:cNvSpPr/>
              <p:nvPr/>
            </p:nvSpPr>
            <p:spPr>
              <a:xfrm>
                <a:off x="4839316" y="1689139"/>
                <a:ext cx="506979" cy="506979"/>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cxnSp>
            <p:nvCxnSpPr>
              <p:cNvPr id="43" name="直接连接符 42"/>
              <p:cNvCxnSpPr>
                <a:endCxn id="42" idx="1"/>
              </p:cNvCxnSpPr>
              <p:nvPr/>
            </p:nvCxnSpPr>
            <p:spPr>
              <a:xfrm rot="16200000" flipV="1">
                <a:off x="4912602" y="1764345"/>
                <a:ext cx="183915" cy="181995"/>
              </a:xfrm>
              <a:prstGeom prst="line">
                <a:avLst/>
              </a:prstGeom>
              <a:ln>
                <a:tailEnd type="arrow"/>
              </a:ln>
            </p:spPr>
            <p:style>
              <a:lnRef idx="1">
                <a:schemeClr val="accent1"/>
              </a:lnRef>
              <a:fillRef idx="0">
                <a:schemeClr val="accent1"/>
              </a:fillRef>
              <a:effectRef idx="0">
                <a:schemeClr val="accent1"/>
              </a:effectRef>
              <a:fontRef idx="minor">
                <a:schemeClr val="tx1"/>
              </a:fontRef>
            </p:style>
          </p:cxnSp>
        </p:grpSp>
        <p:graphicFrame>
          <p:nvGraphicFramePr>
            <p:cNvPr id="44" name="Object 11"/>
            <p:cNvGraphicFramePr>
              <a:graphicFrameLocks noChangeAspect="1"/>
            </p:cNvGraphicFramePr>
            <p:nvPr/>
          </p:nvGraphicFramePr>
          <p:xfrm>
            <a:off x="4914900" y="2324100"/>
            <a:ext cx="184150" cy="155575"/>
          </p:xfrm>
          <a:graphic>
            <a:graphicData uri="http://schemas.openxmlformats.org/presentationml/2006/ole">
              <mc:AlternateContent xmlns:mc="http://schemas.openxmlformats.org/markup-compatibility/2006">
                <mc:Choice xmlns:v="urn:schemas-microsoft-com:vml" Requires="v">
                  <p:oleObj spid="_x0000_s14772" name="Equation" r:id="rId8" imgW="177480" imgH="152280" progId="">
                    <p:embed/>
                  </p:oleObj>
                </mc:Choice>
                <mc:Fallback>
                  <p:oleObj name="Equation" r:id="rId8" imgW="177480" imgH="15228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14900" y="2324100"/>
                          <a:ext cx="184150" cy="15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0" name="组合 48"/>
            <p:cNvGrpSpPr/>
            <p:nvPr/>
          </p:nvGrpSpPr>
          <p:grpSpPr>
            <a:xfrm rot="7586672">
              <a:off x="4565087" y="2564831"/>
              <a:ext cx="506979" cy="506979"/>
              <a:chOff x="4839316" y="1689139"/>
              <a:chExt cx="506979" cy="506979"/>
            </a:xfrm>
          </p:grpSpPr>
          <p:sp>
            <p:nvSpPr>
              <p:cNvPr id="50" name="椭圆 49"/>
              <p:cNvSpPr/>
              <p:nvPr/>
            </p:nvSpPr>
            <p:spPr>
              <a:xfrm>
                <a:off x="4839316" y="1689139"/>
                <a:ext cx="506979" cy="506979"/>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cxnSp>
            <p:nvCxnSpPr>
              <p:cNvPr id="51" name="直接连接符 50"/>
              <p:cNvCxnSpPr>
                <a:endCxn id="50" idx="1"/>
              </p:cNvCxnSpPr>
              <p:nvPr/>
            </p:nvCxnSpPr>
            <p:spPr>
              <a:xfrm rot="16200000" flipV="1">
                <a:off x="4912602" y="1764345"/>
                <a:ext cx="183915" cy="181995"/>
              </a:xfrm>
              <a:prstGeom prst="line">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52" name="椭圆 51"/>
            <p:cNvSpPr/>
            <p:nvPr/>
          </p:nvSpPr>
          <p:spPr>
            <a:xfrm>
              <a:off x="7129941" y="2057851"/>
              <a:ext cx="599157" cy="59915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cxnSp>
          <p:nvCxnSpPr>
            <p:cNvPr id="53" name="直接连接符 52"/>
            <p:cNvCxnSpPr>
              <a:endCxn id="52" idx="7"/>
            </p:cNvCxnSpPr>
            <p:nvPr/>
          </p:nvCxnSpPr>
          <p:spPr>
            <a:xfrm rot="5400000" flipH="1" flipV="1">
              <a:off x="7428386" y="2149981"/>
              <a:ext cx="217353" cy="208584"/>
            </a:xfrm>
            <a:prstGeom prst="line">
              <a:avLst/>
            </a:prstGeom>
            <a:ln>
              <a:tailEnd type="arrow"/>
            </a:ln>
          </p:spPr>
          <p:style>
            <a:lnRef idx="1">
              <a:schemeClr val="accent1"/>
            </a:lnRef>
            <a:fillRef idx="0">
              <a:schemeClr val="accent1"/>
            </a:fillRef>
            <a:effectRef idx="0">
              <a:schemeClr val="accent1"/>
            </a:effectRef>
            <a:fontRef idx="minor">
              <a:schemeClr val="tx1"/>
            </a:fontRef>
          </p:style>
        </p:cxnSp>
        <p:sp>
          <p:nvSpPr>
            <p:cNvPr id="54" name="椭圆 53"/>
            <p:cNvSpPr/>
            <p:nvPr/>
          </p:nvSpPr>
          <p:spPr>
            <a:xfrm>
              <a:off x="6715140" y="1643050"/>
              <a:ext cx="1428760" cy="1428760"/>
            </a:xfrm>
            <a:prstGeom prst="ellipse">
              <a:avLst/>
            </a:prstGeom>
            <a:noFill/>
            <a:ln w="190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grpSp>
          <p:nvGrpSpPr>
            <p:cNvPr id="11" name="组合 54"/>
            <p:cNvGrpSpPr/>
            <p:nvPr/>
          </p:nvGrpSpPr>
          <p:grpSpPr>
            <a:xfrm>
              <a:off x="7268208" y="1689139"/>
              <a:ext cx="506979" cy="506979"/>
              <a:chOff x="4839316" y="1689139"/>
              <a:chExt cx="506979" cy="506979"/>
            </a:xfrm>
          </p:grpSpPr>
          <p:sp>
            <p:nvSpPr>
              <p:cNvPr id="56" name="椭圆 55"/>
              <p:cNvSpPr/>
              <p:nvPr/>
            </p:nvSpPr>
            <p:spPr>
              <a:xfrm>
                <a:off x="4839316" y="1689139"/>
                <a:ext cx="506979" cy="506979"/>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cxnSp>
            <p:nvCxnSpPr>
              <p:cNvPr id="57" name="直接连接符 56"/>
              <p:cNvCxnSpPr>
                <a:endCxn id="56" idx="1"/>
              </p:cNvCxnSpPr>
              <p:nvPr/>
            </p:nvCxnSpPr>
            <p:spPr>
              <a:xfrm rot="16200000" flipV="1">
                <a:off x="4912602" y="1764345"/>
                <a:ext cx="183915" cy="181995"/>
              </a:xfrm>
              <a:prstGeom prst="line">
                <a:avLst/>
              </a:prstGeom>
              <a:ln>
                <a:tailEnd type="arrow"/>
              </a:ln>
            </p:spPr>
            <p:style>
              <a:lnRef idx="1">
                <a:schemeClr val="accent1"/>
              </a:lnRef>
              <a:fillRef idx="0">
                <a:schemeClr val="accent1"/>
              </a:fillRef>
              <a:effectRef idx="0">
                <a:schemeClr val="accent1"/>
              </a:effectRef>
              <a:fontRef idx="minor">
                <a:schemeClr val="tx1"/>
              </a:fontRef>
            </p:style>
          </p:cxnSp>
        </p:grpSp>
        <p:graphicFrame>
          <p:nvGraphicFramePr>
            <p:cNvPr id="58" name="Object 11"/>
            <p:cNvGraphicFramePr>
              <a:graphicFrameLocks noChangeAspect="1"/>
            </p:cNvGraphicFramePr>
            <p:nvPr/>
          </p:nvGraphicFramePr>
          <p:xfrm>
            <a:off x="7362825" y="2324100"/>
            <a:ext cx="142875" cy="155575"/>
          </p:xfrm>
          <a:graphic>
            <a:graphicData uri="http://schemas.openxmlformats.org/presentationml/2006/ole">
              <mc:AlternateContent xmlns:mc="http://schemas.openxmlformats.org/markup-compatibility/2006">
                <mc:Choice xmlns:v="urn:schemas-microsoft-com:vml" Requires="v">
                  <p:oleObj spid="_x0000_s14773" name="Equation" r:id="rId10" imgW="139680" imgH="152280" progId="">
                    <p:embed/>
                  </p:oleObj>
                </mc:Choice>
                <mc:Fallback>
                  <p:oleObj name="Equation" r:id="rId10" imgW="139680" imgH="152280"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62825" y="2324100"/>
                          <a:ext cx="142875" cy="15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2" name="组合 58"/>
            <p:cNvGrpSpPr/>
            <p:nvPr/>
          </p:nvGrpSpPr>
          <p:grpSpPr>
            <a:xfrm rot="7586672">
              <a:off x="7535911" y="2458440"/>
              <a:ext cx="506979" cy="506979"/>
              <a:chOff x="4839316" y="1689139"/>
              <a:chExt cx="506979" cy="506979"/>
            </a:xfrm>
          </p:grpSpPr>
          <p:sp>
            <p:nvSpPr>
              <p:cNvPr id="60" name="椭圆 59"/>
              <p:cNvSpPr/>
              <p:nvPr/>
            </p:nvSpPr>
            <p:spPr>
              <a:xfrm>
                <a:off x="4839316" y="1689139"/>
                <a:ext cx="506979" cy="506979"/>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cxnSp>
            <p:nvCxnSpPr>
              <p:cNvPr id="61" name="直接连接符 60"/>
              <p:cNvCxnSpPr>
                <a:endCxn id="60" idx="1"/>
              </p:cNvCxnSpPr>
              <p:nvPr/>
            </p:nvCxnSpPr>
            <p:spPr>
              <a:xfrm rot="16200000" flipV="1">
                <a:off x="4912602" y="1764345"/>
                <a:ext cx="183915" cy="181995"/>
              </a:xfrm>
              <a:prstGeom prst="line">
                <a:avLst/>
              </a:prstGeom>
              <a:ln>
                <a:tailEnd type="arrow"/>
              </a:ln>
            </p:spPr>
            <p:style>
              <a:lnRef idx="1">
                <a:schemeClr val="accent1"/>
              </a:lnRef>
              <a:fillRef idx="0">
                <a:schemeClr val="accent1"/>
              </a:fillRef>
              <a:effectRef idx="0">
                <a:schemeClr val="accent1"/>
              </a:effectRef>
              <a:fontRef idx="minor">
                <a:schemeClr val="tx1"/>
              </a:fontRef>
            </p:style>
          </p:cxnSp>
        </p:grpSp>
        <p:cxnSp>
          <p:nvCxnSpPr>
            <p:cNvPr id="62" name="直接连接符 61"/>
            <p:cNvCxnSpPr/>
            <p:nvPr/>
          </p:nvCxnSpPr>
          <p:spPr>
            <a:xfrm>
              <a:off x="5000628" y="2357430"/>
              <a:ext cx="2459352" cy="1239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64" name="直接连接符 63"/>
            <p:cNvCxnSpPr/>
            <p:nvPr/>
          </p:nvCxnSpPr>
          <p:spPr>
            <a:xfrm flipV="1">
              <a:off x="4823460" y="2705100"/>
              <a:ext cx="2956560" cy="114300"/>
            </a:xfrm>
            <a:prstGeom prst="line">
              <a:avLst/>
            </a:prstGeom>
          </p:spPr>
          <p:style>
            <a:lnRef idx="2">
              <a:schemeClr val="accent1"/>
            </a:lnRef>
            <a:fillRef idx="0">
              <a:schemeClr val="accent1"/>
            </a:fillRef>
            <a:effectRef idx="1">
              <a:schemeClr val="accent1"/>
            </a:effectRef>
            <a:fontRef idx="minor">
              <a:schemeClr val="tx1"/>
            </a:fontRef>
          </p:style>
        </p:cxnSp>
        <p:cxnSp>
          <p:nvCxnSpPr>
            <p:cNvPr id="67" name="直接连接符 66"/>
            <p:cNvCxnSpPr/>
            <p:nvPr/>
          </p:nvCxnSpPr>
          <p:spPr>
            <a:xfrm flipV="1">
              <a:off x="5097780" y="1950720"/>
              <a:ext cx="2423160" cy="762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3" name="组合 183"/>
          <p:cNvGrpSpPr/>
          <p:nvPr/>
        </p:nvGrpSpPr>
        <p:grpSpPr>
          <a:xfrm>
            <a:off x="2311499" y="3042314"/>
            <a:ext cx="3441092" cy="1214446"/>
            <a:chOff x="571472" y="3286124"/>
            <a:chExt cx="3441092" cy="1214446"/>
          </a:xfrm>
        </p:grpSpPr>
        <p:sp>
          <p:nvSpPr>
            <p:cNvPr id="73" name="椭圆 72"/>
            <p:cNvSpPr/>
            <p:nvPr/>
          </p:nvSpPr>
          <p:spPr>
            <a:xfrm>
              <a:off x="924821" y="3638705"/>
              <a:ext cx="510393" cy="50928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cxnSp>
          <p:nvCxnSpPr>
            <p:cNvPr id="74" name="直接连接符 73"/>
            <p:cNvCxnSpPr>
              <a:endCxn id="73" idx="7"/>
            </p:cNvCxnSpPr>
            <p:nvPr/>
          </p:nvCxnSpPr>
          <p:spPr>
            <a:xfrm rot="5400000" flipH="1" flipV="1">
              <a:off x="1179253" y="3716822"/>
              <a:ext cx="184750" cy="177683"/>
            </a:xfrm>
            <a:prstGeom prst="line">
              <a:avLst/>
            </a:prstGeom>
            <a:ln>
              <a:tailEnd type="arrow"/>
            </a:ln>
          </p:spPr>
          <p:style>
            <a:lnRef idx="1">
              <a:schemeClr val="accent1"/>
            </a:lnRef>
            <a:fillRef idx="0">
              <a:schemeClr val="accent1"/>
            </a:fillRef>
            <a:effectRef idx="0">
              <a:schemeClr val="accent1"/>
            </a:effectRef>
            <a:fontRef idx="minor">
              <a:schemeClr val="tx1"/>
            </a:fontRef>
          </p:style>
        </p:cxnSp>
        <p:sp>
          <p:nvSpPr>
            <p:cNvPr id="75" name="椭圆 74"/>
            <p:cNvSpPr/>
            <p:nvPr/>
          </p:nvSpPr>
          <p:spPr>
            <a:xfrm>
              <a:off x="571472" y="3286124"/>
              <a:ext cx="1217092" cy="1214446"/>
            </a:xfrm>
            <a:prstGeom prst="ellipse">
              <a:avLst/>
            </a:prstGeom>
            <a:noFill/>
            <a:ln w="190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grpSp>
          <p:nvGrpSpPr>
            <p:cNvPr id="16" name="组合 47"/>
            <p:cNvGrpSpPr/>
            <p:nvPr/>
          </p:nvGrpSpPr>
          <p:grpSpPr>
            <a:xfrm>
              <a:off x="1042604" y="3325300"/>
              <a:ext cx="431871" cy="430932"/>
              <a:chOff x="4839316" y="1689139"/>
              <a:chExt cx="506979" cy="506979"/>
            </a:xfrm>
          </p:grpSpPr>
          <p:sp>
            <p:nvSpPr>
              <p:cNvPr id="94" name="椭圆 93"/>
              <p:cNvSpPr/>
              <p:nvPr/>
            </p:nvSpPr>
            <p:spPr>
              <a:xfrm>
                <a:off x="4839316" y="1689139"/>
                <a:ext cx="506979" cy="506979"/>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cxnSp>
            <p:nvCxnSpPr>
              <p:cNvPr id="95" name="直接连接符 94"/>
              <p:cNvCxnSpPr>
                <a:endCxn id="94" idx="1"/>
              </p:cNvCxnSpPr>
              <p:nvPr/>
            </p:nvCxnSpPr>
            <p:spPr>
              <a:xfrm rot="16200000" flipV="1">
                <a:off x="4912602" y="1764345"/>
                <a:ext cx="183915" cy="181995"/>
              </a:xfrm>
              <a:prstGeom prst="line">
                <a:avLst/>
              </a:prstGeom>
              <a:ln>
                <a:tailEnd type="arrow"/>
              </a:ln>
            </p:spPr>
            <p:style>
              <a:lnRef idx="1">
                <a:schemeClr val="accent1"/>
              </a:lnRef>
              <a:fillRef idx="0">
                <a:schemeClr val="accent1"/>
              </a:fillRef>
              <a:effectRef idx="0">
                <a:schemeClr val="accent1"/>
              </a:effectRef>
              <a:fontRef idx="minor">
                <a:schemeClr val="tx1"/>
              </a:fontRef>
            </p:style>
          </p:cxnSp>
        </p:grpSp>
        <p:graphicFrame>
          <p:nvGraphicFramePr>
            <p:cNvPr id="77" name="Object 11"/>
            <p:cNvGraphicFramePr>
              <a:graphicFrameLocks noChangeAspect="1"/>
            </p:cNvGraphicFramePr>
            <p:nvPr/>
          </p:nvGraphicFramePr>
          <p:xfrm>
            <a:off x="1106990" y="3865017"/>
            <a:ext cx="156869" cy="132239"/>
          </p:xfrm>
          <a:graphic>
            <a:graphicData uri="http://schemas.openxmlformats.org/presentationml/2006/ole">
              <mc:AlternateContent xmlns:mc="http://schemas.openxmlformats.org/markup-compatibility/2006">
                <mc:Choice xmlns:v="urn:schemas-microsoft-com:vml" Requires="v">
                  <p:oleObj spid="_x0000_s14774" name="Equation" r:id="rId12" imgW="177480" imgH="152280" progId="">
                    <p:embed/>
                  </p:oleObj>
                </mc:Choice>
                <mc:Fallback>
                  <p:oleObj name="Equation" r:id="rId12" imgW="177480" imgH="15228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06990" y="3865017"/>
                          <a:ext cx="156869" cy="132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7" name="组合 48"/>
            <p:cNvGrpSpPr/>
            <p:nvPr/>
          </p:nvGrpSpPr>
          <p:grpSpPr>
            <a:xfrm rot="7586672">
              <a:off x="809471" y="4069168"/>
              <a:ext cx="430932" cy="431871"/>
              <a:chOff x="4839316" y="1689139"/>
              <a:chExt cx="506979" cy="506979"/>
            </a:xfrm>
          </p:grpSpPr>
          <p:sp>
            <p:nvSpPr>
              <p:cNvPr id="92" name="椭圆 91"/>
              <p:cNvSpPr/>
              <p:nvPr/>
            </p:nvSpPr>
            <p:spPr>
              <a:xfrm>
                <a:off x="4839316" y="1689139"/>
                <a:ext cx="506979" cy="506979"/>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cxnSp>
            <p:nvCxnSpPr>
              <p:cNvPr id="93" name="直接连接符 92"/>
              <p:cNvCxnSpPr>
                <a:endCxn id="92" idx="1"/>
              </p:cNvCxnSpPr>
              <p:nvPr/>
            </p:nvCxnSpPr>
            <p:spPr>
              <a:xfrm rot="16200000" flipV="1">
                <a:off x="4912602" y="1764345"/>
                <a:ext cx="183915" cy="181995"/>
              </a:xfrm>
              <a:prstGeom prst="line">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79" name="椭圆 78"/>
            <p:cNvSpPr/>
            <p:nvPr/>
          </p:nvSpPr>
          <p:spPr>
            <a:xfrm>
              <a:off x="2993877" y="3638705"/>
              <a:ext cx="510393" cy="50928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cxnSp>
          <p:nvCxnSpPr>
            <p:cNvPr id="80" name="直接连接符 79"/>
            <p:cNvCxnSpPr>
              <a:endCxn id="79" idx="7"/>
            </p:cNvCxnSpPr>
            <p:nvPr/>
          </p:nvCxnSpPr>
          <p:spPr>
            <a:xfrm rot="5400000" flipH="1" flipV="1">
              <a:off x="3248309" y="3716822"/>
              <a:ext cx="184750" cy="177683"/>
            </a:xfrm>
            <a:prstGeom prst="line">
              <a:avLst/>
            </a:prstGeom>
            <a:ln>
              <a:tailEnd type="arrow"/>
            </a:ln>
          </p:spPr>
          <p:style>
            <a:lnRef idx="1">
              <a:schemeClr val="accent1"/>
            </a:lnRef>
            <a:fillRef idx="0">
              <a:schemeClr val="accent1"/>
            </a:fillRef>
            <a:effectRef idx="0">
              <a:schemeClr val="accent1"/>
            </a:effectRef>
            <a:fontRef idx="minor">
              <a:schemeClr val="tx1"/>
            </a:fontRef>
          </p:style>
        </p:cxnSp>
        <p:sp>
          <p:nvSpPr>
            <p:cNvPr id="81" name="椭圆 80"/>
            <p:cNvSpPr/>
            <p:nvPr/>
          </p:nvSpPr>
          <p:spPr>
            <a:xfrm>
              <a:off x="2640528" y="3286124"/>
              <a:ext cx="1217092" cy="1214446"/>
            </a:xfrm>
            <a:prstGeom prst="ellipse">
              <a:avLst/>
            </a:prstGeom>
            <a:noFill/>
            <a:ln w="190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grpSp>
          <p:nvGrpSpPr>
            <p:cNvPr id="18" name="组合 54"/>
            <p:cNvGrpSpPr/>
            <p:nvPr/>
          </p:nvGrpSpPr>
          <p:grpSpPr>
            <a:xfrm>
              <a:off x="3111660" y="3325300"/>
              <a:ext cx="431871" cy="430932"/>
              <a:chOff x="4839316" y="1689139"/>
              <a:chExt cx="506979" cy="506979"/>
            </a:xfrm>
          </p:grpSpPr>
          <p:sp>
            <p:nvSpPr>
              <p:cNvPr id="90" name="椭圆 89"/>
              <p:cNvSpPr/>
              <p:nvPr/>
            </p:nvSpPr>
            <p:spPr>
              <a:xfrm>
                <a:off x="4839316" y="1689139"/>
                <a:ext cx="506979" cy="506979"/>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cxnSp>
            <p:nvCxnSpPr>
              <p:cNvPr id="91" name="直接连接符 90"/>
              <p:cNvCxnSpPr>
                <a:endCxn id="90" idx="1"/>
              </p:cNvCxnSpPr>
              <p:nvPr/>
            </p:nvCxnSpPr>
            <p:spPr>
              <a:xfrm rot="16200000" flipV="1">
                <a:off x="4912602" y="1764345"/>
                <a:ext cx="183915" cy="181995"/>
              </a:xfrm>
              <a:prstGeom prst="line">
                <a:avLst/>
              </a:prstGeom>
              <a:ln>
                <a:tailEnd type="arrow"/>
              </a:ln>
            </p:spPr>
            <p:style>
              <a:lnRef idx="1">
                <a:schemeClr val="accent1"/>
              </a:lnRef>
              <a:fillRef idx="0">
                <a:schemeClr val="accent1"/>
              </a:fillRef>
              <a:effectRef idx="0">
                <a:schemeClr val="accent1"/>
              </a:effectRef>
              <a:fontRef idx="minor">
                <a:schemeClr val="tx1"/>
              </a:fontRef>
            </p:style>
          </p:cxnSp>
        </p:grpSp>
        <p:graphicFrame>
          <p:nvGraphicFramePr>
            <p:cNvPr id="83" name="Object 11"/>
            <p:cNvGraphicFramePr>
              <a:graphicFrameLocks noChangeAspect="1"/>
            </p:cNvGraphicFramePr>
            <p:nvPr/>
          </p:nvGraphicFramePr>
          <p:xfrm>
            <a:off x="3192260" y="3865017"/>
            <a:ext cx="121708" cy="132239"/>
          </p:xfrm>
          <a:graphic>
            <a:graphicData uri="http://schemas.openxmlformats.org/presentationml/2006/ole">
              <mc:AlternateContent xmlns:mc="http://schemas.openxmlformats.org/markup-compatibility/2006">
                <mc:Choice xmlns:v="urn:schemas-microsoft-com:vml" Requires="v">
                  <p:oleObj spid="_x0000_s14775" name="Equation" r:id="rId13" imgW="139680" imgH="152280" progId="">
                    <p:embed/>
                  </p:oleObj>
                </mc:Choice>
                <mc:Fallback>
                  <p:oleObj name="Equation" r:id="rId13" imgW="139680" imgH="152280"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92260" y="3865017"/>
                          <a:ext cx="121708" cy="132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0" name="组合 58"/>
            <p:cNvGrpSpPr/>
            <p:nvPr/>
          </p:nvGrpSpPr>
          <p:grpSpPr>
            <a:xfrm rot="7586672">
              <a:off x="3340173" y="3978736"/>
              <a:ext cx="430932" cy="431871"/>
              <a:chOff x="4839316" y="1689139"/>
              <a:chExt cx="506979" cy="506979"/>
            </a:xfrm>
          </p:grpSpPr>
          <p:sp>
            <p:nvSpPr>
              <p:cNvPr id="88" name="椭圆 87"/>
              <p:cNvSpPr/>
              <p:nvPr/>
            </p:nvSpPr>
            <p:spPr>
              <a:xfrm>
                <a:off x="4839316" y="1689139"/>
                <a:ext cx="506979" cy="506979"/>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cxnSp>
            <p:nvCxnSpPr>
              <p:cNvPr id="89" name="直接连接符 88"/>
              <p:cNvCxnSpPr>
                <a:endCxn id="88" idx="1"/>
              </p:cNvCxnSpPr>
              <p:nvPr/>
            </p:nvCxnSpPr>
            <p:spPr>
              <a:xfrm rot="16200000" flipV="1">
                <a:off x="4912602" y="1764345"/>
                <a:ext cx="183915" cy="181995"/>
              </a:xfrm>
              <a:prstGeom prst="line">
                <a:avLst/>
              </a:prstGeom>
              <a:ln>
                <a:tailEnd type="arrow"/>
              </a:ln>
            </p:spPr>
            <p:style>
              <a:lnRef idx="1">
                <a:schemeClr val="accent1"/>
              </a:lnRef>
              <a:fillRef idx="0">
                <a:schemeClr val="accent1"/>
              </a:fillRef>
              <a:effectRef idx="0">
                <a:schemeClr val="accent1"/>
              </a:effectRef>
              <a:fontRef idx="minor">
                <a:schemeClr val="tx1"/>
              </a:fontRef>
            </p:style>
          </p:cxnSp>
        </p:grpSp>
        <p:cxnSp>
          <p:nvCxnSpPr>
            <p:cNvPr id="85" name="直接连接符 84"/>
            <p:cNvCxnSpPr/>
            <p:nvPr/>
          </p:nvCxnSpPr>
          <p:spPr>
            <a:xfrm>
              <a:off x="1180018" y="3893347"/>
              <a:ext cx="2095004" cy="10532"/>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86" name="直接连接符 85"/>
            <p:cNvCxnSpPr/>
            <p:nvPr/>
          </p:nvCxnSpPr>
          <p:spPr>
            <a:xfrm flipV="1">
              <a:off x="1029097" y="4188867"/>
              <a:ext cx="2518551" cy="97155"/>
            </a:xfrm>
            <a:prstGeom prst="line">
              <a:avLst/>
            </a:prstGeom>
          </p:spPr>
          <p:style>
            <a:lnRef idx="2">
              <a:schemeClr val="accent1"/>
            </a:lnRef>
            <a:fillRef idx="0">
              <a:schemeClr val="accent1"/>
            </a:fillRef>
            <a:effectRef idx="1">
              <a:schemeClr val="accent1"/>
            </a:effectRef>
            <a:fontRef idx="minor">
              <a:schemeClr val="tx1"/>
            </a:fontRef>
          </p:style>
        </p:cxnSp>
        <p:cxnSp>
          <p:nvCxnSpPr>
            <p:cNvPr id="87" name="直接连接符 86"/>
            <p:cNvCxnSpPr/>
            <p:nvPr/>
          </p:nvCxnSpPr>
          <p:spPr>
            <a:xfrm flipV="1">
              <a:off x="1262777" y="3547644"/>
              <a:ext cx="2064173" cy="6477"/>
            </a:xfrm>
            <a:prstGeom prst="line">
              <a:avLst/>
            </a:prstGeom>
          </p:spPr>
          <p:style>
            <a:lnRef idx="2">
              <a:schemeClr val="accent1"/>
            </a:lnRef>
            <a:fillRef idx="0">
              <a:schemeClr val="accent1"/>
            </a:fillRef>
            <a:effectRef idx="1">
              <a:schemeClr val="accent1"/>
            </a:effectRef>
            <a:fontRef idx="minor">
              <a:schemeClr val="tx1"/>
            </a:fontRef>
          </p:style>
        </p:cxnSp>
        <p:grpSp>
          <p:nvGrpSpPr>
            <p:cNvPr id="21" name="组合 48"/>
            <p:cNvGrpSpPr/>
            <p:nvPr/>
          </p:nvGrpSpPr>
          <p:grpSpPr>
            <a:xfrm rot="4234436">
              <a:off x="1514965" y="3728981"/>
              <a:ext cx="430932" cy="431871"/>
              <a:chOff x="4839316" y="1689139"/>
              <a:chExt cx="506979" cy="506979"/>
            </a:xfrm>
          </p:grpSpPr>
          <p:sp>
            <p:nvSpPr>
              <p:cNvPr id="97" name="椭圆 96"/>
              <p:cNvSpPr/>
              <p:nvPr/>
            </p:nvSpPr>
            <p:spPr>
              <a:xfrm>
                <a:off x="4839316" y="1689139"/>
                <a:ext cx="506979" cy="506979"/>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cxnSp>
            <p:nvCxnSpPr>
              <p:cNvPr id="98" name="直接连接符 97"/>
              <p:cNvCxnSpPr>
                <a:endCxn id="97" idx="1"/>
              </p:cNvCxnSpPr>
              <p:nvPr/>
            </p:nvCxnSpPr>
            <p:spPr>
              <a:xfrm rot="16200000" flipV="1">
                <a:off x="4912602" y="1764345"/>
                <a:ext cx="183915" cy="181995"/>
              </a:xfrm>
              <a:prstGeom prst="line">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22" name="组合 48"/>
            <p:cNvGrpSpPr/>
            <p:nvPr/>
          </p:nvGrpSpPr>
          <p:grpSpPr>
            <a:xfrm rot="4234436">
              <a:off x="3581163" y="3723864"/>
              <a:ext cx="430932" cy="431871"/>
              <a:chOff x="4839316" y="1689139"/>
              <a:chExt cx="506979" cy="506979"/>
            </a:xfrm>
          </p:grpSpPr>
          <p:sp>
            <p:nvSpPr>
              <p:cNvPr id="100" name="椭圆 99"/>
              <p:cNvSpPr/>
              <p:nvPr/>
            </p:nvSpPr>
            <p:spPr>
              <a:xfrm>
                <a:off x="4839316" y="1689139"/>
                <a:ext cx="506979" cy="506979"/>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cxnSp>
            <p:nvCxnSpPr>
              <p:cNvPr id="101" name="直接连接符 100"/>
              <p:cNvCxnSpPr>
                <a:endCxn id="100" idx="1"/>
              </p:cNvCxnSpPr>
              <p:nvPr/>
            </p:nvCxnSpPr>
            <p:spPr>
              <a:xfrm rot="16200000" flipV="1">
                <a:off x="4912602" y="1764345"/>
                <a:ext cx="183915" cy="181995"/>
              </a:xfrm>
              <a:prstGeom prst="line">
                <a:avLst/>
              </a:prstGeom>
              <a:ln>
                <a:tailEnd type="arrow"/>
              </a:ln>
            </p:spPr>
            <p:style>
              <a:lnRef idx="1">
                <a:schemeClr val="accent1"/>
              </a:lnRef>
              <a:fillRef idx="0">
                <a:schemeClr val="accent1"/>
              </a:fillRef>
              <a:effectRef idx="0">
                <a:schemeClr val="accent1"/>
              </a:effectRef>
              <a:fontRef idx="minor">
                <a:schemeClr val="tx1"/>
              </a:fontRef>
            </p:style>
          </p:cxnSp>
        </p:grpSp>
        <p:cxnSp>
          <p:nvCxnSpPr>
            <p:cNvPr id="102" name="直接连接符 101"/>
            <p:cNvCxnSpPr/>
            <p:nvPr/>
          </p:nvCxnSpPr>
          <p:spPr>
            <a:xfrm flipV="1">
              <a:off x="1729740" y="3939540"/>
              <a:ext cx="2072640" cy="7622"/>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23" name="组合 184"/>
          <p:cNvGrpSpPr/>
          <p:nvPr/>
        </p:nvGrpSpPr>
        <p:grpSpPr>
          <a:xfrm>
            <a:off x="6228518" y="3042314"/>
            <a:ext cx="3441092" cy="1214446"/>
            <a:chOff x="4286248" y="3286124"/>
            <a:chExt cx="3441092" cy="1214446"/>
          </a:xfrm>
        </p:grpSpPr>
        <p:sp>
          <p:nvSpPr>
            <p:cNvPr id="146" name="椭圆 145"/>
            <p:cNvSpPr/>
            <p:nvPr/>
          </p:nvSpPr>
          <p:spPr>
            <a:xfrm>
              <a:off x="4639597" y="3638705"/>
              <a:ext cx="510393" cy="50928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cxnSp>
          <p:nvCxnSpPr>
            <p:cNvPr id="147" name="直接连接符 146"/>
            <p:cNvCxnSpPr>
              <a:endCxn id="146" idx="7"/>
            </p:cNvCxnSpPr>
            <p:nvPr/>
          </p:nvCxnSpPr>
          <p:spPr>
            <a:xfrm rot="5400000" flipH="1" flipV="1">
              <a:off x="4894029" y="3716822"/>
              <a:ext cx="184750" cy="177683"/>
            </a:xfrm>
            <a:prstGeom prst="line">
              <a:avLst/>
            </a:prstGeom>
            <a:ln>
              <a:tailEnd type="arrow"/>
            </a:ln>
          </p:spPr>
          <p:style>
            <a:lnRef idx="1">
              <a:schemeClr val="accent1"/>
            </a:lnRef>
            <a:fillRef idx="0">
              <a:schemeClr val="accent1"/>
            </a:fillRef>
            <a:effectRef idx="0">
              <a:schemeClr val="accent1"/>
            </a:effectRef>
            <a:fontRef idx="minor">
              <a:schemeClr val="tx1"/>
            </a:fontRef>
          </p:style>
        </p:cxnSp>
        <p:sp>
          <p:nvSpPr>
            <p:cNvPr id="148" name="椭圆 147"/>
            <p:cNvSpPr/>
            <p:nvPr/>
          </p:nvSpPr>
          <p:spPr>
            <a:xfrm>
              <a:off x="4286248" y="3286124"/>
              <a:ext cx="1217092" cy="1214446"/>
            </a:xfrm>
            <a:prstGeom prst="ellipse">
              <a:avLst/>
            </a:prstGeom>
            <a:noFill/>
            <a:ln w="190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grpSp>
          <p:nvGrpSpPr>
            <p:cNvPr id="24" name="组合 47"/>
            <p:cNvGrpSpPr/>
            <p:nvPr/>
          </p:nvGrpSpPr>
          <p:grpSpPr>
            <a:xfrm>
              <a:off x="4757380" y="3325300"/>
              <a:ext cx="431871" cy="430932"/>
              <a:chOff x="4839316" y="1689139"/>
              <a:chExt cx="506979" cy="506979"/>
            </a:xfrm>
          </p:grpSpPr>
          <p:sp>
            <p:nvSpPr>
              <p:cNvPr id="150" name="椭圆 149"/>
              <p:cNvSpPr/>
              <p:nvPr/>
            </p:nvSpPr>
            <p:spPr>
              <a:xfrm>
                <a:off x="4839316" y="1689139"/>
                <a:ext cx="506979" cy="506979"/>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cxnSp>
            <p:nvCxnSpPr>
              <p:cNvPr id="151" name="直接连接符 150"/>
              <p:cNvCxnSpPr>
                <a:endCxn id="150" idx="1"/>
              </p:cNvCxnSpPr>
              <p:nvPr/>
            </p:nvCxnSpPr>
            <p:spPr>
              <a:xfrm rot="16200000" flipV="1">
                <a:off x="4912602" y="1764345"/>
                <a:ext cx="183915" cy="181995"/>
              </a:xfrm>
              <a:prstGeom prst="line">
                <a:avLst/>
              </a:prstGeom>
              <a:ln>
                <a:tailEnd type="arrow"/>
              </a:ln>
            </p:spPr>
            <p:style>
              <a:lnRef idx="1">
                <a:schemeClr val="accent1"/>
              </a:lnRef>
              <a:fillRef idx="0">
                <a:schemeClr val="accent1"/>
              </a:fillRef>
              <a:effectRef idx="0">
                <a:schemeClr val="accent1"/>
              </a:effectRef>
              <a:fontRef idx="minor">
                <a:schemeClr val="tx1"/>
              </a:fontRef>
            </p:style>
          </p:cxnSp>
        </p:grpSp>
        <p:graphicFrame>
          <p:nvGraphicFramePr>
            <p:cNvPr id="152" name="Object 11"/>
            <p:cNvGraphicFramePr>
              <a:graphicFrameLocks noChangeAspect="1"/>
            </p:cNvGraphicFramePr>
            <p:nvPr/>
          </p:nvGraphicFramePr>
          <p:xfrm>
            <a:off x="4821766" y="3865017"/>
            <a:ext cx="156869" cy="132239"/>
          </p:xfrm>
          <a:graphic>
            <a:graphicData uri="http://schemas.openxmlformats.org/presentationml/2006/ole">
              <mc:AlternateContent xmlns:mc="http://schemas.openxmlformats.org/markup-compatibility/2006">
                <mc:Choice xmlns:v="urn:schemas-microsoft-com:vml" Requires="v">
                  <p:oleObj spid="_x0000_s14776" name="Equation" r:id="rId14" imgW="177480" imgH="152280" progId="">
                    <p:embed/>
                  </p:oleObj>
                </mc:Choice>
                <mc:Fallback>
                  <p:oleObj name="Equation" r:id="rId14" imgW="177480" imgH="15228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21766" y="3865017"/>
                          <a:ext cx="156869" cy="132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5" name="组合 48"/>
            <p:cNvGrpSpPr/>
            <p:nvPr/>
          </p:nvGrpSpPr>
          <p:grpSpPr>
            <a:xfrm rot="7586672">
              <a:off x="4524247" y="4069168"/>
              <a:ext cx="430932" cy="431871"/>
              <a:chOff x="4839316" y="1689139"/>
              <a:chExt cx="506979" cy="506979"/>
            </a:xfrm>
          </p:grpSpPr>
          <p:sp>
            <p:nvSpPr>
              <p:cNvPr id="154" name="椭圆 153"/>
              <p:cNvSpPr/>
              <p:nvPr/>
            </p:nvSpPr>
            <p:spPr>
              <a:xfrm>
                <a:off x="4839316" y="1689139"/>
                <a:ext cx="506979" cy="506979"/>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cxnSp>
            <p:nvCxnSpPr>
              <p:cNvPr id="155" name="直接连接符 154"/>
              <p:cNvCxnSpPr>
                <a:endCxn id="154" idx="1"/>
              </p:cNvCxnSpPr>
              <p:nvPr/>
            </p:nvCxnSpPr>
            <p:spPr>
              <a:xfrm rot="16200000" flipV="1">
                <a:off x="4912602" y="1764345"/>
                <a:ext cx="183915" cy="181995"/>
              </a:xfrm>
              <a:prstGeom prst="line">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156" name="椭圆 155"/>
            <p:cNvSpPr/>
            <p:nvPr/>
          </p:nvSpPr>
          <p:spPr>
            <a:xfrm>
              <a:off x="6708653" y="3638705"/>
              <a:ext cx="510393" cy="50928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cxnSp>
          <p:nvCxnSpPr>
            <p:cNvPr id="157" name="直接连接符 156"/>
            <p:cNvCxnSpPr>
              <a:endCxn id="156" idx="7"/>
            </p:cNvCxnSpPr>
            <p:nvPr/>
          </p:nvCxnSpPr>
          <p:spPr>
            <a:xfrm rot="5400000" flipH="1" flipV="1">
              <a:off x="6963085" y="3716822"/>
              <a:ext cx="184750" cy="177683"/>
            </a:xfrm>
            <a:prstGeom prst="line">
              <a:avLst/>
            </a:prstGeom>
            <a:ln>
              <a:tailEnd type="arrow"/>
            </a:ln>
          </p:spPr>
          <p:style>
            <a:lnRef idx="1">
              <a:schemeClr val="accent1"/>
            </a:lnRef>
            <a:fillRef idx="0">
              <a:schemeClr val="accent1"/>
            </a:fillRef>
            <a:effectRef idx="0">
              <a:schemeClr val="accent1"/>
            </a:effectRef>
            <a:fontRef idx="minor">
              <a:schemeClr val="tx1"/>
            </a:fontRef>
          </p:style>
        </p:cxnSp>
        <p:sp>
          <p:nvSpPr>
            <p:cNvPr id="158" name="椭圆 157"/>
            <p:cNvSpPr/>
            <p:nvPr/>
          </p:nvSpPr>
          <p:spPr>
            <a:xfrm>
              <a:off x="6355304" y="3286124"/>
              <a:ext cx="1217092" cy="1214446"/>
            </a:xfrm>
            <a:prstGeom prst="ellipse">
              <a:avLst/>
            </a:prstGeom>
            <a:noFill/>
            <a:ln w="190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grpSp>
          <p:nvGrpSpPr>
            <p:cNvPr id="32" name="组合 54"/>
            <p:cNvGrpSpPr/>
            <p:nvPr/>
          </p:nvGrpSpPr>
          <p:grpSpPr>
            <a:xfrm>
              <a:off x="6826436" y="3325300"/>
              <a:ext cx="431871" cy="430932"/>
              <a:chOff x="4839316" y="1689139"/>
              <a:chExt cx="506979" cy="506979"/>
            </a:xfrm>
          </p:grpSpPr>
          <p:sp>
            <p:nvSpPr>
              <p:cNvPr id="160" name="椭圆 159"/>
              <p:cNvSpPr/>
              <p:nvPr/>
            </p:nvSpPr>
            <p:spPr>
              <a:xfrm>
                <a:off x="4839316" y="1689139"/>
                <a:ext cx="506979" cy="506979"/>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cxnSp>
            <p:nvCxnSpPr>
              <p:cNvPr id="161" name="直接连接符 160"/>
              <p:cNvCxnSpPr>
                <a:endCxn id="160" idx="1"/>
              </p:cNvCxnSpPr>
              <p:nvPr/>
            </p:nvCxnSpPr>
            <p:spPr>
              <a:xfrm rot="16200000" flipV="1">
                <a:off x="4912602" y="1764345"/>
                <a:ext cx="183915" cy="181995"/>
              </a:xfrm>
              <a:prstGeom prst="line">
                <a:avLst/>
              </a:prstGeom>
              <a:ln>
                <a:tailEnd type="arrow"/>
              </a:ln>
            </p:spPr>
            <p:style>
              <a:lnRef idx="1">
                <a:schemeClr val="accent1"/>
              </a:lnRef>
              <a:fillRef idx="0">
                <a:schemeClr val="accent1"/>
              </a:fillRef>
              <a:effectRef idx="0">
                <a:schemeClr val="accent1"/>
              </a:effectRef>
              <a:fontRef idx="minor">
                <a:schemeClr val="tx1"/>
              </a:fontRef>
            </p:style>
          </p:cxnSp>
        </p:grpSp>
        <p:graphicFrame>
          <p:nvGraphicFramePr>
            <p:cNvPr id="162" name="Object 11"/>
            <p:cNvGraphicFramePr>
              <a:graphicFrameLocks noChangeAspect="1"/>
            </p:cNvGraphicFramePr>
            <p:nvPr/>
          </p:nvGraphicFramePr>
          <p:xfrm>
            <a:off x="6907036" y="3865017"/>
            <a:ext cx="121708" cy="132239"/>
          </p:xfrm>
          <a:graphic>
            <a:graphicData uri="http://schemas.openxmlformats.org/presentationml/2006/ole">
              <mc:AlternateContent xmlns:mc="http://schemas.openxmlformats.org/markup-compatibility/2006">
                <mc:Choice xmlns:v="urn:schemas-microsoft-com:vml" Requires="v">
                  <p:oleObj spid="_x0000_s14777" name="Equation" r:id="rId15" imgW="139680" imgH="152280" progId="">
                    <p:embed/>
                  </p:oleObj>
                </mc:Choice>
                <mc:Fallback>
                  <p:oleObj name="Equation" r:id="rId15" imgW="139680" imgH="152280"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07036" y="3865017"/>
                          <a:ext cx="121708" cy="132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33" name="组合 58"/>
            <p:cNvGrpSpPr/>
            <p:nvPr/>
          </p:nvGrpSpPr>
          <p:grpSpPr>
            <a:xfrm rot="7586672">
              <a:off x="7054949" y="3978736"/>
              <a:ext cx="430932" cy="431871"/>
              <a:chOff x="4839316" y="1689139"/>
              <a:chExt cx="506979" cy="506979"/>
            </a:xfrm>
          </p:grpSpPr>
          <p:sp>
            <p:nvSpPr>
              <p:cNvPr id="164" name="椭圆 163"/>
              <p:cNvSpPr/>
              <p:nvPr/>
            </p:nvSpPr>
            <p:spPr>
              <a:xfrm>
                <a:off x="4839316" y="1689139"/>
                <a:ext cx="506979" cy="506979"/>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cxnSp>
            <p:nvCxnSpPr>
              <p:cNvPr id="165" name="直接连接符 164"/>
              <p:cNvCxnSpPr>
                <a:endCxn id="164" idx="1"/>
              </p:cNvCxnSpPr>
              <p:nvPr/>
            </p:nvCxnSpPr>
            <p:spPr>
              <a:xfrm rot="16200000" flipV="1">
                <a:off x="4912602" y="1764345"/>
                <a:ext cx="183915" cy="181995"/>
              </a:xfrm>
              <a:prstGeom prst="line">
                <a:avLst/>
              </a:prstGeom>
              <a:ln>
                <a:tailEnd type="arrow"/>
              </a:ln>
            </p:spPr>
            <p:style>
              <a:lnRef idx="1">
                <a:schemeClr val="accent1"/>
              </a:lnRef>
              <a:fillRef idx="0">
                <a:schemeClr val="accent1"/>
              </a:fillRef>
              <a:effectRef idx="0">
                <a:schemeClr val="accent1"/>
              </a:effectRef>
              <a:fontRef idx="minor">
                <a:schemeClr val="tx1"/>
              </a:fontRef>
            </p:style>
          </p:cxnSp>
        </p:grpSp>
        <p:cxnSp>
          <p:nvCxnSpPr>
            <p:cNvPr id="166" name="直接连接符 165"/>
            <p:cNvCxnSpPr/>
            <p:nvPr/>
          </p:nvCxnSpPr>
          <p:spPr>
            <a:xfrm>
              <a:off x="4894794" y="3893347"/>
              <a:ext cx="2095004" cy="10532"/>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67" name="直接连接符 166"/>
            <p:cNvCxnSpPr/>
            <p:nvPr/>
          </p:nvCxnSpPr>
          <p:spPr>
            <a:xfrm flipV="1">
              <a:off x="4743873" y="4188867"/>
              <a:ext cx="2518551" cy="97155"/>
            </a:xfrm>
            <a:prstGeom prst="line">
              <a:avLst/>
            </a:prstGeom>
          </p:spPr>
          <p:style>
            <a:lnRef idx="2">
              <a:schemeClr val="accent1"/>
            </a:lnRef>
            <a:fillRef idx="0">
              <a:schemeClr val="accent1"/>
            </a:fillRef>
            <a:effectRef idx="1">
              <a:schemeClr val="accent1"/>
            </a:effectRef>
            <a:fontRef idx="minor">
              <a:schemeClr val="tx1"/>
            </a:fontRef>
          </p:style>
        </p:cxnSp>
        <p:cxnSp>
          <p:nvCxnSpPr>
            <p:cNvPr id="168" name="直接连接符 167"/>
            <p:cNvCxnSpPr/>
            <p:nvPr/>
          </p:nvCxnSpPr>
          <p:spPr>
            <a:xfrm flipV="1">
              <a:off x="4977553" y="3547644"/>
              <a:ext cx="2064173" cy="6477"/>
            </a:xfrm>
            <a:prstGeom prst="line">
              <a:avLst/>
            </a:prstGeom>
          </p:spPr>
          <p:style>
            <a:lnRef idx="2">
              <a:schemeClr val="accent1"/>
            </a:lnRef>
            <a:fillRef idx="0">
              <a:schemeClr val="accent1"/>
            </a:fillRef>
            <a:effectRef idx="1">
              <a:schemeClr val="accent1"/>
            </a:effectRef>
            <a:fontRef idx="minor">
              <a:schemeClr val="tx1"/>
            </a:fontRef>
          </p:style>
        </p:cxnSp>
        <p:grpSp>
          <p:nvGrpSpPr>
            <p:cNvPr id="34" name="组合 48"/>
            <p:cNvGrpSpPr/>
            <p:nvPr/>
          </p:nvGrpSpPr>
          <p:grpSpPr>
            <a:xfrm rot="4234436">
              <a:off x="5229741" y="3728981"/>
              <a:ext cx="430932" cy="431871"/>
              <a:chOff x="4839316" y="1689139"/>
              <a:chExt cx="506979" cy="506979"/>
            </a:xfrm>
          </p:grpSpPr>
          <p:sp>
            <p:nvSpPr>
              <p:cNvPr id="170" name="椭圆 169"/>
              <p:cNvSpPr/>
              <p:nvPr/>
            </p:nvSpPr>
            <p:spPr>
              <a:xfrm>
                <a:off x="4839316" y="1689139"/>
                <a:ext cx="506979" cy="506979"/>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cxnSp>
            <p:nvCxnSpPr>
              <p:cNvPr id="171" name="直接连接符 170"/>
              <p:cNvCxnSpPr>
                <a:endCxn id="170" idx="1"/>
              </p:cNvCxnSpPr>
              <p:nvPr/>
            </p:nvCxnSpPr>
            <p:spPr>
              <a:xfrm rot="16200000" flipV="1">
                <a:off x="4912602" y="1764345"/>
                <a:ext cx="183915" cy="181995"/>
              </a:xfrm>
              <a:prstGeom prst="line">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36" name="组合 48"/>
            <p:cNvGrpSpPr/>
            <p:nvPr/>
          </p:nvGrpSpPr>
          <p:grpSpPr>
            <a:xfrm rot="4234436">
              <a:off x="7295939" y="3723864"/>
              <a:ext cx="430932" cy="431871"/>
              <a:chOff x="4839316" y="1689139"/>
              <a:chExt cx="506979" cy="506979"/>
            </a:xfrm>
          </p:grpSpPr>
          <p:sp>
            <p:nvSpPr>
              <p:cNvPr id="173" name="椭圆 172"/>
              <p:cNvSpPr/>
              <p:nvPr/>
            </p:nvSpPr>
            <p:spPr>
              <a:xfrm>
                <a:off x="4839316" y="1689139"/>
                <a:ext cx="506979" cy="506979"/>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cxnSp>
            <p:nvCxnSpPr>
              <p:cNvPr id="174" name="直接连接符 173"/>
              <p:cNvCxnSpPr>
                <a:endCxn id="173" idx="1"/>
              </p:cNvCxnSpPr>
              <p:nvPr/>
            </p:nvCxnSpPr>
            <p:spPr>
              <a:xfrm rot="16200000" flipV="1">
                <a:off x="4912602" y="1764345"/>
                <a:ext cx="183915" cy="181995"/>
              </a:xfrm>
              <a:prstGeom prst="line">
                <a:avLst/>
              </a:prstGeom>
              <a:ln>
                <a:tailEnd type="arrow"/>
              </a:ln>
            </p:spPr>
            <p:style>
              <a:lnRef idx="1">
                <a:schemeClr val="accent1"/>
              </a:lnRef>
              <a:fillRef idx="0">
                <a:schemeClr val="accent1"/>
              </a:fillRef>
              <a:effectRef idx="0">
                <a:schemeClr val="accent1"/>
              </a:effectRef>
              <a:fontRef idx="minor">
                <a:schemeClr val="tx1"/>
              </a:fontRef>
            </p:style>
          </p:cxnSp>
        </p:grpSp>
        <p:cxnSp>
          <p:nvCxnSpPr>
            <p:cNvPr id="175" name="直接连接符 174"/>
            <p:cNvCxnSpPr/>
            <p:nvPr/>
          </p:nvCxnSpPr>
          <p:spPr>
            <a:xfrm flipV="1">
              <a:off x="5444516" y="3939540"/>
              <a:ext cx="2072640" cy="7622"/>
            </a:xfrm>
            <a:prstGeom prst="line">
              <a:avLst/>
            </a:prstGeom>
          </p:spPr>
          <p:style>
            <a:lnRef idx="2">
              <a:schemeClr val="accent1"/>
            </a:lnRef>
            <a:fillRef idx="0">
              <a:schemeClr val="accent1"/>
            </a:fillRef>
            <a:effectRef idx="1">
              <a:schemeClr val="accent1"/>
            </a:effectRef>
            <a:fontRef idx="minor">
              <a:schemeClr val="tx1"/>
            </a:fontRef>
          </p:style>
        </p:cxnSp>
        <p:grpSp>
          <p:nvGrpSpPr>
            <p:cNvPr id="38" name="组合 48"/>
            <p:cNvGrpSpPr/>
            <p:nvPr/>
          </p:nvGrpSpPr>
          <p:grpSpPr>
            <a:xfrm rot="384660">
              <a:off x="4626336" y="3586106"/>
              <a:ext cx="430932" cy="431871"/>
              <a:chOff x="4839316" y="1689139"/>
              <a:chExt cx="506979" cy="506979"/>
            </a:xfrm>
          </p:grpSpPr>
          <p:sp>
            <p:nvSpPr>
              <p:cNvPr id="177" name="椭圆 176"/>
              <p:cNvSpPr/>
              <p:nvPr/>
            </p:nvSpPr>
            <p:spPr>
              <a:xfrm>
                <a:off x="4839316" y="1689139"/>
                <a:ext cx="506979" cy="506979"/>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cxnSp>
            <p:nvCxnSpPr>
              <p:cNvPr id="178" name="直接连接符 177"/>
              <p:cNvCxnSpPr>
                <a:endCxn id="177" idx="1"/>
              </p:cNvCxnSpPr>
              <p:nvPr/>
            </p:nvCxnSpPr>
            <p:spPr>
              <a:xfrm rot="16200000" flipV="1">
                <a:off x="4912602" y="1764345"/>
                <a:ext cx="183915" cy="181995"/>
              </a:xfrm>
              <a:prstGeom prst="line">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45" name="组合 48"/>
            <p:cNvGrpSpPr/>
            <p:nvPr/>
          </p:nvGrpSpPr>
          <p:grpSpPr>
            <a:xfrm rot="384660">
              <a:off x="6690072" y="3617362"/>
              <a:ext cx="430932" cy="431871"/>
              <a:chOff x="4839316" y="1689139"/>
              <a:chExt cx="506979" cy="506979"/>
            </a:xfrm>
          </p:grpSpPr>
          <p:sp>
            <p:nvSpPr>
              <p:cNvPr id="180" name="椭圆 179"/>
              <p:cNvSpPr/>
              <p:nvPr/>
            </p:nvSpPr>
            <p:spPr>
              <a:xfrm>
                <a:off x="4839316" y="1689139"/>
                <a:ext cx="506979" cy="506979"/>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cxnSp>
            <p:nvCxnSpPr>
              <p:cNvPr id="181" name="直接连接符 180"/>
              <p:cNvCxnSpPr>
                <a:endCxn id="180" idx="1"/>
              </p:cNvCxnSpPr>
              <p:nvPr/>
            </p:nvCxnSpPr>
            <p:spPr>
              <a:xfrm rot="16200000" flipV="1">
                <a:off x="4912602" y="1764345"/>
                <a:ext cx="183915" cy="181995"/>
              </a:xfrm>
              <a:prstGeom prst="line">
                <a:avLst/>
              </a:prstGeom>
              <a:ln>
                <a:tailEnd type="arrow"/>
              </a:ln>
            </p:spPr>
            <p:style>
              <a:lnRef idx="1">
                <a:schemeClr val="accent1"/>
              </a:lnRef>
              <a:fillRef idx="0">
                <a:schemeClr val="accent1"/>
              </a:fillRef>
              <a:effectRef idx="0">
                <a:schemeClr val="accent1"/>
              </a:effectRef>
              <a:fontRef idx="minor">
                <a:schemeClr val="tx1"/>
              </a:fontRef>
            </p:style>
          </p:cxnSp>
        </p:grpSp>
        <p:cxnSp>
          <p:nvCxnSpPr>
            <p:cNvPr id="182" name="直接连接符 181"/>
            <p:cNvCxnSpPr/>
            <p:nvPr/>
          </p:nvCxnSpPr>
          <p:spPr>
            <a:xfrm>
              <a:off x="4838716" y="3791900"/>
              <a:ext cx="2080244" cy="40960"/>
            </a:xfrm>
            <a:prstGeom prst="line">
              <a:avLst/>
            </a:prstGeom>
          </p:spPr>
          <p:style>
            <a:lnRef idx="2">
              <a:schemeClr val="accent1"/>
            </a:lnRef>
            <a:fillRef idx="0">
              <a:schemeClr val="accent1"/>
            </a:fillRef>
            <a:effectRef idx="1">
              <a:schemeClr val="accent1"/>
            </a:effectRef>
            <a:fontRef idx="minor">
              <a:schemeClr val="tx1"/>
            </a:fontRef>
          </p:style>
        </p:cxnSp>
      </p:grpSp>
      <p:sp>
        <p:nvSpPr>
          <p:cNvPr id="186" name="TextBox 185"/>
          <p:cNvSpPr txBox="1"/>
          <p:nvPr/>
        </p:nvSpPr>
        <p:spPr>
          <a:xfrm>
            <a:off x="3097337" y="2685124"/>
            <a:ext cx="1527919" cy="369332"/>
          </a:xfrm>
          <a:prstGeom prst="rect">
            <a:avLst/>
          </a:prstGeom>
          <a:noFill/>
        </p:spPr>
        <p:txBody>
          <a:bodyPr wrap="none" rtlCol="0">
            <a:spAutoFit/>
          </a:bodyPr>
          <a:lstStyle/>
          <a:p>
            <a:r>
              <a:rPr lang="en-US" altLang="zh-CN" dirty="0">
                <a:solidFill>
                  <a:prstClr val="black"/>
                </a:solidFill>
              </a:rPr>
              <a:t>1-order match</a:t>
            </a:r>
            <a:endParaRPr lang="zh-CN" altLang="en-US" dirty="0">
              <a:solidFill>
                <a:prstClr val="black"/>
              </a:solidFill>
            </a:endParaRPr>
          </a:p>
        </p:txBody>
      </p:sp>
      <p:sp>
        <p:nvSpPr>
          <p:cNvPr id="187" name="TextBox 186"/>
          <p:cNvSpPr txBox="1"/>
          <p:nvPr/>
        </p:nvSpPr>
        <p:spPr>
          <a:xfrm>
            <a:off x="7070138" y="2685124"/>
            <a:ext cx="1527919" cy="369332"/>
          </a:xfrm>
          <a:prstGeom prst="rect">
            <a:avLst/>
          </a:prstGeom>
          <a:noFill/>
        </p:spPr>
        <p:txBody>
          <a:bodyPr wrap="none" rtlCol="0">
            <a:spAutoFit/>
          </a:bodyPr>
          <a:lstStyle/>
          <a:p>
            <a:r>
              <a:rPr lang="en-US" altLang="zh-CN" dirty="0">
                <a:solidFill>
                  <a:prstClr val="black"/>
                </a:solidFill>
              </a:rPr>
              <a:t>2-order match</a:t>
            </a:r>
            <a:endParaRPr lang="zh-CN" altLang="en-US" dirty="0">
              <a:solidFill>
                <a:prstClr val="black"/>
              </a:solidFill>
            </a:endParaRPr>
          </a:p>
        </p:txBody>
      </p:sp>
      <p:sp>
        <p:nvSpPr>
          <p:cNvPr id="188" name="TextBox 187"/>
          <p:cNvSpPr txBox="1"/>
          <p:nvPr/>
        </p:nvSpPr>
        <p:spPr>
          <a:xfrm>
            <a:off x="3240213" y="4256759"/>
            <a:ext cx="1527919" cy="369332"/>
          </a:xfrm>
          <a:prstGeom prst="rect">
            <a:avLst/>
          </a:prstGeom>
          <a:noFill/>
        </p:spPr>
        <p:txBody>
          <a:bodyPr wrap="none" rtlCol="0">
            <a:spAutoFit/>
          </a:bodyPr>
          <a:lstStyle/>
          <a:p>
            <a:r>
              <a:rPr lang="en-US" altLang="zh-CN" dirty="0">
                <a:solidFill>
                  <a:prstClr val="black"/>
                </a:solidFill>
              </a:rPr>
              <a:t>3-order match</a:t>
            </a:r>
            <a:endParaRPr lang="zh-CN" altLang="en-US" dirty="0">
              <a:solidFill>
                <a:prstClr val="black"/>
              </a:solidFill>
            </a:endParaRPr>
          </a:p>
        </p:txBody>
      </p:sp>
      <p:sp>
        <p:nvSpPr>
          <p:cNvPr id="189" name="TextBox 188"/>
          <p:cNvSpPr txBox="1"/>
          <p:nvPr/>
        </p:nvSpPr>
        <p:spPr>
          <a:xfrm>
            <a:off x="7228670" y="4185321"/>
            <a:ext cx="1527919" cy="369332"/>
          </a:xfrm>
          <a:prstGeom prst="rect">
            <a:avLst/>
          </a:prstGeom>
          <a:noFill/>
        </p:spPr>
        <p:txBody>
          <a:bodyPr wrap="none" rtlCol="0">
            <a:spAutoFit/>
          </a:bodyPr>
          <a:lstStyle/>
          <a:p>
            <a:r>
              <a:rPr lang="en-US" altLang="zh-CN" dirty="0">
                <a:solidFill>
                  <a:prstClr val="black"/>
                </a:solidFill>
              </a:rPr>
              <a:t>4-order match</a:t>
            </a:r>
            <a:endParaRPr lang="zh-CN" altLang="en-US" dirty="0">
              <a:solidFill>
                <a:prstClr val="black"/>
              </a:solidFill>
            </a:endParaRPr>
          </a:p>
        </p:txBody>
      </p:sp>
      <p:sp>
        <p:nvSpPr>
          <p:cNvPr id="190" name="矩形 189"/>
          <p:cNvSpPr/>
          <p:nvPr/>
        </p:nvSpPr>
        <p:spPr>
          <a:xfrm>
            <a:off x="2166909" y="4758310"/>
            <a:ext cx="8466678" cy="183640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400"/>
              </a:spcBef>
              <a:buFont typeface="Wingdings" pitchFamily="2" charset="2"/>
              <a:buChar char="l"/>
            </a:pPr>
            <a:r>
              <a:rPr lang="en-US" altLang="zh-CN" sz="2000" dirty="0">
                <a:solidFill>
                  <a:prstClr val="black"/>
                </a:solidFill>
              </a:rPr>
              <a:t>  Estimates the spatial consistency in </a:t>
            </a:r>
            <a:r>
              <a:rPr lang="en-US" altLang="zh-CN" sz="2000" dirty="0">
                <a:solidFill>
                  <a:srgbClr val="FF0000"/>
                </a:solidFill>
              </a:rPr>
              <a:t>4-orders (4-levels)</a:t>
            </a:r>
          </a:p>
          <a:p>
            <a:pPr lvl="1">
              <a:spcBef>
                <a:spcPts val="400"/>
              </a:spcBef>
              <a:buFont typeface="Constantia" pitchFamily="18" charset="0"/>
              <a:buChar char="—"/>
            </a:pPr>
            <a:r>
              <a:rPr lang="en-US" altLang="zh-CN" sz="2000" dirty="0">
                <a:solidFill>
                  <a:prstClr val="black"/>
                </a:solidFill>
              </a:rPr>
              <a:t>Higher order means larger confidence of correctness</a:t>
            </a:r>
          </a:p>
          <a:p>
            <a:pPr>
              <a:spcBef>
                <a:spcPts val="400"/>
              </a:spcBef>
              <a:buFont typeface="Wingdings" pitchFamily="2" charset="2"/>
              <a:buChar char="l"/>
            </a:pPr>
            <a:r>
              <a:rPr lang="en-US" altLang="zh-CN" sz="2000" dirty="0">
                <a:solidFill>
                  <a:prstClr val="black"/>
                </a:solidFill>
              </a:rPr>
              <a:t>  Superior to many visual phrase features that are either too strict or too loose</a:t>
            </a:r>
          </a:p>
          <a:p>
            <a:pPr marL="0" lvl="1" indent="-274320">
              <a:spcBef>
                <a:spcPts val="400"/>
              </a:spcBef>
              <a:buSzPct val="95000"/>
              <a:buFont typeface="Wingdings" pitchFamily="2" charset="2"/>
              <a:buChar char="l"/>
            </a:pPr>
            <a:r>
              <a:rPr lang="en-US" altLang="zh-CN" sz="2000" dirty="0">
                <a:solidFill>
                  <a:prstClr val="black"/>
                </a:solidFill>
              </a:rPr>
              <a:t>Fast with hamming distance and cascade structure</a:t>
            </a:r>
          </a:p>
          <a:p>
            <a:pPr marL="0" lvl="1" indent="-274320">
              <a:spcBef>
                <a:spcPts val="400"/>
              </a:spcBef>
              <a:buSzPct val="95000"/>
              <a:buFont typeface="Wingdings" pitchFamily="2" charset="2"/>
              <a:buChar char="l"/>
            </a:pPr>
            <a:r>
              <a:rPr lang="en-US" altLang="zh-CN" sz="2000" dirty="0">
                <a:solidFill>
                  <a:prstClr val="black"/>
                </a:solidFill>
              </a:rPr>
              <a:t>Ensures high recall and precision</a:t>
            </a:r>
            <a:endParaRPr lang="zh-CN" altLang="en-US" sz="2000" dirty="0">
              <a:solidFill>
                <a:prstClr val="black"/>
              </a:solidFill>
            </a:endParaRPr>
          </a:p>
        </p:txBody>
      </p:sp>
      <p:sp>
        <p:nvSpPr>
          <p:cNvPr id="117" name="灯片编号占位符 116"/>
          <p:cNvSpPr>
            <a:spLocks noGrp="1"/>
          </p:cNvSpPr>
          <p:nvPr>
            <p:ph type="sldNum" sz="quarter" idx="12"/>
          </p:nvPr>
        </p:nvSpPr>
        <p:spPr/>
        <p:txBody>
          <a:bodyPr/>
          <a:lstStyle/>
          <a:p>
            <a:fld id="{0C913308-F349-4B6D-A68A-DD1791B4A57B}" type="slidenum">
              <a:rPr lang="zh-CN" altLang="en-US" smtClean="0">
                <a:solidFill>
                  <a:prstClr val="white">
                    <a:tint val="75000"/>
                  </a:prstClr>
                </a:solidFill>
              </a:rPr>
              <a:pPr/>
              <a:t>19</a:t>
            </a:fld>
            <a:endParaRPr lang="zh-CN" altLang="en-US">
              <a:solidFill>
                <a:prstClr val="white">
                  <a:tint val="75000"/>
                </a:prstClr>
              </a:solidFill>
            </a:endParaRPr>
          </a:p>
        </p:txBody>
      </p:sp>
    </p:spTree>
    <p:extLst>
      <p:ext uri="{BB962C8B-B14F-4D97-AF65-F5344CB8AC3E}">
        <p14:creationId xmlns:p14="http://schemas.microsoft.com/office/powerpoint/2010/main" val="252218245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a:xfrm>
            <a:off x="9215271" y="6374546"/>
            <a:ext cx="2844800" cy="365125"/>
          </a:xfrm>
        </p:spPr>
        <p:txBody>
          <a:bodyPr/>
          <a:lstStyle/>
          <a:p>
            <a:fld id="{0C913308-F349-4B6D-A68A-DD1791B4A57B}" type="slidenum">
              <a:rPr lang="zh-CN" altLang="en-US" sz="1600" smtClean="0">
                <a:solidFill>
                  <a:schemeClr val="bg1"/>
                </a:solidFill>
              </a:rPr>
              <a:pPr/>
              <a:t>2</a:t>
            </a:fld>
            <a:endParaRPr lang="zh-CN" altLang="en-US" sz="1600">
              <a:solidFill>
                <a:schemeClr val="bg1"/>
              </a:solidFill>
            </a:endParaRPr>
          </a:p>
        </p:txBody>
      </p:sp>
      <p:sp>
        <p:nvSpPr>
          <p:cNvPr id="3" name="标题 1"/>
          <p:cNvSpPr txBox="1">
            <a:spLocks/>
          </p:cNvSpPr>
          <p:nvPr/>
        </p:nvSpPr>
        <p:spPr>
          <a:xfrm>
            <a:off x="707408" y="355869"/>
            <a:ext cx="109728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4000" b="1" dirty="0" smtClean="0">
                <a:solidFill>
                  <a:schemeClr val="bg1"/>
                </a:solidFill>
                <a:latin typeface="微软雅黑" panose="020B0503020204020204" pitchFamily="34" charset="-122"/>
                <a:ea typeface="微软雅黑" panose="020B0503020204020204" pitchFamily="34" charset="-122"/>
              </a:rPr>
              <a:t>Outline</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4" name="标题 1"/>
          <p:cNvSpPr txBox="1">
            <a:spLocks/>
          </p:cNvSpPr>
          <p:nvPr/>
        </p:nvSpPr>
        <p:spPr>
          <a:xfrm>
            <a:off x="707408" y="1300493"/>
            <a:ext cx="6553201"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3000" b="1" dirty="0" smtClean="0">
                <a:solidFill>
                  <a:schemeClr val="bg1"/>
                </a:solidFill>
              </a:rPr>
              <a:t>1.  Background </a:t>
            </a:r>
            <a:endParaRPr lang="zh-CN" altLang="en-US" sz="3000" b="1" dirty="0">
              <a:solidFill>
                <a:schemeClr val="bg1"/>
              </a:solidFill>
            </a:endParaRPr>
          </a:p>
        </p:txBody>
      </p:sp>
      <p:sp>
        <p:nvSpPr>
          <p:cNvPr id="5" name="标题 1"/>
          <p:cNvSpPr txBox="1">
            <a:spLocks/>
          </p:cNvSpPr>
          <p:nvPr/>
        </p:nvSpPr>
        <p:spPr>
          <a:xfrm>
            <a:off x="1758285" y="1949810"/>
            <a:ext cx="6553201"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3000" b="1" dirty="0">
                <a:solidFill>
                  <a:schemeClr val="bg1"/>
                </a:solidFill>
              </a:rPr>
              <a:t>2.  USB descriptor extraction</a:t>
            </a:r>
            <a:endParaRPr lang="zh-CN" altLang="en-US" sz="3000" b="1" dirty="0">
              <a:solidFill>
                <a:schemeClr val="bg1"/>
              </a:solidFill>
            </a:endParaRPr>
          </a:p>
        </p:txBody>
      </p:sp>
      <p:sp>
        <p:nvSpPr>
          <p:cNvPr id="6" name="标题 1"/>
          <p:cNvSpPr txBox="1">
            <a:spLocks/>
          </p:cNvSpPr>
          <p:nvPr/>
        </p:nvSpPr>
        <p:spPr>
          <a:xfrm>
            <a:off x="3511262" y="2467964"/>
            <a:ext cx="6553201"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71500" indent="-571500" algn="l">
              <a:buFontTx/>
              <a:buChar char="-"/>
            </a:pPr>
            <a:r>
              <a:rPr lang="en-US" altLang="zh-CN" sz="2800" dirty="0" smtClean="0">
                <a:solidFill>
                  <a:schemeClr val="bg1"/>
                </a:solidFill>
              </a:rPr>
              <a:t>24 bit USB</a:t>
            </a:r>
          </a:p>
          <a:p>
            <a:pPr marL="571500" indent="-571500" algn="l">
              <a:buFontTx/>
              <a:buChar char="-"/>
            </a:pPr>
            <a:r>
              <a:rPr lang="en-US" altLang="zh-CN" sz="2800" dirty="0" smtClean="0">
                <a:solidFill>
                  <a:schemeClr val="bg1"/>
                </a:solidFill>
              </a:rPr>
              <a:t>64 bit spatial feature </a:t>
            </a:r>
            <a:endParaRPr lang="zh-CN" altLang="en-US" sz="2800" dirty="0">
              <a:solidFill>
                <a:schemeClr val="bg1"/>
              </a:solidFill>
            </a:endParaRPr>
          </a:p>
        </p:txBody>
      </p:sp>
      <p:sp>
        <p:nvSpPr>
          <p:cNvPr id="7" name="标题 1"/>
          <p:cNvSpPr txBox="1">
            <a:spLocks/>
          </p:cNvSpPr>
          <p:nvPr/>
        </p:nvSpPr>
        <p:spPr>
          <a:xfrm>
            <a:off x="697546" y="3459955"/>
            <a:ext cx="6553201"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3200" b="1" dirty="0" smtClean="0">
                <a:solidFill>
                  <a:schemeClr val="bg1"/>
                </a:solidFill>
              </a:rPr>
              <a:t>3.  </a:t>
            </a:r>
            <a:r>
              <a:rPr lang="en-US" altLang="zh-CN" sz="3000" b="1" dirty="0">
                <a:solidFill>
                  <a:schemeClr val="bg1"/>
                </a:solidFill>
              </a:rPr>
              <a:t>Application</a:t>
            </a:r>
            <a:endParaRPr lang="zh-CN" altLang="en-US" sz="3000" b="1" dirty="0">
              <a:solidFill>
                <a:schemeClr val="bg1"/>
              </a:solidFill>
            </a:endParaRPr>
          </a:p>
        </p:txBody>
      </p:sp>
      <p:sp>
        <p:nvSpPr>
          <p:cNvPr id="8" name="标题 1"/>
          <p:cNvSpPr txBox="1">
            <a:spLocks/>
          </p:cNvSpPr>
          <p:nvPr/>
        </p:nvSpPr>
        <p:spPr>
          <a:xfrm>
            <a:off x="3511262" y="3975690"/>
            <a:ext cx="7557072"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71500" indent="-571500" algn="l">
              <a:buFontTx/>
              <a:buChar char="-"/>
            </a:pPr>
            <a:r>
              <a:rPr lang="en-US" altLang="zh-CN" sz="2800" dirty="0">
                <a:solidFill>
                  <a:schemeClr val="bg1"/>
                </a:solidFill>
              </a:rPr>
              <a:t>Cascade verification for image </a:t>
            </a:r>
            <a:r>
              <a:rPr lang="en-US" altLang="zh-CN" sz="2800" dirty="0" smtClean="0">
                <a:solidFill>
                  <a:schemeClr val="bg1"/>
                </a:solidFill>
              </a:rPr>
              <a:t>matching</a:t>
            </a:r>
          </a:p>
          <a:p>
            <a:pPr marL="571500" indent="-571500" algn="l">
              <a:buFontTx/>
              <a:buChar char="-"/>
            </a:pPr>
            <a:r>
              <a:rPr lang="en-US" altLang="zh-CN" sz="2800" dirty="0">
                <a:solidFill>
                  <a:schemeClr val="bg1"/>
                </a:solidFill>
              </a:rPr>
              <a:t>Image Indexing and Retrieval</a:t>
            </a:r>
            <a:endParaRPr lang="zh-CN" altLang="en-US" sz="2800" dirty="0">
              <a:solidFill>
                <a:schemeClr val="bg1"/>
              </a:solidFill>
            </a:endParaRPr>
          </a:p>
        </p:txBody>
      </p:sp>
      <p:sp>
        <p:nvSpPr>
          <p:cNvPr id="9" name="标题 1"/>
          <p:cNvSpPr txBox="1">
            <a:spLocks/>
          </p:cNvSpPr>
          <p:nvPr/>
        </p:nvSpPr>
        <p:spPr>
          <a:xfrm>
            <a:off x="736597" y="4903841"/>
            <a:ext cx="6553201"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3200" b="1" dirty="0" smtClean="0">
                <a:solidFill>
                  <a:schemeClr val="bg1"/>
                </a:solidFill>
              </a:rPr>
              <a:t>4</a:t>
            </a:r>
            <a:r>
              <a:rPr lang="en-US" altLang="zh-CN" sz="3200" b="1" dirty="0">
                <a:solidFill>
                  <a:schemeClr val="bg1"/>
                </a:solidFill>
              </a:rPr>
              <a:t>. </a:t>
            </a:r>
            <a:r>
              <a:rPr lang="en-US" altLang="zh-CN" sz="3200" b="1" dirty="0" smtClean="0">
                <a:solidFill>
                  <a:schemeClr val="bg1"/>
                </a:solidFill>
              </a:rPr>
              <a:t> </a:t>
            </a:r>
            <a:r>
              <a:rPr lang="en-US" altLang="zh-CN" sz="3000" b="1" dirty="0">
                <a:solidFill>
                  <a:schemeClr val="bg1"/>
                </a:solidFill>
              </a:rPr>
              <a:t>Experiment</a:t>
            </a:r>
            <a:endParaRPr lang="zh-CN" altLang="en-US" sz="3000" b="1" dirty="0">
              <a:solidFill>
                <a:schemeClr val="bg1"/>
              </a:solidFill>
            </a:endParaRPr>
          </a:p>
        </p:txBody>
      </p:sp>
      <p:sp>
        <p:nvSpPr>
          <p:cNvPr id="10" name="标题 1"/>
          <p:cNvSpPr txBox="1">
            <a:spLocks/>
          </p:cNvSpPr>
          <p:nvPr/>
        </p:nvSpPr>
        <p:spPr>
          <a:xfrm>
            <a:off x="697545" y="5551177"/>
            <a:ext cx="6553201"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3200" b="1" dirty="0" smtClean="0">
                <a:solidFill>
                  <a:schemeClr val="bg1"/>
                </a:solidFill>
              </a:rPr>
              <a:t>5.  </a:t>
            </a:r>
            <a:r>
              <a:rPr lang="en-US" altLang="zh-CN" sz="3000" b="1" dirty="0">
                <a:solidFill>
                  <a:schemeClr val="bg1"/>
                </a:solidFill>
              </a:rPr>
              <a:t>Conclusion</a:t>
            </a:r>
            <a:endParaRPr lang="zh-CN" altLang="en-US" sz="3000" b="1" dirty="0">
              <a:solidFill>
                <a:schemeClr val="bg1"/>
              </a:solidFill>
            </a:endParaRPr>
          </a:p>
        </p:txBody>
      </p:sp>
    </p:spTree>
    <p:extLst>
      <p:ext uri="{BB962C8B-B14F-4D97-AF65-F5344CB8AC3E}">
        <p14:creationId xmlns:p14="http://schemas.microsoft.com/office/powerpoint/2010/main" val="40649164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1524000" y="2368824"/>
            <a:ext cx="9144000" cy="38164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标题 1"/>
          <p:cNvSpPr>
            <a:spLocks noGrp="1"/>
          </p:cNvSpPr>
          <p:nvPr>
            <p:ph type="title"/>
          </p:nvPr>
        </p:nvSpPr>
        <p:spPr>
          <a:xfrm>
            <a:off x="2074622" y="107657"/>
            <a:ext cx="8490155" cy="1143000"/>
          </a:xfrm>
        </p:spPr>
        <p:txBody>
          <a:bodyPr>
            <a:noAutofit/>
          </a:bodyPr>
          <a:lstStyle/>
          <a:p>
            <a:r>
              <a:rPr lang="en-US" altLang="zh-CN" sz="4000" dirty="0" smtClean="0">
                <a:solidFill>
                  <a:schemeClr val="bg1"/>
                </a:solidFill>
              </a:rPr>
              <a:t>APPLICATION</a:t>
            </a:r>
            <a:endParaRPr lang="zh-CN" altLang="en-US" sz="4000" dirty="0">
              <a:solidFill>
                <a:schemeClr val="bg1"/>
              </a:solidFill>
            </a:endParaRPr>
          </a:p>
        </p:txBody>
      </p:sp>
      <p:sp>
        <p:nvSpPr>
          <p:cNvPr id="36" name="TextBox 35"/>
          <p:cNvSpPr txBox="1"/>
          <p:nvPr/>
        </p:nvSpPr>
        <p:spPr>
          <a:xfrm>
            <a:off x="2166910" y="1838662"/>
            <a:ext cx="8001056"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altLang="zh-CN" dirty="0">
                <a:solidFill>
                  <a:prstClr val="black"/>
                </a:solidFill>
              </a:rPr>
              <a:t>Basic Idea: correct matches  are </a:t>
            </a:r>
            <a:r>
              <a:rPr lang="en-US" altLang="zh-CN" b="1" dirty="0">
                <a:solidFill>
                  <a:prstClr val="black"/>
                </a:solidFill>
              </a:rPr>
              <a:t>similar in : </a:t>
            </a:r>
            <a:r>
              <a:rPr lang="en-US" altLang="zh-CN" b="1" i="1" dirty="0">
                <a:solidFill>
                  <a:srgbClr val="FF0000"/>
                </a:solidFill>
              </a:rPr>
              <a:t>visual </a:t>
            </a:r>
            <a:r>
              <a:rPr lang="en-US" altLang="zh-CN" b="1" dirty="0">
                <a:solidFill>
                  <a:srgbClr val="FF0000"/>
                </a:solidFill>
              </a:rPr>
              <a:t> </a:t>
            </a:r>
            <a:r>
              <a:rPr lang="en-US" altLang="zh-CN" b="1" i="1" dirty="0">
                <a:solidFill>
                  <a:srgbClr val="FF0000"/>
                </a:solidFill>
              </a:rPr>
              <a:t>feature </a:t>
            </a:r>
            <a:r>
              <a:rPr lang="en-US" altLang="zh-CN" dirty="0">
                <a:solidFill>
                  <a:prstClr val="black"/>
                </a:solidFill>
              </a:rPr>
              <a:t>and</a:t>
            </a:r>
            <a:r>
              <a:rPr lang="en-US" altLang="zh-CN" b="1" i="1" dirty="0">
                <a:solidFill>
                  <a:prstClr val="black"/>
                </a:solidFill>
              </a:rPr>
              <a:t> </a:t>
            </a:r>
            <a:r>
              <a:rPr lang="en-US" altLang="zh-CN" b="1" i="1" dirty="0">
                <a:solidFill>
                  <a:srgbClr val="FF0000"/>
                </a:solidFill>
              </a:rPr>
              <a:t>spatial configuration</a:t>
            </a:r>
            <a:endParaRPr lang="zh-CN" altLang="en-US" b="1" i="1" dirty="0">
              <a:solidFill>
                <a:srgbClr val="FF0000"/>
              </a:solidFill>
            </a:endParaRPr>
          </a:p>
        </p:txBody>
      </p:sp>
      <p:sp>
        <p:nvSpPr>
          <p:cNvPr id="37" name="灯片编号占位符 36"/>
          <p:cNvSpPr>
            <a:spLocks noGrp="1"/>
          </p:cNvSpPr>
          <p:nvPr>
            <p:ph type="sldNum" sz="quarter" idx="12"/>
          </p:nvPr>
        </p:nvSpPr>
        <p:spPr>
          <a:xfrm>
            <a:off x="9165306" y="6430091"/>
            <a:ext cx="2844800" cy="365125"/>
          </a:xfrm>
        </p:spPr>
        <p:txBody>
          <a:bodyPr/>
          <a:lstStyle/>
          <a:p>
            <a:fld id="{0C913308-F349-4B6D-A68A-DD1791B4A57B}" type="slidenum">
              <a:rPr lang="zh-CN" altLang="en-US" smtClean="0">
                <a:solidFill>
                  <a:schemeClr val="bg1"/>
                </a:solidFill>
              </a:rPr>
              <a:pPr/>
              <a:t>20</a:t>
            </a:fld>
            <a:endParaRPr lang="zh-CN" altLang="en-US">
              <a:solidFill>
                <a:schemeClr val="bg1"/>
              </a:solidFill>
            </a:endParaRPr>
          </a:p>
        </p:txBody>
      </p:sp>
      <p:grpSp>
        <p:nvGrpSpPr>
          <p:cNvPr id="3" name="组合 30"/>
          <p:cNvGrpSpPr/>
          <p:nvPr/>
        </p:nvGrpSpPr>
        <p:grpSpPr>
          <a:xfrm>
            <a:off x="2738447" y="2450522"/>
            <a:ext cx="5395363" cy="615796"/>
            <a:chOff x="1214446" y="2214554"/>
            <a:chExt cx="5395363" cy="615796"/>
          </a:xfrm>
        </p:grpSpPr>
        <p:sp>
          <p:nvSpPr>
            <p:cNvPr id="6" name="TextBox 5"/>
            <p:cNvSpPr txBox="1"/>
            <p:nvPr/>
          </p:nvSpPr>
          <p:spPr>
            <a:xfrm>
              <a:off x="2928926" y="2258846"/>
              <a:ext cx="1928826" cy="565146"/>
            </a:xfrm>
            <a:prstGeom prst="rect">
              <a:avLst/>
            </a:prstGeom>
          </p:spPr>
          <p:style>
            <a:lnRef idx="2">
              <a:schemeClr val="accent1"/>
            </a:lnRef>
            <a:fillRef idx="1">
              <a:schemeClr val="lt1"/>
            </a:fillRef>
            <a:effectRef idx="0">
              <a:schemeClr val="accent1"/>
            </a:effectRef>
            <a:fontRef idx="minor">
              <a:schemeClr val="dk1"/>
            </a:fontRef>
          </p:style>
          <p:txBody>
            <a:bodyPr wrap="square" lIns="36000" tIns="36000" rIns="36000" bIns="36000" rtlCol="0">
              <a:spAutoFit/>
            </a:bodyPr>
            <a:lstStyle/>
            <a:p>
              <a:pPr algn="ctr"/>
              <a:r>
                <a:rPr lang="en-US" altLang="zh-CN" sz="1600" dirty="0">
                  <a:solidFill>
                    <a:prstClr val="black"/>
                  </a:solidFill>
                  <a:latin typeface="Times New Roman" pitchFamily="18" charset="0"/>
                  <a:cs typeface="Times New Roman" pitchFamily="18" charset="0"/>
                </a:rPr>
                <a:t>USB Matching</a:t>
              </a:r>
            </a:p>
            <a:p>
              <a:pPr algn="ctr"/>
              <a:r>
                <a:rPr lang="en-US" altLang="zh-CN" sz="1600" dirty="0">
                  <a:solidFill>
                    <a:prstClr val="black"/>
                  </a:solidFill>
                  <a:latin typeface="Times New Roman" pitchFamily="18" charset="0"/>
                  <a:cs typeface="Times New Roman" pitchFamily="18" charset="0"/>
                </a:rPr>
                <a:t>Hamming(</a:t>
              </a:r>
              <a:r>
                <a:rPr lang="en-US" altLang="zh-CN" sz="1600" i="1" dirty="0">
                  <a:solidFill>
                    <a:prstClr val="black"/>
                  </a:solidFill>
                  <a:latin typeface="Times New Roman" pitchFamily="18" charset="0"/>
                  <a:cs typeface="Times New Roman" pitchFamily="18" charset="0"/>
                </a:rPr>
                <a:t>U</a:t>
              </a:r>
              <a:r>
                <a:rPr lang="en-US" altLang="zh-CN" sz="1600" dirty="0">
                  <a:solidFill>
                    <a:prstClr val="black"/>
                  </a:solidFill>
                  <a:latin typeface="Times New Roman" pitchFamily="18" charset="0"/>
                  <a:cs typeface="Times New Roman" pitchFamily="18" charset="0"/>
                </a:rPr>
                <a:t>(</a:t>
              </a:r>
              <a:r>
                <a:rPr lang="en-US" altLang="zh-CN" sz="1600" i="1" dirty="0">
                  <a:solidFill>
                    <a:prstClr val="black"/>
                  </a:solidFill>
                  <a:latin typeface="Times New Roman" pitchFamily="18" charset="0"/>
                  <a:cs typeface="Times New Roman" pitchFamily="18" charset="0"/>
                </a:rPr>
                <a:t>a</a:t>
              </a:r>
              <a:r>
                <a:rPr lang="en-US" altLang="zh-CN" sz="1600" dirty="0">
                  <a:solidFill>
                    <a:prstClr val="black"/>
                  </a:solidFill>
                  <a:latin typeface="Times New Roman" pitchFamily="18" charset="0"/>
                  <a:cs typeface="Times New Roman" pitchFamily="18" charset="0"/>
                </a:rPr>
                <a:t>), </a:t>
              </a:r>
              <a:r>
                <a:rPr lang="en-US" altLang="zh-CN" sz="1600" i="1" dirty="0">
                  <a:solidFill>
                    <a:prstClr val="black"/>
                  </a:solidFill>
                  <a:latin typeface="Times New Roman" pitchFamily="18" charset="0"/>
                  <a:cs typeface="Times New Roman" pitchFamily="18" charset="0"/>
                </a:rPr>
                <a:t>U</a:t>
              </a:r>
              <a:r>
                <a:rPr lang="en-US" altLang="zh-CN" sz="1600" dirty="0">
                  <a:solidFill>
                    <a:prstClr val="black"/>
                  </a:solidFill>
                  <a:latin typeface="Times New Roman" pitchFamily="18" charset="0"/>
                  <a:cs typeface="Times New Roman" pitchFamily="18" charset="0"/>
                </a:rPr>
                <a:t>(</a:t>
              </a:r>
              <a:r>
                <a:rPr lang="en-US" altLang="zh-CN" sz="1600" i="1" dirty="0">
                  <a:solidFill>
                    <a:prstClr val="black"/>
                  </a:solidFill>
                  <a:latin typeface="Times New Roman" pitchFamily="18" charset="0"/>
                  <a:cs typeface="Times New Roman" pitchFamily="18" charset="0"/>
                </a:rPr>
                <a:t>b</a:t>
              </a:r>
              <a:r>
                <a:rPr lang="en-US" altLang="zh-CN" sz="1600" dirty="0">
                  <a:solidFill>
                    <a:prstClr val="black"/>
                  </a:solidFill>
                  <a:latin typeface="Times New Roman" pitchFamily="18" charset="0"/>
                  <a:cs typeface="Times New Roman" pitchFamily="18" charset="0"/>
                </a:rPr>
                <a:t>))</a:t>
              </a:r>
              <a:endParaRPr lang="zh-CN" altLang="en-US" sz="1600" dirty="0">
                <a:solidFill>
                  <a:prstClr val="black"/>
                </a:solidFill>
                <a:latin typeface="Times New Roman" pitchFamily="18" charset="0"/>
                <a:cs typeface="Times New Roman" pitchFamily="18" charset="0"/>
              </a:endParaRPr>
            </a:p>
          </p:txBody>
        </p:sp>
        <p:cxnSp>
          <p:nvCxnSpPr>
            <p:cNvPr id="10" name="直接箭头连接符 9"/>
            <p:cNvCxnSpPr>
              <a:stCxn id="6" idx="3"/>
            </p:cNvCxnSpPr>
            <p:nvPr/>
          </p:nvCxnSpPr>
          <p:spPr>
            <a:xfrm>
              <a:off x="4857752" y="2541419"/>
              <a:ext cx="1000132" cy="317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1214446" y="2245575"/>
              <a:ext cx="1071538"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altLang="zh-CN" sz="1600" dirty="0">
                  <a:solidFill>
                    <a:prstClr val="black"/>
                  </a:solidFill>
                  <a:latin typeface="Times New Roman" pitchFamily="18" charset="0"/>
                  <a:cs typeface="Times New Roman" pitchFamily="18" charset="0"/>
                </a:rPr>
                <a:t>interest points </a:t>
              </a:r>
              <a:r>
                <a:rPr lang="en-US" altLang="zh-CN" sz="1600" b="1" i="1" dirty="0">
                  <a:solidFill>
                    <a:prstClr val="black"/>
                  </a:solidFill>
                  <a:latin typeface="Times New Roman" pitchFamily="18" charset="0"/>
                  <a:cs typeface="Times New Roman" pitchFamily="18" charset="0"/>
                </a:rPr>
                <a:t>a</a:t>
              </a:r>
              <a:r>
                <a:rPr lang="en-US" altLang="zh-CN" sz="1600" dirty="0">
                  <a:solidFill>
                    <a:prstClr val="black"/>
                  </a:solidFill>
                  <a:latin typeface="Times New Roman" pitchFamily="18" charset="0"/>
                  <a:cs typeface="Times New Roman" pitchFamily="18" charset="0"/>
                </a:rPr>
                <a:t>, </a:t>
              </a:r>
              <a:r>
                <a:rPr lang="en-US" altLang="zh-CN" sz="1600" b="1" i="1" dirty="0">
                  <a:solidFill>
                    <a:prstClr val="black"/>
                  </a:solidFill>
                  <a:latin typeface="Times New Roman" pitchFamily="18" charset="0"/>
                  <a:cs typeface="Times New Roman" pitchFamily="18" charset="0"/>
                </a:rPr>
                <a:t>b</a:t>
              </a:r>
              <a:endParaRPr lang="zh-CN" altLang="en-US" sz="1600" b="1" i="1" dirty="0">
                <a:solidFill>
                  <a:prstClr val="black"/>
                </a:solidFill>
                <a:latin typeface="Times New Roman" pitchFamily="18" charset="0"/>
                <a:cs typeface="Times New Roman" pitchFamily="18" charset="0"/>
              </a:endParaRPr>
            </a:p>
          </p:txBody>
        </p:sp>
        <p:cxnSp>
          <p:nvCxnSpPr>
            <p:cNvPr id="23" name="直接箭头连接符 22"/>
            <p:cNvCxnSpPr>
              <a:stCxn id="22" idx="3"/>
              <a:endCxn id="6" idx="1"/>
            </p:cNvCxnSpPr>
            <p:nvPr/>
          </p:nvCxnSpPr>
          <p:spPr>
            <a:xfrm>
              <a:off x="2285984" y="2537963"/>
              <a:ext cx="642942" cy="34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aphicFrame>
          <p:nvGraphicFramePr>
            <p:cNvPr id="146438" name="Object 6"/>
            <p:cNvGraphicFramePr>
              <a:graphicFrameLocks noChangeAspect="1"/>
            </p:cNvGraphicFramePr>
            <p:nvPr/>
          </p:nvGraphicFramePr>
          <p:xfrm>
            <a:off x="5072066" y="2214554"/>
            <a:ext cx="428628" cy="330044"/>
          </p:xfrm>
          <a:graphic>
            <a:graphicData uri="http://schemas.openxmlformats.org/presentationml/2006/ole">
              <mc:AlternateContent xmlns:mc="http://schemas.openxmlformats.org/markup-compatibility/2006">
                <mc:Choice xmlns:v="urn:schemas-microsoft-com:vml" Requires="v">
                  <p:oleObj spid="_x0000_s15369" name="Equation" r:id="rId5" imgW="279360" imgH="215640" progId="">
                    <p:embed/>
                  </p:oleObj>
                </mc:Choice>
                <mc:Fallback>
                  <p:oleObj name="Equation" r:id="rId5" imgW="279360" imgH="21564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2066" y="2214554"/>
                          <a:ext cx="428628" cy="3300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 name="TextBox 51"/>
            <p:cNvSpPr txBox="1"/>
            <p:nvPr/>
          </p:nvSpPr>
          <p:spPr>
            <a:xfrm>
              <a:off x="5715008" y="2348920"/>
              <a:ext cx="894801" cy="338554"/>
            </a:xfrm>
            <a:prstGeom prst="rect">
              <a:avLst/>
            </a:prstGeom>
            <a:noFill/>
          </p:spPr>
          <p:txBody>
            <a:bodyPr wrap="square" rtlCol="0">
              <a:spAutoFit/>
            </a:bodyPr>
            <a:lstStyle/>
            <a:p>
              <a:pPr algn="ctr"/>
              <a:r>
                <a:rPr lang="en-US" altLang="zh-CN" sz="1600" dirty="0">
                  <a:solidFill>
                    <a:srgbClr val="FF0000"/>
                  </a:solidFill>
                  <a:latin typeface="Times New Roman" pitchFamily="18" charset="0"/>
                  <a:cs typeface="Times New Roman" pitchFamily="18" charset="0"/>
                </a:rPr>
                <a:t>Reject</a:t>
              </a:r>
              <a:endParaRPr lang="zh-CN" altLang="en-US" sz="1600" dirty="0">
                <a:solidFill>
                  <a:srgbClr val="FF0000"/>
                </a:solidFill>
                <a:latin typeface="Times New Roman" pitchFamily="18" charset="0"/>
                <a:cs typeface="Times New Roman" pitchFamily="18" charset="0"/>
              </a:endParaRPr>
            </a:p>
          </p:txBody>
        </p:sp>
      </p:grpSp>
      <p:cxnSp>
        <p:nvCxnSpPr>
          <p:cNvPr id="70" name="肘形连接符 69"/>
          <p:cNvCxnSpPr>
            <a:stCxn id="6" idx="2"/>
            <a:endCxn id="7" idx="0"/>
          </p:cNvCxnSpPr>
          <p:nvPr/>
        </p:nvCxnSpPr>
        <p:spPr>
          <a:xfrm rot="5400000">
            <a:off x="3551689" y="2318126"/>
            <a:ext cx="1123817" cy="2607487"/>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71" name="矩形 70"/>
          <p:cNvSpPr/>
          <p:nvPr/>
        </p:nvSpPr>
        <p:spPr>
          <a:xfrm>
            <a:off x="2452662" y="3280632"/>
            <a:ext cx="2833404" cy="338554"/>
          </a:xfrm>
          <a:prstGeom prst="rect">
            <a:avLst/>
          </a:prstGeom>
        </p:spPr>
        <p:txBody>
          <a:bodyPr wrap="none">
            <a:spAutoFit/>
          </a:bodyPr>
          <a:lstStyle/>
          <a:p>
            <a:pPr lvl="1"/>
            <a:r>
              <a:rPr lang="en-US" altLang="zh-CN" sz="1600" dirty="0">
                <a:solidFill>
                  <a:prstClr val="white"/>
                </a:solidFill>
              </a:rPr>
              <a:t>Pickup </a:t>
            </a:r>
            <a:r>
              <a:rPr lang="en-US" altLang="zh-CN" sz="1600" b="1" i="1" dirty="0">
                <a:solidFill>
                  <a:srgbClr val="002060"/>
                </a:solidFill>
              </a:rPr>
              <a:t>e</a:t>
            </a:r>
            <a:r>
              <a:rPr lang="en-US" altLang="zh-CN" sz="1600" dirty="0">
                <a:solidFill>
                  <a:prstClr val="white"/>
                </a:solidFill>
              </a:rPr>
              <a:t> </a:t>
            </a:r>
            <a:r>
              <a:rPr lang="en-US" altLang="zh-CN" sz="1600" dirty="0" smtClean="0">
                <a:solidFill>
                  <a:prstClr val="white"/>
                </a:solidFill>
              </a:rPr>
              <a:t>in </a:t>
            </a:r>
            <a:r>
              <a:rPr lang="en-US" altLang="zh-CN" sz="1600" b="1" i="1" dirty="0">
                <a:solidFill>
                  <a:srgbClr val="002060"/>
                </a:solidFill>
              </a:rPr>
              <a:t>S</a:t>
            </a:r>
            <a:r>
              <a:rPr lang="en-US" altLang="zh-CN" sz="1600" b="1" dirty="0">
                <a:solidFill>
                  <a:srgbClr val="002060"/>
                </a:solidFill>
              </a:rPr>
              <a:t>(</a:t>
            </a:r>
            <a:r>
              <a:rPr lang="en-US" altLang="zh-CN" sz="1600" b="1" i="1" dirty="0">
                <a:solidFill>
                  <a:srgbClr val="002060"/>
                </a:solidFill>
              </a:rPr>
              <a:t>a</a:t>
            </a:r>
            <a:r>
              <a:rPr lang="en-US" altLang="zh-CN" sz="1600" b="1" dirty="0">
                <a:solidFill>
                  <a:srgbClr val="002060"/>
                </a:solidFill>
              </a:rPr>
              <a:t>)</a:t>
            </a:r>
            <a:r>
              <a:rPr lang="en-US" altLang="zh-CN" sz="1600" dirty="0">
                <a:solidFill>
                  <a:srgbClr val="002060"/>
                </a:solidFill>
              </a:rPr>
              <a:t>, </a:t>
            </a:r>
            <a:r>
              <a:rPr lang="en-US" altLang="zh-CN" sz="1600" dirty="0" smtClean="0">
                <a:solidFill>
                  <a:srgbClr val="002060"/>
                </a:solidFill>
              </a:rPr>
              <a:t>     </a:t>
            </a:r>
            <a:r>
              <a:rPr lang="en-US" altLang="zh-CN" sz="1600" b="1" i="1" dirty="0" smtClean="0">
                <a:solidFill>
                  <a:srgbClr val="002060"/>
                </a:solidFill>
              </a:rPr>
              <a:t>f</a:t>
            </a:r>
            <a:r>
              <a:rPr lang="en-US" altLang="zh-CN" sz="1600" i="1" dirty="0" smtClean="0">
                <a:solidFill>
                  <a:srgbClr val="002060"/>
                </a:solidFill>
              </a:rPr>
              <a:t>    </a:t>
            </a:r>
            <a:r>
              <a:rPr lang="en-US" altLang="zh-CN" sz="1600" b="1" i="1" dirty="0" smtClean="0">
                <a:solidFill>
                  <a:srgbClr val="002060"/>
                </a:solidFill>
              </a:rPr>
              <a:t>S</a:t>
            </a:r>
            <a:r>
              <a:rPr lang="en-US" altLang="zh-CN" sz="1600" b="1" dirty="0" smtClean="0">
                <a:solidFill>
                  <a:srgbClr val="002060"/>
                </a:solidFill>
              </a:rPr>
              <a:t>(</a:t>
            </a:r>
            <a:r>
              <a:rPr lang="en-US" altLang="zh-CN" sz="1600" b="1" i="1" dirty="0" smtClean="0">
                <a:solidFill>
                  <a:srgbClr val="002060"/>
                </a:solidFill>
              </a:rPr>
              <a:t>b</a:t>
            </a:r>
            <a:r>
              <a:rPr lang="en-US" altLang="zh-CN" sz="1600" b="1" dirty="0" smtClean="0">
                <a:solidFill>
                  <a:srgbClr val="002060"/>
                </a:solidFill>
              </a:rPr>
              <a:t>)</a:t>
            </a:r>
            <a:endParaRPr lang="en-US" altLang="zh-CN" sz="1600" b="1" dirty="0">
              <a:solidFill>
                <a:srgbClr val="002060"/>
              </a:solidFill>
            </a:endParaRPr>
          </a:p>
        </p:txBody>
      </p:sp>
      <p:grpSp>
        <p:nvGrpSpPr>
          <p:cNvPr id="4" name="组合 31"/>
          <p:cNvGrpSpPr/>
          <p:nvPr/>
        </p:nvGrpSpPr>
        <p:grpSpPr>
          <a:xfrm>
            <a:off x="1738282" y="4164148"/>
            <a:ext cx="8929718" cy="1982515"/>
            <a:chOff x="214282" y="3928179"/>
            <a:chExt cx="8929718" cy="1982515"/>
          </a:xfrm>
        </p:grpSpPr>
        <p:sp>
          <p:nvSpPr>
            <p:cNvPr id="7" name="TextBox 6"/>
            <p:cNvSpPr txBox="1"/>
            <p:nvPr/>
          </p:nvSpPr>
          <p:spPr>
            <a:xfrm>
              <a:off x="214282" y="3947809"/>
              <a:ext cx="2143140" cy="811367"/>
            </a:xfrm>
            <a:prstGeom prst="rect">
              <a:avLst/>
            </a:prstGeom>
          </p:spPr>
          <p:style>
            <a:lnRef idx="2">
              <a:schemeClr val="accent1"/>
            </a:lnRef>
            <a:fillRef idx="1">
              <a:schemeClr val="lt1"/>
            </a:fillRef>
            <a:effectRef idx="0">
              <a:schemeClr val="accent1"/>
            </a:effectRef>
            <a:fontRef idx="minor">
              <a:schemeClr val="dk1"/>
            </a:fontRef>
          </p:style>
          <p:txBody>
            <a:bodyPr wrap="square" lIns="36000" tIns="36000" rIns="36000" bIns="36000" rtlCol="0">
              <a:spAutoFit/>
            </a:bodyPr>
            <a:lstStyle/>
            <a:p>
              <a:pPr algn="ctr"/>
              <a:r>
                <a:rPr lang="en-US" altLang="zh-CN" sz="1600" dirty="0">
                  <a:solidFill>
                    <a:prstClr val="black"/>
                  </a:solidFill>
                  <a:latin typeface="Times New Roman" pitchFamily="18" charset="0"/>
                  <a:cs typeface="Times New Roman" pitchFamily="18" charset="0"/>
                </a:rPr>
                <a:t>Verify Visual  Feature</a:t>
              </a:r>
            </a:p>
            <a:p>
              <a:pPr algn="ctr"/>
              <a:endParaRPr lang="en-US" altLang="zh-CN" sz="1600" dirty="0">
                <a:solidFill>
                  <a:prstClr val="black"/>
                </a:solidFill>
                <a:latin typeface="Times New Roman" pitchFamily="18" charset="0"/>
                <a:cs typeface="Times New Roman" pitchFamily="18" charset="0"/>
              </a:endParaRPr>
            </a:p>
            <a:p>
              <a:pPr algn="ctr"/>
              <a:endParaRPr lang="zh-CN" altLang="en-US" sz="1600" dirty="0">
                <a:solidFill>
                  <a:prstClr val="black"/>
                </a:solidFill>
                <a:latin typeface="Times New Roman" pitchFamily="18" charset="0"/>
                <a:cs typeface="Times New Roman" pitchFamily="18" charset="0"/>
              </a:endParaRPr>
            </a:p>
          </p:txBody>
        </p:sp>
        <p:sp>
          <p:nvSpPr>
            <p:cNvPr id="8" name="TextBox 7"/>
            <p:cNvSpPr txBox="1"/>
            <p:nvPr/>
          </p:nvSpPr>
          <p:spPr>
            <a:xfrm>
              <a:off x="3000364" y="3947809"/>
              <a:ext cx="2516306" cy="811367"/>
            </a:xfrm>
            <a:prstGeom prst="rect">
              <a:avLst/>
            </a:prstGeom>
          </p:spPr>
          <p:style>
            <a:lnRef idx="2">
              <a:schemeClr val="accent1"/>
            </a:lnRef>
            <a:fillRef idx="1">
              <a:schemeClr val="lt1"/>
            </a:fillRef>
            <a:effectRef idx="0">
              <a:schemeClr val="accent1"/>
            </a:effectRef>
            <a:fontRef idx="minor">
              <a:schemeClr val="dk1"/>
            </a:fontRef>
          </p:style>
          <p:txBody>
            <a:bodyPr wrap="square" lIns="36000" tIns="36000" rIns="36000" bIns="36000" rtlCol="0">
              <a:spAutoFit/>
            </a:bodyPr>
            <a:lstStyle/>
            <a:p>
              <a:pPr algn="ctr"/>
              <a:r>
                <a:rPr lang="en-US" altLang="zh-CN" sz="1600" dirty="0">
                  <a:solidFill>
                    <a:prstClr val="black"/>
                  </a:solidFill>
                  <a:latin typeface="Times New Roman" pitchFamily="18" charset="0"/>
                  <a:cs typeface="Times New Roman" pitchFamily="18" charset="0"/>
                </a:rPr>
                <a:t>Verify Orientation</a:t>
              </a:r>
            </a:p>
            <a:p>
              <a:pPr algn="ctr"/>
              <a:endParaRPr lang="en-US" altLang="zh-CN" sz="1600" dirty="0">
                <a:solidFill>
                  <a:prstClr val="black"/>
                </a:solidFill>
                <a:latin typeface="Times New Roman" pitchFamily="18" charset="0"/>
                <a:cs typeface="Times New Roman" pitchFamily="18" charset="0"/>
              </a:endParaRPr>
            </a:p>
            <a:p>
              <a:pPr algn="ctr"/>
              <a:endParaRPr lang="zh-CN" altLang="en-US" sz="1600" dirty="0">
                <a:solidFill>
                  <a:prstClr val="black"/>
                </a:solidFill>
                <a:latin typeface="Times New Roman" pitchFamily="18" charset="0"/>
                <a:cs typeface="Times New Roman" pitchFamily="18" charset="0"/>
              </a:endParaRPr>
            </a:p>
          </p:txBody>
        </p:sp>
        <p:sp>
          <p:nvSpPr>
            <p:cNvPr id="9" name="TextBox 8"/>
            <p:cNvSpPr txBox="1"/>
            <p:nvPr/>
          </p:nvSpPr>
          <p:spPr>
            <a:xfrm>
              <a:off x="6056222" y="3947809"/>
              <a:ext cx="1730488" cy="811367"/>
            </a:xfrm>
            <a:prstGeom prst="rect">
              <a:avLst/>
            </a:prstGeom>
          </p:spPr>
          <p:style>
            <a:lnRef idx="2">
              <a:schemeClr val="accent1"/>
            </a:lnRef>
            <a:fillRef idx="1">
              <a:schemeClr val="lt1"/>
            </a:fillRef>
            <a:effectRef idx="0">
              <a:schemeClr val="accent1"/>
            </a:effectRef>
            <a:fontRef idx="minor">
              <a:schemeClr val="dk1"/>
            </a:fontRef>
          </p:style>
          <p:txBody>
            <a:bodyPr wrap="square" lIns="36000" tIns="36000" rIns="36000" bIns="36000" rtlCol="0">
              <a:spAutoFit/>
            </a:bodyPr>
            <a:lstStyle/>
            <a:p>
              <a:pPr algn="ctr"/>
              <a:r>
                <a:rPr lang="en-US" altLang="zh-CN" sz="1600" dirty="0">
                  <a:solidFill>
                    <a:prstClr val="black"/>
                  </a:solidFill>
                  <a:latin typeface="Times New Roman" pitchFamily="18" charset="0"/>
                  <a:cs typeface="Times New Roman" pitchFamily="18" charset="0"/>
                </a:rPr>
                <a:t>Verify Distance</a:t>
              </a:r>
            </a:p>
            <a:p>
              <a:pPr algn="ctr"/>
              <a:endParaRPr lang="en-US" altLang="zh-CN" sz="1600" dirty="0">
                <a:solidFill>
                  <a:prstClr val="black"/>
                </a:solidFill>
                <a:latin typeface="Times New Roman" pitchFamily="18" charset="0"/>
                <a:cs typeface="Times New Roman" pitchFamily="18" charset="0"/>
              </a:endParaRPr>
            </a:p>
            <a:p>
              <a:pPr algn="ctr"/>
              <a:endParaRPr lang="zh-CN" altLang="en-US" sz="1600" dirty="0">
                <a:solidFill>
                  <a:prstClr val="black"/>
                </a:solidFill>
                <a:latin typeface="Times New Roman" pitchFamily="18" charset="0"/>
                <a:cs typeface="Times New Roman" pitchFamily="18" charset="0"/>
              </a:endParaRPr>
            </a:p>
          </p:txBody>
        </p:sp>
        <p:cxnSp>
          <p:nvCxnSpPr>
            <p:cNvPr id="11" name="直接箭头连接符 10"/>
            <p:cNvCxnSpPr>
              <a:stCxn id="7" idx="3"/>
              <a:endCxn id="8" idx="1"/>
            </p:cNvCxnSpPr>
            <p:nvPr/>
          </p:nvCxnSpPr>
          <p:spPr>
            <a:xfrm>
              <a:off x="2357422" y="4353493"/>
              <a:ext cx="642942"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直接箭头连接符 11"/>
            <p:cNvCxnSpPr>
              <a:stCxn id="8" idx="3"/>
              <a:endCxn id="9" idx="1"/>
            </p:cNvCxnSpPr>
            <p:nvPr/>
          </p:nvCxnSpPr>
          <p:spPr>
            <a:xfrm>
              <a:off x="5516670" y="4353493"/>
              <a:ext cx="539552"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858148" y="5572140"/>
              <a:ext cx="894801" cy="338554"/>
            </a:xfrm>
            <a:prstGeom prst="rect">
              <a:avLst/>
            </a:prstGeom>
            <a:noFill/>
          </p:spPr>
          <p:txBody>
            <a:bodyPr wrap="square" rtlCol="0">
              <a:spAutoFit/>
            </a:bodyPr>
            <a:lstStyle/>
            <a:p>
              <a:pPr algn="ctr"/>
              <a:r>
                <a:rPr lang="en-US" altLang="zh-CN" sz="1600" dirty="0">
                  <a:solidFill>
                    <a:srgbClr val="FF0000"/>
                  </a:solidFill>
                  <a:latin typeface="Times New Roman" pitchFamily="18" charset="0"/>
                  <a:cs typeface="Times New Roman" pitchFamily="18" charset="0"/>
                </a:rPr>
                <a:t>Reject</a:t>
              </a:r>
              <a:endParaRPr lang="zh-CN" altLang="en-US" sz="1600" dirty="0">
                <a:solidFill>
                  <a:srgbClr val="FF0000"/>
                </a:solidFill>
                <a:latin typeface="Times New Roman" pitchFamily="18" charset="0"/>
                <a:cs typeface="Times New Roman" pitchFamily="18" charset="0"/>
              </a:endParaRPr>
            </a:p>
          </p:txBody>
        </p:sp>
        <p:pic>
          <p:nvPicPr>
            <p:cNvPr id="146439" name="Picture 7"/>
            <p:cNvPicPr>
              <a:picLocks noChangeAspect="1" noChangeArrowheads="1"/>
            </p:cNvPicPr>
            <p:nvPr/>
          </p:nvPicPr>
          <p:blipFill>
            <a:blip r:embed="rId7" cstate="print"/>
            <a:srcRect/>
            <a:stretch>
              <a:fillRect/>
            </a:stretch>
          </p:blipFill>
          <p:spPr bwMode="auto">
            <a:xfrm>
              <a:off x="307530" y="4387693"/>
              <a:ext cx="1878336" cy="259076"/>
            </a:xfrm>
            <a:prstGeom prst="rect">
              <a:avLst/>
            </a:prstGeom>
            <a:noFill/>
            <a:ln w="9525">
              <a:noFill/>
              <a:miter lim="800000"/>
              <a:headEnd/>
              <a:tailEnd/>
            </a:ln>
            <a:effectLst/>
          </p:spPr>
        </p:pic>
        <p:pic>
          <p:nvPicPr>
            <p:cNvPr id="146440" name="Picture 8"/>
            <p:cNvPicPr>
              <a:picLocks noChangeAspect="1" noChangeArrowheads="1"/>
            </p:cNvPicPr>
            <p:nvPr/>
          </p:nvPicPr>
          <p:blipFill>
            <a:blip r:embed="rId8" cstate="print"/>
            <a:srcRect/>
            <a:stretch>
              <a:fillRect/>
            </a:stretch>
          </p:blipFill>
          <p:spPr bwMode="auto">
            <a:xfrm>
              <a:off x="3016340" y="4259110"/>
              <a:ext cx="2428892" cy="473033"/>
            </a:xfrm>
            <a:prstGeom prst="rect">
              <a:avLst/>
            </a:prstGeom>
            <a:noFill/>
            <a:ln w="9525">
              <a:noFill/>
              <a:miter lim="800000"/>
              <a:headEnd/>
              <a:tailEnd/>
            </a:ln>
            <a:effectLst/>
          </p:spPr>
        </p:pic>
        <p:pic>
          <p:nvPicPr>
            <p:cNvPr id="146441" name="Picture 9"/>
            <p:cNvPicPr>
              <a:picLocks noChangeAspect="1" noChangeArrowheads="1"/>
            </p:cNvPicPr>
            <p:nvPr/>
          </p:nvPicPr>
          <p:blipFill>
            <a:blip r:embed="rId9" cstate="print"/>
            <a:srcRect/>
            <a:stretch>
              <a:fillRect/>
            </a:stretch>
          </p:blipFill>
          <p:spPr bwMode="auto">
            <a:xfrm>
              <a:off x="6143636" y="4401986"/>
              <a:ext cx="1538277" cy="260398"/>
            </a:xfrm>
            <a:prstGeom prst="rect">
              <a:avLst/>
            </a:prstGeom>
            <a:noFill/>
            <a:ln w="9525">
              <a:noFill/>
              <a:miter lim="800000"/>
              <a:headEnd/>
              <a:tailEnd/>
            </a:ln>
            <a:effectLst/>
          </p:spPr>
        </p:pic>
        <p:cxnSp>
          <p:nvCxnSpPr>
            <p:cNvPr id="86" name="肘形连接符 85"/>
            <p:cNvCxnSpPr>
              <a:stCxn id="7" idx="2"/>
              <a:endCxn id="65" idx="0"/>
            </p:cNvCxnSpPr>
            <p:nvPr/>
          </p:nvCxnSpPr>
          <p:spPr>
            <a:xfrm rot="16200000" flipH="1">
              <a:off x="4389218" y="1655809"/>
              <a:ext cx="812964" cy="7019697"/>
            </a:xfrm>
            <a:prstGeom prst="bentConnector3">
              <a:avLst>
                <a:gd name="adj1" fmla="val 50000"/>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90" name="肘形连接符 89"/>
            <p:cNvCxnSpPr>
              <a:stCxn id="146440" idx="2"/>
              <a:endCxn id="65" idx="0"/>
            </p:cNvCxnSpPr>
            <p:nvPr/>
          </p:nvCxnSpPr>
          <p:spPr>
            <a:xfrm rot="16200000" flipH="1">
              <a:off x="5848169" y="3114759"/>
              <a:ext cx="839997" cy="4074763"/>
            </a:xfrm>
            <a:prstGeom prst="bentConnector3">
              <a:avLst>
                <a:gd name="adj1" fmla="val 50000"/>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93" name="肘形连接符 92"/>
            <p:cNvCxnSpPr>
              <a:stCxn id="9" idx="2"/>
              <a:endCxn id="65" idx="0"/>
            </p:cNvCxnSpPr>
            <p:nvPr/>
          </p:nvCxnSpPr>
          <p:spPr>
            <a:xfrm rot="16200000" flipH="1">
              <a:off x="7207025" y="4473616"/>
              <a:ext cx="812964" cy="1384083"/>
            </a:xfrm>
            <a:prstGeom prst="bentConnector3">
              <a:avLst>
                <a:gd name="adj1" fmla="val 50000"/>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97" name="直接箭头连接符 96"/>
            <p:cNvCxnSpPr>
              <a:stCxn id="9" idx="3"/>
              <a:endCxn id="100" idx="1"/>
            </p:cNvCxnSpPr>
            <p:nvPr/>
          </p:nvCxnSpPr>
          <p:spPr>
            <a:xfrm flipV="1">
              <a:off x="7786710" y="4343678"/>
              <a:ext cx="462489" cy="981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0" name="TextBox 99"/>
            <p:cNvSpPr txBox="1"/>
            <p:nvPr/>
          </p:nvSpPr>
          <p:spPr>
            <a:xfrm>
              <a:off x="8249199" y="3928179"/>
              <a:ext cx="894801" cy="830997"/>
            </a:xfrm>
            <a:prstGeom prst="rect">
              <a:avLst/>
            </a:prstGeom>
            <a:noFill/>
          </p:spPr>
          <p:txBody>
            <a:bodyPr wrap="square" rtlCol="0">
              <a:spAutoFit/>
            </a:bodyPr>
            <a:lstStyle/>
            <a:p>
              <a:pPr algn="ctr"/>
              <a:r>
                <a:rPr lang="en-US" altLang="zh-CN" sz="1600" dirty="0">
                  <a:solidFill>
                    <a:srgbClr val="002060"/>
                  </a:solidFill>
                  <a:latin typeface="Times New Roman" pitchFamily="18" charset="0"/>
                  <a:cs typeface="Times New Roman" pitchFamily="18" charset="0"/>
                </a:rPr>
                <a:t>One Correct Match</a:t>
              </a:r>
              <a:endParaRPr lang="zh-CN" altLang="en-US" sz="1600" dirty="0">
                <a:solidFill>
                  <a:srgbClr val="002060"/>
                </a:solidFill>
                <a:latin typeface="Times New Roman" pitchFamily="18" charset="0"/>
                <a:cs typeface="Times New Roman" pitchFamily="18" charset="0"/>
              </a:endParaRPr>
            </a:p>
          </p:txBody>
        </p:sp>
        <p:graphicFrame>
          <p:nvGraphicFramePr>
            <p:cNvPr id="146442" name="Object 10"/>
            <p:cNvGraphicFramePr>
              <a:graphicFrameLocks noChangeAspect="1"/>
            </p:cNvGraphicFramePr>
            <p:nvPr>
              <p:extLst>
                <p:ext uri="{D42A27DB-BD31-4B8C-83A1-F6EECF244321}">
                  <p14:modId xmlns:p14="http://schemas.microsoft.com/office/powerpoint/2010/main" val="3587333492"/>
                </p:ext>
              </p:extLst>
            </p:nvPr>
          </p:nvGraphicFramePr>
          <p:xfrm>
            <a:off x="1432369" y="4789488"/>
            <a:ext cx="796925" cy="368300"/>
          </p:xfrm>
          <a:graphic>
            <a:graphicData uri="http://schemas.openxmlformats.org/presentationml/2006/ole">
              <mc:AlternateContent xmlns:mc="http://schemas.openxmlformats.org/markup-compatibility/2006">
                <mc:Choice xmlns:v="urn:schemas-microsoft-com:vml" Requires="v">
                  <p:oleObj spid="_x0000_s15370" name="Equation" r:id="rId10" imgW="495000" imgH="228600" progId="">
                    <p:embed/>
                  </p:oleObj>
                </mc:Choice>
                <mc:Fallback>
                  <p:oleObj name="Equation" r:id="rId10" imgW="495000" imgH="228600"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32369" y="4789488"/>
                          <a:ext cx="796925" cy="368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6443" name="Object 11"/>
            <p:cNvGraphicFramePr>
              <a:graphicFrameLocks noChangeAspect="1"/>
            </p:cNvGraphicFramePr>
            <p:nvPr>
              <p:extLst>
                <p:ext uri="{D42A27DB-BD31-4B8C-83A1-F6EECF244321}">
                  <p14:modId xmlns:p14="http://schemas.microsoft.com/office/powerpoint/2010/main" val="2943025764"/>
                </p:ext>
              </p:extLst>
            </p:nvPr>
          </p:nvGraphicFramePr>
          <p:xfrm>
            <a:off x="4399427" y="4792663"/>
            <a:ext cx="758825" cy="349250"/>
          </p:xfrm>
          <a:graphic>
            <a:graphicData uri="http://schemas.openxmlformats.org/presentationml/2006/ole">
              <mc:AlternateContent xmlns:mc="http://schemas.openxmlformats.org/markup-compatibility/2006">
                <mc:Choice xmlns:v="urn:schemas-microsoft-com:vml" Requires="v">
                  <p:oleObj spid="_x0000_s15371" name="Equation" r:id="rId12" imgW="495000" imgH="228600" progId="">
                    <p:embed/>
                  </p:oleObj>
                </mc:Choice>
                <mc:Fallback>
                  <p:oleObj name="Equation" r:id="rId12" imgW="495000" imgH="228600" progId="">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99427" y="4792663"/>
                          <a:ext cx="758825" cy="349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8" name="文本框 37"/>
          <p:cNvSpPr txBox="1"/>
          <p:nvPr/>
        </p:nvSpPr>
        <p:spPr>
          <a:xfrm>
            <a:off x="8563209" y="4941361"/>
            <a:ext cx="1044408" cy="461665"/>
          </a:xfrm>
          <a:prstGeom prst="rect">
            <a:avLst/>
          </a:prstGeom>
          <a:noFill/>
        </p:spPr>
        <p:txBody>
          <a:bodyPr wrap="square" rtlCol="0">
            <a:spAutoFit/>
          </a:bodyPr>
          <a:lstStyle/>
          <a:p>
            <a:r>
              <a:rPr lang="en-US" altLang="zh-CN" sz="2400" i="1" dirty="0" smtClean="0">
                <a:solidFill>
                  <a:schemeClr val="bg1"/>
                </a:solidFill>
              </a:rPr>
              <a:t>&gt;</a:t>
            </a:r>
            <a:r>
              <a:rPr lang="en-US" altLang="zh-CN" sz="2000" i="1" dirty="0" smtClean="0">
                <a:solidFill>
                  <a:schemeClr val="bg1"/>
                </a:solidFill>
              </a:rPr>
              <a:t> </a:t>
            </a:r>
            <a:r>
              <a:rPr lang="el-GR" altLang="zh-CN" sz="2000" i="1" dirty="0" smtClean="0">
                <a:solidFill>
                  <a:schemeClr val="bg1"/>
                </a:solidFill>
              </a:rPr>
              <a:t>μ</a:t>
            </a:r>
            <a:r>
              <a:rPr lang="en-US" altLang="zh-CN" sz="2000" dirty="0" smtClean="0">
                <a:solidFill>
                  <a:schemeClr val="bg1"/>
                </a:solidFill>
              </a:rPr>
              <a:t>(3 )</a:t>
            </a:r>
            <a:endParaRPr lang="zh-CN" altLang="en-US" sz="2000" dirty="0">
              <a:solidFill>
                <a:schemeClr val="bg1"/>
              </a:solidFill>
            </a:endParaRPr>
          </a:p>
        </p:txBody>
      </p:sp>
      <p:sp>
        <p:nvSpPr>
          <p:cNvPr id="105" name="矩形 104"/>
          <p:cNvSpPr/>
          <p:nvPr/>
        </p:nvSpPr>
        <p:spPr>
          <a:xfrm>
            <a:off x="2166910" y="5809044"/>
            <a:ext cx="5966900" cy="75713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nSpc>
                <a:spcPct val="120000"/>
              </a:lnSpc>
              <a:buFont typeface="Arial" pitchFamily="34" charset="0"/>
              <a:buChar char="•"/>
            </a:pPr>
            <a:r>
              <a:rPr lang="en-US" altLang="zh-CN" sz="1400" dirty="0">
                <a:solidFill>
                  <a:prstClr val="black"/>
                </a:solidFill>
              </a:rPr>
              <a:t>   </a:t>
            </a:r>
            <a:r>
              <a:rPr lang="en-US" altLang="zh-CN" dirty="0">
                <a:solidFill>
                  <a:prstClr val="black"/>
                </a:solidFill>
              </a:rPr>
              <a:t>Run at most </a:t>
            </a:r>
            <a:r>
              <a:rPr lang="en-US" altLang="zh-CN" b="1" i="1" dirty="0">
                <a:solidFill>
                  <a:srgbClr val="002060"/>
                </a:solidFill>
              </a:rPr>
              <a:t>C</a:t>
            </a:r>
            <a:r>
              <a:rPr lang="en-US" altLang="zh-CN" dirty="0">
                <a:solidFill>
                  <a:srgbClr val="002060"/>
                </a:solidFill>
              </a:rPr>
              <a:t>*</a:t>
            </a:r>
            <a:r>
              <a:rPr lang="en-US" altLang="zh-CN" b="1" i="1" dirty="0">
                <a:solidFill>
                  <a:srgbClr val="002060"/>
                </a:solidFill>
              </a:rPr>
              <a:t>C</a:t>
            </a:r>
            <a:r>
              <a:rPr lang="en-US" altLang="zh-CN" dirty="0">
                <a:solidFill>
                  <a:srgbClr val="002060"/>
                </a:solidFill>
              </a:rPr>
              <a:t> </a:t>
            </a:r>
            <a:r>
              <a:rPr lang="en-US" altLang="zh-CN" dirty="0">
                <a:solidFill>
                  <a:prstClr val="black"/>
                </a:solidFill>
              </a:rPr>
              <a:t>times of </a:t>
            </a:r>
            <a:r>
              <a:rPr lang="en-US" altLang="zh-CN" dirty="0" smtClean="0">
                <a:solidFill>
                  <a:prstClr val="black"/>
                </a:solidFill>
              </a:rPr>
              <a:t>verification, </a:t>
            </a:r>
            <a:r>
              <a:rPr lang="en-US" altLang="zh-CN" b="1" i="1" dirty="0">
                <a:solidFill>
                  <a:srgbClr val="002060"/>
                </a:solidFill>
              </a:rPr>
              <a:t>C</a:t>
            </a:r>
            <a:r>
              <a:rPr lang="en-US" altLang="zh-CN" dirty="0" smtClean="0">
                <a:solidFill>
                  <a:prstClr val="black"/>
                </a:solidFill>
              </a:rPr>
              <a:t> = 4.</a:t>
            </a:r>
            <a:endParaRPr lang="en-US" altLang="zh-CN" dirty="0">
              <a:solidFill>
                <a:prstClr val="black"/>
              </a:solidFill>
            </a:endParaRPr>
          </a:p>
          <a:p>
            <a:pPr>
              <a:lnSpc>
                <a:spcPct val="120000"/>
              </a:lnSpc>
              <a:buFont typeface="Arial" pitchFamily="34" charset="0"/>
              <a:buChar char="•"/>
            </a:pPr>
            <a:r>
              <a:rPr lang="en-US" altLang="zh-CN" dirty="0">
                <a:solidFill>
                  <a:prstClr val="black"/>
                </a:solidFill>
              </a:rPr>
              <a:t>   Match order: Number of correctly matched neighbor points</a:t>
            </a:r>
          </a:p>
        </p:txBody>
      </p:sp>
      <p:sp>
        <p:nvSpPr>
          <p:cNvPr id="5" name="矩形 4"/>
          <p:cNvSpPr/>
          <p:nvPr/>
        </p:nvSpPr>
        <p:spPr>
          <a:xfrm>
            <a:off x="326220" y="1193537"/>
            <a:ext cx="6307624" cy="523220"/>
          </a:xfrm>
          <a:prstGeom prst="rect">
            <a:avLst/>
          </a:prstGeom>
        </p:spPr>
        <p:txBody>
          <a:bodyPr wrap="none">
            <a:spAutoFit/>
          </a:bodyPr>
          <a:lstStyle/>
          <a:p>
            <a:r>
              <a:rPr lang="en-US" altLang="zh-CN" sz="2800" dirty="0" smtClean="0">
                <a:solidFill>
                  <a:schemeClr val="bg1"/>
                </a:solidFill>
              </a:rPr>
              <a:t>1. Cascade </a:t>
            </a:r>
            <a:r>
              <a:rPr lang="en-US" altLang="zh-CN" sz="2800" dirty="0">
                <a:solidFill>
                  <a:schemeClr val="bg1"/>
                </a:solidFill>
              </a:rPr>
              <a:t>verification for image matching</a:t>
            </a:r>
            <a:endParaRPr lang="zh-CN" altLang="en-US" sz="2800" dirty="0"/>
          </a:p>
        </p:txBody>
      </p:sp>
      <p:sp>
        <p:nvSpPr>
          <p:cNvPr id="13" name="文本框 12"/>
          <p:cNvSpPr txBox="1"/>
          <p:nvPr/>
        </p:nvSpPr>
        <p:spPr>
          <a:xfrm>
            <a:off x="6969232" y="2360615"/>
            <a:ext cx="575187" cy="400110"/>
          </a:xfrm>
          <a:prstGeom prst="rect">
            <a:avLst/>
          </a:prstGeom>
          <a:noFill/>
        </p:spPr>
        <p:txBody>
          <a:bodyPr wrap="square" rtlCol="0">
            <a:spAutoFit/>
          </a:bodyPr>
          <a:lstStyle/>
          <a:p>
            <a:r>
              <a:rPr lang="en-US" altLang="zh-CN" sz="2000" dirty="0" smtClean="0">
                <a:solidFill>
                  <a:schemeClr val="bg1"/>
                </a:solidFill>
              </a:rPr>
              <a:t>= 3</a:t>
            </a:r>
            <a:endParaRPr lang="zh-CN" altLang="en-US" sz="2000" dirty="0">
              <a:solidFill>
                <a:schemeClr val="bg1"/>
              </a:solidFill>
            </a:endParaRPr>
          </a:p>
        </p:txBody>
      </p:sp>
      <p:sp>
        <p:nvSpPr>
          <p:cNvPr id="14" name="矩形 13"/>
          <p:cNvSpPr/>
          <p:nvPr/>
        </p:nvSpPr>
        <p:spPr>
          <a:xfrm>
            <a:off x="8824265" y="5058128"/>
            <a:ext cx="751915" cy="2738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2"/>
    </p:custDataLst>
    <p:extLst>
      <p:ext uri="{BB962C8B-B14F-4D97-AF65-F5344CB8AC3E}">
        <p14:creationId xmlns:p14="http://schemas.microsoft.com/office/powerpoint/2010/main" val="1969989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1"/>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7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3" presetClass="entr" presetSubtype="5"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vertical)">
                                      <p:cBhvr>
                                        <p:cTn id="18" dur="500"/>
                                        <p:tgtEl>
                                          <p:spTgt spid="4"/>
                                        </p:tgtEl>
                                      </p:cBhvr>
                                    </p:animEffect>
                                  </p:childTnLst>
                                </p:cTn>
                              </p:par>
                              <p:par>
                                <p:cTn id="19" presetID="1" presetClass="entr" presetSubtype="0" fill="hold" grpId="0" nodeType="withEffect">
                                  <p:stCondLst>
                                    <p:cond delay="0"/>
                                  </p:stCondLst>
                                  <p:childTnLst>
                                    <p:set>
                                      <p:cBhvr>
                                        <p:cTn id="20" dur="1" fill="hold">
                                          <p:stCondLst>
                                            <p:cond delay="0"/>
                                          </p:stCondLst>
                                        </p:cTn>
                                        <p:tgtEl>
                                          <p:spTgt spid="105"/>
                                        </p:tgtEl>
                                        <p:attrNameLst>
                                          <p:attrName>style.visibility</p:attrName>
                                        </p:attrNameLst>
                                      </p:cBhvr>
                                      <p:to>
                                        <p:strVal val="visible"/>
                                      </p:to>
                                    </p:set>
                                  </p:childTnLst>
                                </p:cTn>
                              </p:par>
                              <p:par>
                                <p:cTn id="21" presetID="42"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fade">
                                      <p:cBhvr>
                                        <p:cTn id="28" dur="1000"/>
                                        <p:tgtEl>
                                          <p:spTgt spid="38"/>
                                        </p:tgtEl>
                                      </p:cBhvr>
                                    </p:animEffect>
                                    <p:anim calcmode="lin" valueType="num">
                                      <p:cBhvr>
                                        <p:cTn id="29" dur="1000" fill="hold"/>
                                        <p:tgtEl>
                                          <p:spTgt spid="38"/>
                                        </p:tgtEl>
                                        <p:attrNameLst>
                                          <p:attrName>ppt_x</p:attrName>
                                        </p:attrNameLst>
                                      </p:cBhvr>
                                      <p:tavLst>
                                        <p:tav tm="0">
                                          <p:val>
                                            <p:strVal val="#ppt_x"/>
                                          </p:val>
                                        </p:tav>
                                        <p:tav tm="100000">
                                          <p:val>
                                            <p:strVal val="#ppt_x"/>
                                          </p:val>
                                        </p:tav>
                                      </p:tavLst>
                                    </p:anim>
                                    <p:anim calcmode="lin" valueType="num">
                                      <p:cBhvr>
                                        <p:cTn id="30"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38" grpId="0"/>
      <p:bldP spid="105" grpId="0" animBg="1"/>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074621" y="168402"/>
            <a:ext cx="8490155" cy="1143000"/>
          </a:xfrm>
        </p:spPr>
        <p:txBody>
          <a:bodyPr>
            <a:noAutofit/>
          </a:bodyPr>
          <a:lstStyle/>
          <a:p>
            <a:r>
              <a:rPr lang="en-US" altLang="zh-CN" sz="4000" dirty="0" smtClean="0">
                <a:solidFill>
                  <a:schemeClr val="bg1"/>
                </a:solidFill>
              </a:rPr>
              <a:t>APPLICATION</a:t>
            </a:r>
            <a:endParaRPr lang="zh-CN" altLang="en-US" sz="4000" dirty="0">
              <a:solidFill>
                <a:schemeClr val="bg1"/>
              </a:solidFill>
            </a:endParaRPr>
          </a:p>
        </p:txBody>
      </p:sp>
      <p:sp>
        <p:nvSpPr>
          <p:cNvPr id="37" name="灯片编号占位符 36"/>
          <p:cNvSpPr>
            <a:spLocks noGrp="1"/>
          </p:cNvSpPr>
          <p:nvPr>
            <p:ph type="sldNum" sz="quarter" idx="12"/>
          </p:nvPr>
        </p:nvSpPr>
        <p:spPr>
          <a:xfrm>
            <a:off x="9165306" y="6430091"/>
            <a:ext cx="2844800" cy="365125"/>
          </a:xfrm>
        </p:spPr>
        <p:txBody>
          <a:bodyPr/>
          <a:lstStyle/>
          <a:p>
            <a:fld id="{0C913308-F349-4B6D-A68A-DD1791B4A57B}" type="slidenum">
              <a:rPr lang="zh-CN" altLang="en-US" smtClean="0">
                <a:solidFill>
                  <a:prstClr val="black"/>
                </a:solidFill>
              </a:rPr>
              <a:pPr/>
              <a:t>21</a:t>
            </a:fld>
            <a:endParaRPr lang="zh-CN" altLang="en-US">
              <a:solidFill>
                <a:prstClr val="black"/>
              </a:solidFill>
            </a:endParaRPr>
          </a:p>
        </p:txBody>
      </p:sp>
      <p:sp>
        <p:nvSpPr>
          <p:cNvPr id="5" name="矩形 4"/>
          <p:cNvSpPr/>
          <p:nvPr/>
        </p:nvSpPr>
        <p:spPr>
          <a:xfrm>
            <a:off x="1085661" y="1494050"/>
            <a:ext cx="4740850" cy="523220"/>
          </a:xfrm>
          <a:prstGeom prst="rect">
            <a:avLst/>
          </a:prstGeom>
        </p:spPr>
        <p:txBody>
          <a:bodyPr wrap="none">
            <a:spAutoFit/>
          </a:bodyPr>
          <a:lstStyle/>
          <a:p>
            <a:r>
              <a:rPr lang="en-US" altLang="zh-CN" sz="2800" dirty="0" smtClean="0">
                <a:solidFill>
                  <a:prstClr val="black"/>
                </a:solidFill>
              </a:rPr>
              <a:t>2. </a:t>
            </a:r>
            <a:r>
              <a:rPr lang="en-US" altLang="zh-CN" sz="2800" dirty="0">
                <a:solidFill>
                  <a:prstClr val="black"/>
                </a:solidFill>
              </a:rPr>
              <a:t>Image Indexing and Retrieval</a:t>
            </a:r>
            <a:endParaRPr lang="zh-CN" altLang="en-US" sz="2800" dirty="0">
              <a:solidFill>
                <a:prstClr val="white"/>
              </a:solidFill>
            </a:endParaRPr>
          </a:p>
        </p:txBody>
      </p:sp>
      <p:pic>
        <p:nvPicPr>
          <p:cNvPr id="15" name="图片 14"/>
          <p:cNvPicPr>
            <a:picLocks noChangeAspect="1"/>
          </p:cNvPicPr>
          <p:nvPr/>
        </p:nvPicPr>
        <p:blipFill>
          <a:blip r:embed="rId4"/>
          <a:stretch>
            <a:fillRect/>
          </a:stretch>
        </p:blipFill>
        <p:spPr>
          <a:xfrm>
            <a:off x="3201990" y="2279140"/>
            <a:ext cx="6235418" cy="1408471"/>
          </a:xfrm>
          <a:prstGeom prst="rect">
            <a:avLst/>
          </a:prstGeom>
        </p:spPr>
      </p:pic>
      <p:sp>
        <p:nvSpPr>
          <p:cNvPr id="17" name="矩形 16"/>
          <p:cNvSpPr/>
          <p:nvPr/>
        </p:nvSpPr>
        <p:spPr>
          <a:xfrm>
            <a:off x="1085661" y="3949481"/>
            <a:ext cx="7940352" cy="1015663"/>
          </a:xfrm>
          <a:prstGeom prst="rect">
            <a:avLst/>
          </a:prstGeom>
        </p:spPr>
        <p:txBody>
          <a:bodyPr wrap="square">
            <a:spAutoFit/>
          </a:bodyPr>
          <a:lstStyle/>
          <a:p>
            <a:pPr marL="342900" indent="-342900">
              <a:lnSpc>
                <a:spcPct val="150000"/>
              </a:lnSpc>
              <a:buFont typeface="Arial" panose="020B0604020202020204" pitchFamily="34" charset="0"/>
              <a:buChar char="•"/>
            </a:pPr>
            <a:r>
              <a:rPr lang="en-US" altLang="zh-CN" sz="2000" dirty="0" smtClean="0">
                <a:solidFill>
                  <a:schemeClr val="bg1"/>
                </a:solidFill>
                <a:latin typeface="微软雅黑" panose="020B0503020204020204" pitchFamily="34" charset="-122"/>
                <a:ea typeface="微软雅黑" panose="020B0503020204020204" pitchFamily="34" charset="-122"/>
              </a:rPr>
              <a:t>Where </a:t>
            </a:r>
            <a:r>
              <a:rPr lang="en-US" altLang="zh-CN" sz="2000" b="1" dirty="0">
                <a:solidFill>
                  <a:srgbClr val="FF0000"/>
                </a:solidFill>
                <a:latin typeface="微软雅黑" panose="020B0503020204020204" pitchFamily="34" charset="-122"/>
                <a:ea typeface="微软雅黑" panose="020B0503020204020204" pitchFamily="34" charset="-122"/>
              </a:rPr>
              <a:t>a</a:t>
            </a:r>
            <a:r>
              <a:rPr lang="en-US" altLang="zh-CN" sz="2000" dirty="0">
                <a:solidFill>
                  <a:schemeClr val="bg1"/>
                </a:solidFill>
                <a:latin typeface="微软雅黑" panose="020B0503020204020204" pitchFamily="34" charset="-122"/>
                <a:ea typeface="微软雅黑" panose="020B0503020204020204" pitchFamily="34" charset="-122"/>
              </a:rPr>
              <a:t> and </a:t>
            </a:r>
            <a:r>
              <a:rPr lang="en-US" altLang="zh-CN" sz="2000" b="1" dirty="0">
                <a:solidFill>
                  <a:srgbClr val="FF0000"/>
                </a:solidFill>
                <a:latin typeface="微软雅黑" panose="020B0503020204020204" pitchFamily="34" charset="-122"/>
                <a:ea typeface="微软雅黑" panose="020B0503020204020204" pitchFamily="34" charset="-122"/>
              </a:rPr>
              <a:t>b</a:t>
            </a:r>
            <a:r>
              <a:rPr lang="en-US" altLang="zh-CN" sz="2000" dirty="0">
                <a:solidFill>
                  <a:schemeClr val="bg1"/>
                </a:solidFill>
                <a:latin typeface="微软雅黑" panose="020B0503020204020204" pitchFamily="34" charset="-122"/>
                <a:ea typeface="微软雅黑" panose="020B0503020204020204" pitchFamily="34" charset="-122"/>
              </a:rPr>
              <a:t> are two </a:t>
            </a:r>
            <a:r>
              <a:rPr lang="en-US" altLang="zh-CN" sz="2000" dirty="0" err="1">
                <a:solidFill>
                  <a:schemeClr val="bg1"/>
                </a:solidFill>
                <a:latin typeface="微软雅黑" panose="020B0503020204020204" pitchFamily="34" charset="-122"/>
                <a:ea typeface="微软雅黑" panose="020B0503020204020204" pitchFamily="34" charset="-122"/>
              </a:rPr>
              <a:t>keypoints</a:t>
            </a:r>
            <a:r>
              <a:rPr lang="en-US" altLang="zh-CN" sz="2000" dirty="0">
                <a:solidFill>
                  <a:schemeClr val="bg1"/>
                </a:solidFill>
                <a:latin typeface="微软雅黑" panose="020B0503020204020204" pitchFamily="34" charset="-122"/>
                <a:ea typeface="微软雅黑" panose="020B0503020204020204" pitchFamily="34" charset="-122"/>
              </a:rPr>
              <a:t> from </a:t>
            </a:r>
            <a:r>
              <a:rPr lang="en-US" altLang="zh-CN" sz="2000" b="1" dirty="0">
                <a:solidFill>
                  <a:srgbClr val="FF0000"/>
                </a:solidFill>
                <a:latin typeface="微软雅黑" panose="020B0503020204020204" pitchFamily="34" charset="-122"/>
                <a:ea typeface="微软雅黑" panose="020B0503020204020204" pitchFamily="34" charset="-122"/>
              </a:rPr>
              <a:t>Q</a:t>
            </a:r>
            <a:r>
              <a:rPr lang="en-US" altLang="zh-CN" sz="2000" dirty="0">
                <a:solidFill>
                  <a:schemeClr val="bg1"/>
                </a:solidFill>
                <a:latin typeface="微软雅黑" panose="020B0503020204020204" pitchFamily="34" charset="-122"/>
                <a:ea typeface="微软雅黑" panose="020B0503020204020204" pitchFamily="34" charset="-122"/>
              </a:rPr>
              <a:t> and </a:t>
            </a:r>
            <a:r>
              <a:rPr lang="en-US" altLang="zh-CN" sz="2000" b="1" dirty="0">
                <a:solidFill>
                  <a:srgbClr val="FF0000"/>
                </a:solidFill>
                <a:latin typeface="微软雅黑" panose="020B0503020204020204" pitchFamily="34" charset="-122"/>
                <a:ea typeface="微软雅黑" panose="020B0503020204020204" pitchFamily="34" charset="-122"/>
              </a:rPr>
              <a:t>D</a:t>
            </a:r>
            <a:r>
              <a:rPr lang="en-US" altLang="zh-CN" sz="2000" dirty="0">
                <a:solidFill>
                  <a:schemeClr val="bg1"/>
                </a:solidFill>
                <a:latin typeface="微软雅黑" panose="020B0503020204020204" pitchFamily="34" charset="-122"/>
                <a:ea typeface="微软雅黑" panose="020B0503020204020204" pitchFamily="34" charset="-122"/>
              </a:rPr>
              <a:t>, </a:t>
            </a:r>
            <a:r>
              <a:rPr lang="en-US" altLang="zh-CN" sz="2000" dirty="0" smtClean="0">
                <a:solidFill>
                  <a:schemeClr val="bg1"/>
                </a:solidFill>
                <a:latin typeface="微软雅黑" panose="020B0503020204020204" pitchFamily="34" charset="-122"/>
                <a:ea typeface="微软雅黑" panose="020B0503020204020204" pitchFamily="34" charset="-122"/>
              </a:rPr>
              <a:t>whose USBs </a:t>
            </a:r>
            <a:r>
              <a:rPr lang="en-US" altLang="zh-CN" sz="2000" dirty="0">
                <a:solidFill>
                  <a:schemeClr val="bg1"/>
                </a:solidFill>
                <a:latin typeface="微软雅黑" panose="020B0503020204020204" pitchFamily="34" charset="-122"/>
                <a:ea typeface="微软雅黑" panose="020B0503020204020204" pitchFamily="34" charset="-122"/>
              </a:rPr>
              <a:t>are similar enough, i.e., with Hamming distance </a:t>
            </a:r>
            <a:r>
              <a:rPr lang="en-US" altLang="zh-CN" sz="2000" dirty="0" smtClean="0">
                <a:solidFill>
                  <a:schemeClr val="bg1"/>
                </a:solidFill>
                <a:latin typeface="微软雅黑" panose="020B0503020204020204" pitchFamily="34" charset="-122"/>
                <a:ea typeface="微软雅黑" panose="020B0503020204020204" pitchFamily="34" charset="-122"/>
              </a:rPr>
              <a:t>less than φ.</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a:xfrm>
            <a:off x="1085661" y="5147792"/>
            <a:ext cx="9399640" cy="961289"/>
          </a:xfrm>
          <a:prstGeom prst="rect">
            <a:avLst/>
          </a:prstGeom>
        </p:spPr>
        <p:txBody>
          <a:bodyPr wrap="square">
            <a:spAutoFit/>
          </a:bodyPr>
          <a:lstStyle/>
          <a:p>
            <a:pPr marL="285750" indent="-285750">
              <a:lnSpc>
                <a:spcPct val="150000"/>
              </a:lnSpc>
              <a:buFont typeface="Arial" panose="020B0604020202020204" pitchFamily="34" charset="0"/>
              <a:buChar char="•"/>
            </a:pPr>
            <a:r>
              <a:rPr lang="en-US" altLang="zh-CN" sz="2000" i="1" dirty="0" smtClean="0">
                <a:solidFill>
                  <a:schemeClr val="bg1"/>
                </a:solidFill>
                <a:latin typeface="微软雅黑" panose="020B0503020204020204" pitchFamily="34" charset="-122"/>
                <a:ea typeface="微软雅黑" panose="020B0503020204020204" pitchFamily="34" charset="-122"/>
              </a:rPr>
              <a:t>σ  </a:t>
            </a:r>
            <a:r>
              <a:rPr lang="en-US" altLang="zh-CN" sz="2000" dirty="0" smtClean="0">
                <a:solidFill>
                  <a:schemeClr val="bg1"/>
                </a:solidFill>
                <a:latin typeface="微软雅黑" panose="020B0503020204020204" pitchFamily="34" charset="-122"/>
                <a:ea typeface="微软雅黑" panose="020B0503020204020204" pitchFamily="34" charset="-122"/>
              </a:rPr>
              <a:t>: sets </a:t>
            </a:r>
            <a:r>
              <a:rPr lang="en-US" altLang="zh-CN" sz="2000" dirty="0">
                <a:solidFill>
                  <a:schemeClr val="bg1"/>
                </a:solidFill>
                <a:latin typeface="微软雅黑" panose="020B0503020204020204" pitchFamily="34" charset="-122"/>
                <a:ea typeface="微软雅黑" panose="020B0503020204020204" pitchFamily="34" charset="-122"/>
              </a:rPr>
              <a:t>larger </a:t>
            </a:r>
            <a:r>
              <a:rPr lang="en-US" altLang="zh-CN" sz="2000" dirty="0">
                <a:solidFill>
                  <a:srgbClr val="FF0000"/>
                </a:solidFill>
                <a:latin typeface="微软雅黑" panose="020B0503020204020204" pitchFamily="34" charset="-122"/>
                <a:ea typeface="微软雅黑" panose="020B0503020204020204" pitchFamily="34" charset="-122"/>
              </a:rPr>
              <a:t>importance</a:t>
            </a:r>
            <a:r>
              <a:rPr lang="en-US" altLang="zh-CN" sz="2000" dirty="0">
                <a:solidFill>
                  <a:schemeClr val="bg1"/>
                </a:solidFill>
                <a:latin typeface="微软雅黑" panose="020B0503020204020204" pitchFamily="34" charset="-122"/>
                <a:ea typeface="微软雅黑" panose="020B0503020204020204" pitchFamily="34" charset="-122"/>
              </a:rPr>
              <a:t> to </a:t>
            </a:r>
            <a:r>
              <a:rPr lang="en-US" altLang="zh-CN" sz="2000" dirty="0" smtClean="0">
                <a:solidFill>
                  <a:srgbClr val="FF0000"/>
                </a:solidFill>
                <a:latin typeface="微软雅黑" panose="020B0503020204020204" pitchFamily="34" charset="-122"/>
                <a:ea typeface="微软雅黑" panose="020B0503020204020204" pitchFamily="34" charset="-122"/>
              </a:rPr>
              <a:t>high-order</a:t>
            </a:r>
            <a:r>
              <a:rPr lang="en-US" altLang="zh-CN" sz="2000" dirty="0" smtClean="0">
                <a:solidFill>
                  <a:schemeClr val="bg1"/>
                </a:solidFill>
                <a:latin typeface="微软雅黑" panose="020B0503020204020204" pitchFamily="34" charset="-122"/>
                <a:ea typeface="微软雅黑" panose="020B0503020204020204" pitchFamily="34" charset="-122"/>
              </a:rPr>
              <a:t> matches </a:t>
            </a:r>
            <a:r>
              <a:rPr lang="en-US" altLang="zh-CN" sz="2000" dirty="0">
                <a:solidFill>
                  <a:schemeClr val="bg1"/>
                </a:solidFill>
                <a:latin typeface="微软雅黑" panose="020B0503020204020204" pitchFamily="34" charset="-122"/>
                <a:ea typeface="微软雅黑" panose="020B0503020204020204" pitchFamily="34" charset="-122"/>
              </a:rPr>
              <a:t>in </a:t>
            </a:r>
            <a:r>
              <a:rPr lang="en-US" altLang="zh-CN" sz="2000" dirty="0" smtClean="0">
                <a:solidFill>
                  <a:schemeClr val="bg1"/>
                </a:solidFill>
                <a:latin typeface="微软雅黑" panose="020B0503020204020204" pitchFamily="34" charset="-122"/>
                <a:ea typeface="微软雅黑" panose="020B0503020204020204" pitchFamily="34" charset="-122"/>
              </a:rPr>
              <a:t>image </a:t>
            </a:r>
            <a:r>
              <a:rPr lang="en-US" altLang="zh-CN" sz="2000" dirty="0" smtClean="0">
                <a:solidFill>
                  <a:srgbClr val="FF0000"/>
                </a:solidFill>
                <a:latin typeface="微软雅黑" panose="020B0503020204020204" pitchFamily="34" charset="-122"/>
                <a:ea typeface="微软雅黑" panose="020B0503020204020204" pitchFamily="34" charset="-122"/>
              </a:rPr>
              <a:t>similarity </a:t>
            </a:r>
            <a:r>
              <a:rPr lang="en-US" altLang="zh-CN" sz="2000" dirty="0">
                <a:solidFill>
                  <a:srgbClr val="FF0000"/>
                </a:solidFill>
                <a:latin typeface="微软雅黑" panose="020B0503020204020204" pitchFamily="34" charset="-122"/>
                <a:ea typeface="微软雅黑" panose="020B0503020204020204" pitchFamily="34" charset="-122"/>
              </a:rPr>
              <a:t>computation</a:t>
            </a:r>
            <a:endParaRPr lang="zh-CN" altLang="en-US" sz="2000" dirty="0">
              <a:solidFill>
                <a:srgbClr val="FF0000"/>
              </a:solidFill>
              <a:latin typeface="微软雅黑" panose="020B0503020204020204" pitchFamily="34" charset="-122"/>
              <a:ea typeface="微软雅黑" panose="020B0503020204020204" pitchFamily="34" charset="-122"/>
            </a:endParaRPr>
          </a:p>
        </p:txBody>
      </p:sp>
      <p:pic>
        <p:nvPicPr>
          <p:cNvPr id="19" name="图片 18"/>
          <p:cNvPicPr>
            <a:picLocks noChangeAspect="1"/>
          </p:cNvPicPr>
          <p:nvPr/>
        </p:nvPicPr>
        <p:blipFill>
          <a:blip r:embed="rId5"/>
          <a:stretch>
            <a:fillRect/>
          </a:stretch>
        </p:blipFill>
        <p:spPr>
          <a:xfrm>
            <a:off x="8781498" y="3012842"/>
            <a:ext cx="1935214" cy="857417"/>
          </a:xfrm>
          <a:prstGeom prst="rect">
            <a:avLst/>
          </a:prstGeom>
        </p:spPr>
      </p:pic>
    </p:spTree>
    <p:custDataLst>
      <p:tags r:id="rId1"/>
    </p:custDataLst>
    <p:extLst>
      <p:ext uri="{BB962C8B-B14F-4D97-AF65-F5344CB8AC3E}">
        <p14:creationId xmlns:p14="http://schemas.microsoft.com/office/powerpoint/2010/main" val="3192013917"/>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81200" y="224442"/>
            <a:ext cx="8229600" cy="1143000"/>
          </a:xfrm>
        </p:spPr>
        <p:txBody>
          <a:bodyPr>
            <a:normAutofit/>
          </a:bodyPr>
          <a:lstStyle/>
          <a:p>
            <a:r>
              <a:rPr lang="en-US" altLang="zh-CN" dirty="0" err="1">
                <a:solidFill>
                  <a:schemeClr val="bg1"/>
                </a:solidFill>
                <a:latin typeface="Arial"/>
                <a:cs typeface="Arial"/>
              </a:rPr>
              <a:t>BoUs</a:t>
            </a:r>
            <a:r>
              <a:rPr lang="en-US" altLang="zh-CN" dirty="0">
                <a:solidFill>
                  <a:schemeClr val="bg1"/>
                </a:solidFill>
                <a:latin typeface="Arial"/>
                <a:cs typeface="Arial"/>
              </a:rPr>
              <a:t> model </a:t>
            </a:r>
            <a:endParaRPr lang="zh-CN" altLang="en-US" dirty="0">
              <a:solidFill>
                <a:schemeClr val="bg1"/>
              </a:solidFill>
              <a:latin typeface="Arial"/>
              <a:cs typeface="Arial"/>
            </a:endParaRPr>
          </a:p>
        </p:txBody>
      </p:sp>
      <p:sp>
        <p:nvSpPr>
          <p:cNvPr id="15" name="Line 16"/>
          <p:cNvSpPr>
            <a:spLocks noChangeShapeType="1"/>
          </p:cNvSpPr>
          <p:nvPr/>
        </p:nvSpPr>
        <p:spPr bwMode="auto">
          <a:xfrm flipH="1">
            <a:off x="4108764" y="3349646"/>
            <a:ext cx="3546276" cy="2517615"/>
          </a:xfrm>
          <a:prstGeom prst="line">
            <a:avLst/>
          </a:prstGeom>
          <a:noFill/>
          <a:ln w="9525">
            <a:solidFill>
              <a:schemeClr val="tx1"/>
            </a:solidFill>
            <a:round/>
            <a:headEnd/>
            <a:tailEnd/>
          </a:ln>
        </p:spPr>
        <p:txBody>
          <a:bodyPr/>
          <a:lstStyle/>
          <a:p>
            <a:endParaRPr lang="en-US">
              <a:solidFill>
                <a:schemeClr val="bg1"/>
              </a:solidFill>
              <a:latin typeface="Arial"/>
              <a:cs typeface="Arial"/>
            </a:endParaRPr>
          </a:p>
        </p:txBody>
      </p:sp>
      <p:sp>
        <p:nvSpPr>
          <p:cNvPr id="36" name="Line 37"/>
          <p:cNvSpPr>
            <a:spLocks noChangeShapeType="1"/>
          </p:cNvSpPr>
          <p:nvPr/>
        </p:nvSpPr>
        <p:spPr bwMode="auto">
          <a:xfrm flipH="1">
            <a:off x="5835772" y="3121045"/>
            <a:ext cx="1447800" cy="1066800"/>
          </a:xfrm>
          <a:prstGeom prst="line">
            <a:avLst/>
          </a:prstGeom>
          <a:noFill/>
          <a:ln w="9525">
            <a:solidFill>
              <a:schemeClr val="tx1"/>
            </a:solidFill>
            <a:round/>
            <a:headEnd/>
            <a:tailEnd/>
          </a:ln>
        </p:spPr>
        <p:txBody>
          <a:bodyPr/>
          <a:lstStyle/>
          <a:p>
            <a:endParaRPr lang="en-US">
              <a:solidFill>
                <a:schemeClr val="bg1"/>
              </a:solidFill>
              <a:latin typeface="Arial"/>
              <a:cs typeface="Arial"/>
            </a:endParaRPr>
          </a:p>
        </p:txBody>
      </p:sp>
      <p:sp>
        <p:nvSpPr>
          <p:cNvPr id="173" name="内容占位符 208"/>
          <p:cNvSpPr>
            <a:spLocks noGrp="1"/>
          </p:cNvSpPr>
          <p:nvPr>
            <p:ph idx="1"/>
          </p:nvPr>
        </p:nvSpPr>
        <p:spPr>
          <a:xfrm>
            <a:off x="586095" y="1573182"/>
            <a:ext cx="8229600" cy="4525963"/>
          </a:xfrm>
        </p:spPr>
        <p:txBody>
          <a:bodyPr>
            <a:normAutofit/>
          </a:bodyPr>
          <a:lstStyle/>
          <a:p>
            <a:pPr marL="342900" lvl="3" indent="-342900" fontAlgn="base">
              <a:spcAft>
                <a:spcPct val="0"/>
              </a:spcAft>
              <a:buClr>
                <a:schemeClr val="bg1"/>
              </a:buClr>
              <a:buSzPct val="76000"/>
              <a:buFont typeface="Wingdings" pitchFamily="2" charset="2"/>
              <a:buChar char="l"/>
              <a:defRPr/>
            </a:pPr>
            <a:r>
              <a:rPr lang="en-US" altLang="zh-CN" sz="2400" dirty="0" smtClean="0">
                <a:solidFill>
                  <a:schemeClr val="bg1"/>
                </a:solidFill>
                <a:latin typeface="Arial"/>
                <a:cs typeface="Arial"/>
              </a:rPr>
              <a:t>Most commonly used indexing strategy</a:t>
            </a:r>
            <a:r>
              <a:rPr lang="en-US" altLang="zh-CN" dirty="0" smtClean="0">
                <a:solidFill>
                  <a:schemeClr val="bg1"/>
                </a:solidFill>
                <a:latin typeface="Arial"/>
                <a:cs typeface="Arial"/>
              </a:rPr>
              <a:t>:</a:t>
            </a:r>
          </a:p>
        </p:txBody>
      </p:sp>
      <p:grpSp>
        <p:nvGrpSpPr>
          <p:cNvPr id="5" name="组合 173"/>
          <p:cNvGrpSpPr/>
          <p:nvPr/>
        </p:nvGrpSpPr>
        <p:grpSpPr>
          <a:xfrm>
            <a:off x="887476" y="2010384"/>
            <a:ext cx="5797068" cy="1981208"/>
            <a:chOff x="1643042" y="1453866"/>
            <a:chExt cx="5572164" cy="2199632"/>
          </a:xfrm>
        </p:grpSpPr>
        <p:sp>
          <p:nvSpPr>
            <p:cNvPr id="175" name="矩形 174"/>
            <p:cNvSpPr/>
            <p:nvPr/>
          </p:nvSpPr>
          <p:spPr>
            <a:xfrm>
              <a:off x="1714480" y="1619896"/>
              <a:ext cx="1071570" cy="171451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sz="1600" dirty="0">
                <a:solidFill>
                  <a:schemeClr val="bg1"/>
                </a:solidFill>
                <a:latin typeface="Arial"/>
                <a:cs typeface="Arial"/>
              </a:endParaRPr>
            </a:p>
          </p:txBody>
        </p:sp>
        <p:cxnSp>
          <p:nvCxnSpPr>
            <p:cNvPr id="176" name="直接连接符 175"/>
            <p:cNvCxnSpPr/>
            <p:nvPr/>
          </p:nvCxnSpPr>
          <p:spPr>
            <a:xfrm>
              <a:off x="1714480" y="1905648"/>
              <a:ext cx="107157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7" name="直接连接符 176"/>
            <p:cNvCxnSpPr/>
            <p:nvPr/>
          </p:nvCxnSpPr>
          <p:spPr>
            <a:xfrm>
              <a:off x="1714480" y="2477152"/>
              <a:ext cx="1071570" cy="158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78" name="TextBox 177"/>
            <p:cNvSpPr txBox="1"/>
            <p:nvPr/>
          </p:nvSpPr>
          <p:spPr>
            <a:xfrm>
              <a:off x="1643042" y="1869221"/>
              <a:ext cx="1214446" cy="640237"/>
            </a:xfrm>
            <a:prstGeom prst="rect">
              <a:avLst/>
            </a:prstGeom>
            <a:noFill/>
          </p:spPr>
          <p:txBody>
            <a:bodyPr wrap="square" rtlCol="0">
              <a:spAutoFit/>
            </a:bodyPr>
            <a:lstStyle/>
            <a:p>
              <a:pPr algn="ctr"/>
              <a:r>
                <a:rPr lang="en-US" altLang="zh-CN" sz="1400" i="1" dirty="0">
                  <a:solidFill>
                    <a:schemeClr val="bg1"/>
                  </a:solidFill>
                  <a:latin typeface="Arial"/>
                  <a:cs typeface="Arial"/>
                </a:rPr>
                <a:t>V</a:t>
              </a:r>
              <a:r>
                <a:rPr lang="en-US" altLang="zh-CN" sz="1400" i="1" baseline="-25000" dirty="0">
                  <a:solidFill>
                    <a:schemeClr val="bg1"/>
                  </a:solidFill>
                  <a:latin typeface="Arial"/>
                  <a:cs typeface="Arial"/>
                </a:rPr>
                <a:t>i</a:t>
              </a:r>
            </a:p>
            <a:p>
              <a:pPr algn="ctr"/>
              <a:r>
                <a:rPr lang="en-US" altLang="zh-CN" sz="1400" i="1" dirty="0">
                  <a:solidFill>
                    <a:schemeClr val="bg1"/>
                  </a:solidFill>
                  <a:latin typeface="Arial"/>
                  <a:cs typeface="Arial"/>
                </a:rPr>
                <a:t>IDF</a:t>
              </a:r>
              <a:r>
                <a:rPr lang="en-US" altLang="zh-CN" sz="1400" dirty="0">
                  <a:solidFill>
                    <a:schemeClr val="bg1"/>
                  </a:solidFill>
                  <a:latin typeface="Arial"/>
                  <a:cs typeface="Arial"/>
                </a:rPr>
                <a:t>(</a:t>
              </a:r>
              <a:r>
                <a:rPr lang="en-US" altLang="zh-CN" sz="1400" i="1" dirty="0">
                  <a:solidFill>
                    <a:schemeClr val="bg1"/>
                  </a:solidFill>
                  <a:latin typeface="Arial"/>
                  <a:cs typeface="Arial"/>
                </a:rPr>
                <a:t>V</a:t>
              </a:r>
              <a:r>
                <a:rPr lang="en-US" altLang="zh-CN" sz="1400" i="1" baseline="-25000" dirty="0">
                  <a:solidFill>
                    <a:schemeClr val="bg1"/>
                  </a:solidFill>
                  <a:latin typeface="Arial"/>
                  <a:cs typeface="Arial"/>
                </a:rPr>
                <a:t>i</a:t>
              </a:r>
              <a:r>
                <a:rPr lang="en-US" altLang="zh-CN" sz="1400" dirty="0">
                  <a:solidFill>
                    <a:schemeClr val="bg1"/>
                  </a:solidFill>
                  <a:latin typeface="Arial"/>
                  <a:cs typeface="Arial"/>
                </a:rPr>
                <a:t>)</a:t>
              </a:r>
              <a:endParaRPr lang="zh-CN" altLang="en-US" sz="1400" dirty="0">
                <a:solidFill>
                  <a:schemeClr val="bg1"/>
                </a:solidFill>
                <a:latin typeface="Arial"/>
                <a:cs typeface="Arial"/>
              </a:endParaRPr>
            </a:p>
          </p:txBody>
        </p:sp>
        <p:cxnSp>
          <p:nvCxnSpPr>
            <p:cNvPr id="179" name="直接连接符 178"/>
            <p:cNvCxnSpPr/>
            <p:nvPr/>
          </p:nvCxnSpPr>
          <p:spPr>
            <a:xfrm>
              <a:off x="1714480" y="3047068"/>
              <a:ext cx="1071570" cy="158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80" name="TextBox 179"/>
            <p:cNvSpPr txBox="1"/>
            <p:nvPr/>
          </p:nvSpPr>
          <p:spPr>
            <a:xfrm>
              <a:off x="1857356" y="1453866"/>
              <a:ext cx="785818" cy="508423"/>
            </a:xfrm>
            <a:prstGeom prst="rect">
              <a:avLst/>
            </a:prstGeom>
            <a:noFill/>
          </p:spPr>
          <p:txBody>
            <a:bodyPr wrap="square" tIns="0" rtlCol="0">
              <a:spAutoFit/>
            </a:bodyPr>
            <a:lstStyle/>
            <a:p>
              <a:pPr algn="ctr"/>
              <a:r>
                <a:rPr lang="en-US" altLang="zh-CN" sz="2400" b="1" dirty="0">
                  <a:solidFill>
                    <a:schemeClr val="bg1"/>
                  </a:solidFill>
                  <a:latin typeface="Arial"/>
                  <a:cs typeface="Arial"/>
                </a:rPr>
                <a:t>…</a:t>
              </a:r>
              <a:endParaRPr lang="zh-CN" altLang="en-US" sz="2400" b="1" i="1" dirty="0">
                <a:solidFill>
                  <a:schemeClr val="bg1"/>
                </a:solidFill>
                <a:latin typeface="Arial"/>
                <a:cs typeface="Arial"/>
              </a:endParaRPr>
            </a:p>
          </p:txBody>
        </p:sp>
        <p:sp>
          <p:nvSpPr>
            <p:cNvPr id="181" name="TextBox 180"/>
            <p:cNvSpPr txBox="1"/>
            <p:nvPr/>
          </p:nvSpPr>
          <p:spPr>
            <a:xfrm>
              <a:off x="1857356" y="2834340"/>
              <a:ext cx="785818" cy="564916"/>
            </a:xfrm>
            <a:prstGeom prst="rect">
              <a:avLst/>
            </a:prstGeom>
            <a:noFill/>
          </p:spPr>
          <p:txBody>
            <a:bodyPr wrap="square" rtlCol="0">
              <a:spAutoFit/>
            </a:bodyPr>
            <a:lstStyle/>
            <a:p>
              <a:pPr algn="ctr"/>
              <a:r>
                <a:rPr lang="en-US" altLang="zh-CN" sz="2400" b="1" dirty="0">
                  <a:solidFill>
                    <a:schemeClr val="bg1"/>
                  </a:solidFill>
                  <a:latin typeface="Arial"/>
                  <a:cs typeface="Arial"/>
                </a:rPr>
                <a:t>…</a:t>
              </a:r>
              <a:endParaRPr lang="zh-CN" altLang="en-US" sz="2400" b="1" i="1" dirty="0">
                <a:solidFill>
                  <a:schemeClr val="bg1"/>
                </a:solidFill>
                <a:latin typeface="Arial"/>
                <a:cs typeface="Arial"/>
              </a:endParaRPr>
            </a:p>
          </p:txBody>
        </p:sp>
        <p:sp>
          <p:nvSpPr>
            <p:cNvPr id="182" name="右箭头 181"/>
            <p:cNvSpPr/>
            <p:nvPr/>
          </p:nvSpPr>
          <p:spPr>
            <a:xfrm>
              <a:off x="2786050" y="2048524"/>
              <a:ext cx="357190" cy="285752"/>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Arial"/>
                <a:cs typeface="Arial"/>
              </a:endParaRPr>
            </a:p>
          </p:txBody>
        </p:sp>
        <p:sp>
          <p:nvSpPr>
            <p:cNvPr id="183" name="矩形 182"/>
            <p:cNvSpPr/>
            <p:nvPr/>
          </p:nvSpPr>
          <p:spPr>
            <a:xfrm>
              <a:off x="3143240" y="1892377"/>
              <a:ext cx="3929090" cy="57150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sz="1600">
                <a:solidFill>
                  <a:schemeClr val="bg1"/>
                </a:solidFill>
                <a:latin typeface="Arial"/>
                <a:cs typeface="Arial"/>
              </a:endParaRPr>
            </a:p>
          </p:txBody>
        </p:sp>
        <p:cxnSp>
          <p:nvCxnSpPr>
            <p:cNvPr id="184" name="直接连接符 183"/>
            <p:cNvCxnSpPr/>
            <p:nvPr/>
          </p:nvCxnSpPr>
          <p:spPr>
            <a:xfrm rot="5400000">
              <a:off x="3713950" y="2178129"/>
              <a:ext cx="571504"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5" name="直接连接符 184"/>
            <p:cNvCxnSpPr/>
            <p:nvPr/>
          </p:nvCxnSpPr>
          <p:spPr>
            <a:xfrm rot="5400000">
              <a:off x="4572794" y="2177335"/>
              <a:ext cx="571504"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6" name="直接连接符 185"/>
            <p:cNvCxnSpPr/>
            <p:nvPr/>
          </p:nvCxnSpPr>
          <p:spPr>
            <a:xfrm rot="5400000">
              <a:off x="5430050" y="2177335"/>
              <a:ext cx="571504"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7" name="直接连接符 186"/>
            <p:cNvCxnSpPr/>
            <p:nvPr/>
          </p:nvCxnSpPr>
          <p:spPr>
            <a:xfrm rot="5400000">
              <a:off x="6285718" y="2177335"/>
              <a:ext cx="571504" cy="158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88" name="TextBox 187"/>
            <p:cNvSpPr txBox="1"/>
            <p:nvPr/>
          </p:nvSpPr>
          <p:spPr>
            <a:xfrm>
              <a:off x="6429388" y="1820938"/>
              <a:ext cx="785818" cy="564915"/>
            </a:xfrm>
            <a:prstGeom prst="rect">
              <a:avLst/>
            </a:prstGeom>
            <a:noFill/>
          </p:spPr>
          <p:txBody>
            <a:bodyPr wrap="square" rtlCol="0">
              <a:spAutoFit/>
            </a:bodyPr>
            <a:lstStyle/>
            <a:p>
              <a:pPr algn="ctr"/>
              <a:r>
                <a:rPr lang="en-US" altLang="zh-CN" sz="2400" b="1" dirty="0">
                  <a:solidFill>
                    <a:schemeClr val="bg1"/>
                  </a:solidFill>
                  <a:latin typeface="Arial"/>
                  <a:cs typeface="Arial"/>
                </a:rPr>
                <a:t>…</a:t>
              </a:r>
              <a:endParaRPr lang="zh-CN" altLang="en-US" sz="2400" b="1" i="1" dirty="0">
                <a:solidFill>
                  <a:schemeClr val="bg1"/>
                </a:solidFill>
                <a:latin typeface="Arial"/>
                <a:cs typeface="Arial"/>
              </a:endParaRPr>
            </a:p>
          </p:txBody>
        </p:sp>
        <p:sp>
          <p:nvSpPr>
            <p:cNvPr id="189" name="TextBox 188"/>
            <p:cNvSpPr txBox="1"/>
            <p:nvPr/>
          </p:nvSpPr>
          <p:spPr>
            <a:xfrm>
              <a:off x="3143240" y="1892376"/>
              <a:ext cx="857256" cy="903865"/>
            </a:xfrm>
            <a:prstGeom prst="rect">
              <a:avLst/>
            </a:prstGeom>
            <a:noFill/>
          </p:spPr>
          <p:txBody>
            <a:bodyPr wrap="square" rtlCol="0">
              <a:spAutoFit/>
            </a:bodyPr>
            <a:lstStyle/>
            <a:p>
              <a:pPr algn="ctr"/>
              <a:r>
                <a:rPr lang="en-US" altLang="zh-CN" sz="1400" dirty="0">
                  <a:solidFill>
                    <a:schemeClr val="bg1"/>
                  </a:solidFill>
                  <a:latin typeface="Arial"/>
                  <a:cs typeface="Arial"/>
                </a:rPr>
                <a:t>Indexed  feature</a:t>
              </a:r>
              <a:endParaRPr lang="zh-CN" altLang="en-US" sz="1400" i="1" dirty="0">
                <a:solidFill>
                  <a:schemeClr val="bg1"/>
                </a:solidFill>
                <a:latin typeface="Arial"/>
                <a:cs typeface="Arial"/>
              </a:endParaRPr>
            </a:p>
          </p:txBody>
        </p:sp>
        <p:sp>
          <p:nvSpPr>
            <p:cNvPr id="190" name="TextBox 189"/>
            <p:cNvSpPr txBox="1"/>
            <p:nvPr/>
          </p:nvSpPr>
          <p:spPr>
            <a:xfrm>
              <a:off x="4000496" y="1892376"/>
              <a:ext cx="857256" cy="903865"/>
            </a:xfrm>
            <a:prstGeom prst="rect">
              <a:avLst/>
            </a:prstGeom>
            <a:noFill/>
          </p:spPr>
          <p:txBody>
            <a:bodyPr wrap="square" rtlCol="0">
              <a:spAutoFit/>
            </a:bodyPr>
            <a:lstStyle/>
            <a:p>
              <a:pPr algn="ctr"/>
              <a:r>
                <a:rPr lang="en-US" altLang="zh-CN" sz="1400" dirty="0">
                  <a:solidFill>
                    <a:schemeClr val="bg1"/>
                  </a:solidFill>
                  <a:latin typeface="Arial"/>
                  <a:cs typeface="Arial"/>
                </a:rPr>
                <a:t>Indexed feature</a:t>
              </a:r>
              <a:endParaRPr lang="zh-CN" altLang="en-US" sz="1400" i="1" dirty="0">
                <a:solidFill>
                  <a:schemeClr val="bg1"/>
                </a:solidFill>
                <a:latin typeface="Arial"/>
                <a:cs typeface="Arial"/>
              </a:endParaRPr>
            </a:p>
          </p:txBody>
        </p:sp>
        <p:sp>
          <p:nvSpPr>
            <p:cNvPr id="191" name="TextBox 190"/>
            <p:cNvSpPr txBox="1"/>
            <p:nvPr/>
          </p:nvSpPr>
          <p:spPr>
            <a:xfrm>
              <a:off x="4857752" y="1892376"/>
              <a:ext cx="857256" cy="903865"/>
            </a:xfrm>
            <a:prstGeom prst="rect">
              <a:avLst/>
            </a:prstGeom>
            <a:noFill/>
          </p:spPr>
          <p:txBody>
            <a:bodyPr wrap="square" rtlCol="0">
              <a:spAutoFit/>
            </a:bodyPr>
            <a:lstStyle/>
            <a:p>
              <a:pPr algn="ctr"/>
              <a:r>
                <a:rPr lang="en-US" altLang="zh-CN" sz="1400" dirty="0">
                  <a:solidFill>
                    <a:schemeClr val="bg1"/>
                  </a:solidFill>
                  <a:latin typeface="Arial"/>
                  <a:cs typeface="Arial"/>
                </a:rPr>
                <a:t>Indexed feature</a:t>
              </a:r>
              <a:endParaRPr lang="zh-CN" altLang="en-US" sz="1400" i="1" dirty="0">
                <a:solidFill>
                  <a:schemeClr val="bg1"/>
                </a:solidFill>
                <a:latin typeface="Arial"/>
                <a:cs typeface="Arial"/>
              </a:endParaRPr>
            </a:p>
          </p:txBody>
        </p:sp>
        <p:sp>
          <p:nvSpPr>
            <p:cNvPr id="192" name="TextBox 191"/>
            <p:cNvSpPr txBox="1"/>
            <p:nvPr/>
          </p:nvSpPr>
          <p:spPr>
            <a:xfrm>
              <a:off x="5715008" y="1892376"/>
              <a:ext cx="857256" cy="903865"/>
            </a:xfrm>
            <a:prstGeom prst="rect">
              <a:avLst/>
            </a:prstGeom>
            <a:noFill/>
          </p:spPr>
          <p:txBody>
            <a:bodyPr wrap="square" rtlCol="0">
              <a:spAutoFit/>
            </a:bodyPr>
            <a:lstStyle/>
            <a:p>
              <a:pPr algn="ctr"/>
              <a:r>
                <a:rPr lang="en-US" altLang="zh-CN" sz="1400" dirty="0">
                  <a:solidFill>
                    <a:schemeClr val="bg1"/>
                  </a:solidFill>
                  <a:latin typeface="Arial"/>
                  <a:cs typeface="Arial"/>
                </a:rPr>
                <a:t>Indexed feature</a:t>
              </a:r>
              <a:endParaRPr lang="zh-CN" altLang="en-US" sz="1400" i="1" dirty="0">
                <a:solidFill>
                  <a:schemeClr val="bg1"/>
                </a:solidFill>
                <a:latin typeface="Arial"/>
                <a:cs typeface="Arial"/>
              </a:endParaRPr>
            </a:p>
          </p:txBody>
        </p:sp>
        <p:cxnSp>
          <p:nvCxnSpPr>
            <p:cNvPr id="193" name="直接连接符 192"/>
            <p:cNvCxnSpPr/>
            <p:nvPr/>
          </p:nvCxnSpPr>
          <p:spPr>
            <a:xfrm rot="10800000" flipV="1">
              <a:off x="3857620" y="2463880"/>
              <a:ext cx="1000132" cy="347308"/>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94" name="直接连接符 193"/>
            <p:cNvCxnSpPr/>
            <p:nvPr/>
          </p:nvCxnSpPr>
          <p:spPr>
            <a:xfrm>
              <a:off x="5715008" y="2463881"/>
              <a:ext cx="1000132" cy="275869"/>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195" name="矩形 194"/>
            <p:cNvSpPr/>
            <p:nvPr/>
          </p:nvSpPr>
          <p:spPr>
            <a:xfrm>
              <a:off x="3857620" y="2749633"/>
              <a:ext cx="2857520" cy="5715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600" dirty="0">
                <a:solidFill>
                  <a:schemeClr val="bg1"/>
                </a:solidFill>
                <a:latin typeface="Arial"/>
                <a:cs typeface="Arial"/>
              </a:endParaRPr>
            </a:p>
          </p:txBody>
        </p:sp>
        <p:cxnSp>
          <p:nvCxnSpPr>
            <p:cNvPr id="196" name="直接连接符 195"/>
            <p:cNvCxnSpPr/>
            <p:nvPr/>
          </p:nvCxnSpPr>
          <p:spPr>
            <a:xfrm rot="5400000">
              <a:off x="4356892" y="3035385"/>
              <a:ext cx="572298" cy="79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97" name="TextBox 196"/>
            <p:cNvSpPr txBox="1"/>
            <p:nvPr/>
          </p:nvSpPr>
          <p:spPr>
            <a:xfrm>
              <a:off x="3857620" y="2749633"/>
              <a:ext cx="785818" cy="903865"/>
            </a:xfrm>
            <a:prstGeom prst="rect">
              <a:avLst/>
            </a:prstGeom>
            <a:noFill/>
          </p:spPr>
          <p:txBody>
            <a:bodyPr wrap="square" rtlCol="0">
              <a:spAutoFit/>
            </a:bodyPr>
            <a:lstStyle/>
            <a:p>
              <a:pPr algn="ctr"/>
              <a:r>
                <a:rPr lang="en-US" altLang="zh-CN" sz="1400" dirty="0">
                  <a:solidFill>
                    <a:schemeClr val="bg1"/>
                  </a:solidFill>
                  <a:latin typeface="Arial"/>
                  <a:cs typeface="Arial"/>
                </a:rPr>
                <a:t>Image ID of </a:t>
              </a:r>
              <a:r>
                <a:rPr lang="en-US" altLang="zh-CN" sz="1400" i="1" dirty="0">
                  <a:solidFill>
                    <a:schemeClr val="bg1"/>
                  </a:solidFill>
                  <a:latin typeface="Arial"/>
                  <a:cs typeface="Arial"/>
                </a:rPr>
                <a:t>d</a:t>
              </a:r>
              <a:endParaRPr lang="zh-CN" altLang="en-US" sz="1400" i="1" dirty="0">
                <a:solidFill>
                  <a:schemeClr val="bg1"/>
                </a:solidFill>
                <a:latin typeface="Arial"/>
                <a:cs typeface="Arial"/>
              </a:endParaRPr>
            </a:p>
          </p:txBody>
        </p:sp>
        <p:graphicFrame>
          <p:nvGraphicFramePr>
            <p:cNvPr id="198" name="对象 197"/>
            <p:cNvGraphicFramePr>
              <a:graphicFrameLocks noChangeAspect="1"/>
            </p:cNvGraphicFramePr>
            <p:nvPr/>
          </p:nvGraphicFramePr>
          <p:xfrm>
            <a:off x="5983069" y="2882626"/>
            <a:ext cx="657225" cy="328613"/>
          </p:xfrm>
          <a:graphic>
            <a:graphicData uri="http://schemas.openxmlformats.org/presentationml/2006/ole">
              <mc:AlternateContent xmlns:mc="http://schemas.openxmlformats.org/markup-compatibility/2006">
                <mc:Choice xmlns:v="urn:schemas-microsoft-com:vml" Requires="v">
                  <p:oleObj spid="_x0000_s6348" name="Equation" r:id="rId3" imgW="558558" imgH="279279" progId="">
                    <p:embed/>
                  </p:oleObj>
                </mc:Choice>
                <mc:Fallback>
                  <p:oleObj name="Equation" r:id="rId3" imgW="558558" imgH="279279"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3069" y="2882626"/>
                          <a:ext cx="657225" cy="328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9" name="TextBox 198"/>
            <p:cNvSpPr txBox="1"/>
            <p:nvPr/>
          </p:nvSpPr>
          <p:spPr>
            <a:xfrm>
              <a:off x="1643042" y="2453999"/>
              <a:ext cx="1214446" cy="640237"/>
            </a:xfrm>
            <a:prstGeom prst="rect">
              <a:avLst/>
            </a:prstGeom>
            <a:noFill/>
          </p:spPr>
          <p:txBody>
            <a:bodyPr wrap="square" rtlCol="0">
              <a:spAutoFit/>
            </a:bodyPr>
            <a:lstStyle/>
            <a:p>
              <a:pPr algn="ctr"/>
              <a:r>
                <a:rPr lang="en-US" altLang="zh-CN" sz="1400" i="1" dirty="0" err="1">
                  <a:solidFill>
                    <a:schemeClr val="bg1"/>
                  </a:solidFill>
                  <a:latin typeface="Arial"/>
                  <a:cs typeface="Arial"/>
                </a:rPr>
                <a:t>V</a:t>
              </a:r>
              <a:r>
                <a:rPr lang="en-US" altLang="zh-CN" sz="1400" i="1" baseline="-25000" dirty="0" err="1">
                  <a:solidFill>
                    <a:schemeClr val="bg1"/>
                  </a:solidFill>
                  <a:latin typeface="Arial"/>
                  <a:cs typeface="Arial"/>
                </a:rPr>
                <a:t>j</a:t>
              </a:r>
              <a:endParaRPr lang="en-US" altLang="zh-CN" sz="1400" i="1" baseline="-25000" dirty="0">
                <a:solidFill>
                  <a:schemeClr val="bg1"/>
                </a:solidFill>
                <a:latin typeface="Arial"/>
                <a:cs typeface="Arial"/>
              </a:endParaRPr>
            </a:p>
            <a:p>
              <a:pPr algn="ctr"/>
              <a:r>
                <a:rPr lang="en-US" altLang="zh-CN" sz="1400" i="1" dirty="0">
                  <a:solidFill>
                    <a:schemeClr val="bg1"/>
                  </a:solidFill>
                  <a:latin typeface="Arial"/>
                  <a:cs typeface="Arial"/>
                </a:rPr>
                <a:t>IDF</a:t>
              </a:r>
              <a:r>
                <a:rPr lang="en-US" altLang="zh-CN" sz="1400" dirty="0">
                  <a:solidFill>
                    <a:schemeClr val="bg1"/>
                  </a:solidFill>
                  <a:latin typeface="Arial"/>
                  <a:cs typeface="Arial"/>
                </a:rPr>
                <a:t>(</a:t>
              </a:r>
              <a:r>
                <a:rPr lang="en-US" altLang="zh-CN" sz="1400" i="1" dirty="0" err="1">
                  <a:solidFill>
                    <a:schemeClr val="bg1"/>
                  </a:solidFill>
                  <a:latin typeface="Arial"/>
                  <a:cs typeface="Arial"/>
                </a:rPr>
                <a:t>V</a:t>
              </a:r>
              <a:r>
                <a:rPr lang="en-US" altLang="zh-CN" sz="1400" i="1" baseline="-25000" dirty="0" err="1">
                  <a:solidFill>
                    <a:schemeClr val="bg1"/>
                  </a:solidFill>
                  <a:latin typeface="Arial"/>
                  <a:cs typeface="Arial"/>
                </a:rPr>
                <a:t>j</a:t>
              </a:r>
              <a:r>
                <a:rPr lang="en-US" altLang="zh-CN" sz="1400" dirty="0">
                  <a:solidFill>
                    <a:schemeClr val="bg1"/>
                  </a:solidFill>
                  <a:latin typeface="Arial"/>
                  <a:cs typeface="Arial"/>
                </a:rPr>
                <a:t>)</a:t>
              </a:r>
              <a:endParaRPr lang="zh-CN" altLang="en-US" sz="1400" dirty="0">
                <a:solidFill>
                  <a:schemeClr val="bg1"/>
                </a:solidFill>
                <a:latin typeface="Arial"/>
                <a:cs typeface="Arial"/>
              </a:endParaRPr>
            </a:p>
          </p:txBody>
        </p:sp>
        <p:sp>
          <p:nvSpPr>
            <p:cNvPr id="200" name="TextBox 199"/>
            <p:cNvSpPr txBox="1"/>
            <p:nvPr/>
          </p:nvSpPr>
          <p:spPr>
            <a:xfrm>
              <a:off x="4572001" y="2852507"/>
              <a:ext cx="1414052" cy="640237"/>
            </a:xfrm>
            <a:prstGeom prst="rect">
              <a:avLst/>
            </a:prstGeom>
            <a:noFill/>
          </p:spPr>
          <p:txBody>
            <a:bodyPr wrap="square" rtlCol="0">
              <a:spAutoFit/>
            </a:bodyPr>
            <a:lstStyle/>
            <a:p>
              <a:pPr algn="ctr"/>
              <a:r>
                <a:rPr lang="en-US" altLang="zh-CN" sz="1400" dirty="0">
                  <a:solidFill>
                    <a:schemeClr val="bg1"/>
                  </a:solidFill>
                  <a:latin typeface="Arial"/>
                  <a:cs typeface="Arial"/>
                </a:rPr>
                <a:t>Term frequency </a:t>
              </a:r>
              <a:endParaRPr lang="zh-CN" altLang="en-US" sz="1400" i="1" dirty="0">
                <a:solidFill>
                  <a:schemeClr val="bg1"/>
                </a:solidFill>
                <a:latin typeface="Arial"/>
                <a:cs typeface="Arial"/>
              </a:endParaRPr>
            </a:p>
          </p:txBody>
        </p:sp>
      </p:grpSp>
      <p:sp>
        <p:nvSpPr>
          <p:cNvPr id="411" name="Line 3"/>
          <p:cNvSpPr>
            <a:spLocks noChangeShapeType="1"/>
          </p:cNvSpPr>
          <p:nvPr/>
        </p:nvSpPr>
        <p:spPr bwMode="auto">
          <a:xfrm flipH="1">
            <a:off x="8707554" y="5407045"/>
            <a:ext cx="381000" cy="304800"/>
          </a:xfrm>
          <a:prstGeom prst="line">
            <a:avLst/>
          </a:prstGeom>
          <a:noFill/>
          <a:ln w="9525">
            <a:solidFill>
              <a:schemeClr val="tx1"/>
            </a:solidFill>
            <a:round/>
            <a:headEnd/>
            <a:tailEnd/>
          </a:ln>
        </p:spPr>
        <p:txBody>
          <a:bodyPr/>
          <a:lstStyle/>
          <a:p>
            <a:endParaRPr lang="en-US">
              <a:solidFill>
                <a:prstClr val="white"/>
              </a:solidFill>
              <a:latin typeface="Arial"/>
              <a:cs typeface="Arial"/>
            </a:endParaRPr>
          </a:p>
        </p:txBody>
      </p:sp>
      <p:pic>
        <p:nvPicPr>
          <p:cNvPr id="412" name="Picture 4" descr="114_1469"/>
          <p:cNvPicPr>
            <a:picLocks noChangeAspect="1" noChangeArrowheads="1"/>
          </p:cNvPicPr>
          <p:nvPr/>
        </p:nvPicPr>
        <p:blipFill>
          <a:blip r:embed="rId5" cstate="print"/>
          <a:srcRect/>
          <a:stretch>
            <a:fillRect/>
          </a:stretch>
        </p:blipFill>
        <p:spPr bwMode="auto">
          <a:xfrm>
            <a:off x="8578972" y="5483245"/>
            <a:ext cx="381000" cy="285750"/>
          </a:xfrm>
          <a:prstGeom prst="rect">
            <a:avLst/>
          </a:prstGeom>
          <a:noFill/>
          <a:ln w="9525">
            <a:noFill/>
            <a:miter lim="800000"/>
            <a:headEnd/>
            <a:tailEnd/>
          </a:ln>
        </p:spPr>
      </p:pic>
      <p:sp>
        <p:nvSpPr>
          <p:cNvPr id="413" name="Line 10"/>
          <p:cNvSpPr>
            <a:spLocks noChangeShapeType="1"/>
          </p:cNvSpPr>
          <p:nvPr/>
        </p:nvSpPr>
        <p:spPr bwMode="auto">
          <a:xfrm flipH="1">
            <a:off x="3840256" y="4206895"/>
            <a:ext cx="1962150" cy="1398588"/>
          </a:xfrm>
          <a:prstGeom prst="line">
            <a:avLst/>
          </a:prstGeom>
          <a:noFill/>
          <a:ln w="9525">
            <a:solidFill>
              <a:schemeClr val="bg2">
                <a:lumMod val="60000"/>
                <a:lumOff val="40000"/>
              </a:schemeClr>
            </a:solidFill>
            <a:round/>
            <a:headEnd/>
            <a:tailEnd/>
          </a:ln>
        </p:spPr>
        <p:txBody>
          <a:bodyPr/>
          <a:lstStyle/>
          <a:p>
            <a:endParaRPr lang="en-US">
              <a:solidFill>
                <a:prstClr val="white"/>
              </a:solidFill>
              <a:latin typeface="Arial"/>
              <a:cs typeface="Arial"/>
            </a:endParaRPr>
          </a:p>
        </p:txBody>
      </p:sp>
      <p:pic>
        <p:nvPicPr>
          <p:cNvPr id="414" name="Picture 11" descr="115_1531"/>
          <p:cNvPicPr>
            <a:picLocks noChangeAspect="1" noChangeArrowheads="1"/>
          </p:cNvPicPr>
          <p:nvPr/>
        </p:nvPicPr>
        <p:blipFill>
          <a:blip r:embed="rId6" cstate="print"/>
          <a:srcRect/>
          <a:stretch>
            <a:fillRect/>
          </a:stretch>
        </p:blipFill>
        <p:spPr bwMode="auto">
          <a:xfrm>
            <a:off x="3659266" y="5453083"/>
            <a:ext cx="381000" cy="285750"/>
          </a:xfrm>
          <a:prstGeom prst="rect">
            <a:avLst/>
          </a:prstGeom>
          <a:noFill/>
          <a:ln w="9525">
            <a:noFill/>
            <a:miter lim="800000"/>
            <a:headEnd/>
            <a:tailEnd/>
          </a:ln>
        </p:spPr>
      </p:pic>
      <p:sp>
        <p:nvSpPr>
          <p:cNvPr id="415" name="Line 16"/>
          <p:cNvSpPr>
            <a:spLocks noChangeShapeType="1"/>
          </p:cNvSpPr>
          <p:nvPr/>
        </p:nvSpPr>
        <p:spPr bwMode="auto">
          <a:xfrm flipH="1">
            <a:off x="4108764" y="3349646"/>
            <a:ext cx="3546276" cy="2517615"/>
          </a:xfrm>
          <a:prstGeom prst="line">
            <a:avLst/>
          </a:prstGeom>
          <a:noFill/>
          <a:ln w="9525">
            <a:solidFill>
              <a:schemeClr val="bg2">
                <a:lumMod val="60000"/>
                <a:lumOff val="40000"/>
              </a:schemeClr>
            </a:solidFill>
            <a:round/>
            <a:headEnd/>
            <a:tailEnd/>
          </a:ln>
        </p:spPr>
        <p:txBody>
          <a:bodyPr/>
          <a:lstStyle/>
          <a:p>
            <a:endParaRPr lang="en-US">
              <a:solidFill>
                <a:prstClr val="white"/>
              </a:solidFill>
              <a:latin typeface="Arial"/>
              <a:cs typeface="Arial"/>
            </a:endParaRPr>
          </a:p>
        </p:txBody>
      </p:sp>
      <p:pic>
        <p:nvPicPr>
          <p:cNvPr id="416" name="Picture 17" descr="115_1531"/>
          <p:cNvPicPr>
            <a:picLocks noChangeAspect="1" noChangeArrowheads="1"/>
          </p:cNvPicPr>
          <p:nvPr/>
        </p:nvPicPr>
        <p:blipFill>
          <a:blip r:embed="rId6" cstate="print"/>
          <a:srcRect/>
          <a:stretch>
            <a:fillRect/>
          </a:stretch>
        </p:blipFill>
        <p:spPr bwMode="auto">
          <a:xfrm>
            <a:off x="3954579" y="5714678"/>
            <a:ext cx="385465" cy="286093"/>
          </a:xfrm>
          <a:prstGeom prst="rect">
            <a:avLst/>
          </a:prstGeom>
          <a:noFill/>
          <a:ln w="9525">
            <a:noFill/>
            <a:miter lim="800000"/>
            <a:headEnd/>
            <a:tailEnd/>
          </a:ln>
        </p:spPr>
      </p:pic>
      <p:sp>
        <p:nvSpPr>
          <p:cNvPr id="417" name="Line 19"/>
          <p:cNvSpPr>
            <a:spLocks noChangeShapeType="1"/>
          </p:cNvSpPr>
          <p:nvPr/>
        </p:nvSpPr>
        <p:spPr bwMode="auto">
          <a:xfrm flipH="1">
            <a:off x="7016852" y="4846658"/>
            <a:ext cx="2136795" cy="1582738"/>
          </a:xfrm>
          <a:prstGeom prst="line">
            <a:avLst/>
          </a:prstGeom>
          <a:noFill/>
          <a:ln w="9525">
            <a:solidFill>
              <a:schemeClr val="bg2">
                <a:lumMod val="60000"/>
                <a:lumOff val="40000"/>
              </a:schemeClr>
            </a:solidFill>
            <a:round/>
            <a:headEnd/>
            <a:tailEnd/>
          </a:ln>
        </p:spPr>
        <p:txBody>
          <a:bodyPr/>
          <a:lstStyle/>
          <a:p>
            <a:endParaRPr lang="en-US">
              <a:solidFill>
                <a:prstClr val="white"/>
              </a:solidFill>
              <a:latin typeface="Arial"/>
              <a:cs typeface="Arial"/>
            </a:endParaRPr>
          </a:p>
        </p:txBody>
      </p:sp>
      <p:sp>
        <p:nvSpPr>
          <p:cNvPr id="418" name="Line 22"/>
          <p:cNvSpPr>
            <a:spLocks noChangeShapeType="1"/>
          </p:cNvSpPr>
          <p:nvPr/>
        </p:nvSpPr>
        <p:spPr bwMode="auto">
          <a:xfrm flipH="1">
            <a:off x="5373778" y="4645045"/>
            <a:ext cx="1143000" cy="838200"/>
          </a:xfrm>
          <a:prstGeom prst="line">
            <a:avLst/>
          </a:prstGeom>
          <a:noFill/>
          <a:ln w="9525">
            <a:solidFill>
              <a:schemeClr val="bg2">
                <a:lumMod val="60000"/>
                <a:lumOff val="40000"/>
              </a:schemeClr>
            </a:solidFill>
            <a:round/>
            <a:headEnd/>
            <a:tailEnd/>
          </a:ln>
        </p:spPr>
        <p:txBody>
          <a:bodyPr/>
          <a:lstStyle/>
          <a:p>
            <a:endParaRPr lang="en-US">
              <a:solidFill>
                <a:prstClr val="white"/>
              </a:solidFill>
              <a:latin typeface="Arial"/>
              <a:cs typeface="Arial"/>
            </a:endParaRPr>
          </a:p>
        </p:txBody>
      </p:sp>
      <p:sp>
        <p:nvSpPr>
          <p:cNvPr id="419" name="Line 25"/>
          <p:cNvSpPr>
            <a:spLocks noChangeShapeType="1"/>
          </p:cNvSpPr>
          <p:nvPr/>
        </p:nvSpPr>
        <p:spPr bwMode="auto">
          <a:xfrm flipH="1">
            <a:off x="6378613" y="3662383"/>
            <a:ext cx="1514558" cy="1098602"/>
          </a:xfrm>
          <a:prstGeom prst="line">
            <a:avLst/>
          </a:prstGeom>
          <a:noFill/>
          <a:ln w="9525">
            <a:solidFill>
              <a:schemeClr val="bg2">
                <a:lumMod val="60000"/>
                <a:lumOff val="40000"/>
              </a:schemeClr>
            </a:solidFill>
            <a:round/>
            <a:headEnd/>
            <a:tailEnd/>
          </a:ln>
        </p:spPr>
        <p:txBody>
          <a:bodyPr/>
          <a:lstStyle/>
          <a:p>
            <a:endParaRPr lang="en-US">
              <a:solidFill>
                <a:prstClr val="white"/>
              </a:solidFill>
              <a:latin typeface="Arial"/>
              <a:cs typeface="Arial"/>
            </a:endParaRPr>
          </a:p>
        </p:txBody>
      </p:sp>
      <p:pic>
        <p:nvPicPr>
          <p:cNvPr id="420" name="Picture 26" descr="109_0999"/>
          <p:cNvPicPr>
            <a:picLocks noChangeAspect="1" noChangeArrowheads="1"/>
          </p:cNvPicPr>
          <p:nvPr/>
        </p:nvPicPr>
        <p:blipFill>
          <a:blip r:embed="rId7" cstate="print"/>
          <a:srcRect/>
          <a:stretch>
            <a:fillRect/>
          </a:stretch>
        </p:blipFill>
        <p:spPr bwMode="auto">
          <a:xfrm>
            <a:off x="6292972" y="4576783"/>
            <a:ext cx="381000" cy="285750"/>
          </a:xfrm>
          <a:prstGeom prst="rect">
            <a:avLst/>
          </a:prstGeom>
          <a:noFill/>
          <a:ln w="9525">
            <a:noFill/>
            <a:miter lim="800000"/>
            <a:headEnd/>
            <a:tailEnd/>
          </a:ln>
        </p:spPr>
      </p:pic>
      <p:sp>
        <p:nvSpPr>
          <p:cNvPr id="421" name="Line 28"/>
          <p:cNvSpPr>
            <a:spLocks noChangeShapeType="1"/>
          </p:cNvSpPr>
          <p:nvPr/>
        </p:nvSpPr>
        <p:spPr bwMode="auto">
          <a:xfrm flipH="1">
            <a:off x="9174270" y="5407045"/>
            <a:ext cx="547702" cy="447655"/>
          </a:xfrm>
          <a:prstGeom prst="line">
            <a:avLst/>
          </a:prstGeom>
          <a:noFill/>
          <a:ln w="9525">
            <a:solidFill>
              <a:schemeClr val="bg2">
                <a:lumMod val="60000"/>
                <a:lumOff val="40000"/>
              </a:schemeClr>
            </a:solidFill>
            <a:round/>
            <a:headEnd/>
            <a:tailEnd/>
          </a:ln>
        </p:spPr>
        <p:txBody>
          <a:bodyPr/>
          <a:lstStyle/>
          <a:p>
            <a:endParaRPr lang="en-US">
              <a:solidFill>
                <a:prstClr val="white"/>
              </a:solidFill>
              <a:latin typeface="Arial"/>
              <a:cs typeface="Arial"/>
            </a:endParaRPr>
          </a:p>
        </p:txBody>
      </p:sp>
      <p:pic>
        <p:nvPicPr>
          <p:cNvPr id="422" name="Picture 29" descr="114_1469"/>
          <p:cNvPicPr>
            <a:picLocks noChangeAspect="1" noChangeArrowheads="1"/>
          </p:cNvPicPr>
          <p:nvPr/>
        </p:nvPicPr>
        <p:blipFill>
          <a:blip r:embed="rId5" cstate="print"/>
          <a:srcRect/>
          <a:stretch>
            <a:fillRect/>
          </a:stretch>
        </p:blipFill>
        <p:spPr bwMode="auto">
          <a:xfrm>
            <a:off x="8874240" y="5715016"/>
            <a:ext cx="381000" cy="285750"/>
          </a:xfrm>
          <a:prstGeom prst="rect">
            <a:avLst/>
          </a:prstGeom>
          <a:noFill/>
          <a:ln w="9525">
            <a:noFill/>
            <a:miter lim="800000"/>
            <a:headEnd/>
            <a:tailEnd/>
          </a:ln>
        </p:spPr>
      </p:pic>
      <p:sp>
        <p:nvSpPr>
          <p:cNvPr id="423" name="Line 31"/>
          <p:cNvSpPr>
            <a:spLocks noChangeShapeType="1"/>
          </p:cNvSpPr>
          <p:nvPr/>
        </p:nvSpPr>
        <p:spPr bwMode="auto">
          <a:xfrm flipH="1">
            <a:off x="7066085" y="4273570"/>
            <a:ext cx="1447800" cy="1066800"/>
          </a:xfrm>
          <a:prstGeom prst="line">
            <a:avLst/>
          </a:prstGeom>
          <a:noFill/>
          <a:ln w="9525">
            <a:solidFill>
              <a:schemeClr val="bg2">
                <a:lumMod val="60000"/>
                <a:lumOff val="40000"/>
              </a:schemeClr>
            </a:solidFill>
            <a:round/>
            <a:headEnd/>
            <a:tailEnd/>
          </a:ln>
        </p:spPr>
        <p:txBody>
          <a:bodyPr/>
          <a:lstStyle/>
          <a:p>
            <a:endParaRPr lang="en-US">
              <a:solidFill>
                <a:prstClr val="white"/>
              </a:solidFill>
              <a:latin typeface="Arial"/>
              <a:cs typeface="Arial"/>
            </a:endParaRPr>
          </a:p>
        </p:txBody>
      </p:sp>
      <p:sp>
        <p:nvSpPr>
          <p:cNvPr id="424" name="Line 37"/>
          <p:cNvSpPr>
            <a:spLocks noChangeShapeType="1"/>
          </p:cNvSpPr>
          <p:nvPr/>
        </p:nvSpPr>
        <p:spPr bwMode="auto">
          <a:xfrm flipH="1">
            <a:off x="5835772" y="3121045"/>
            <a:ext cx="1447800" cy="1066800"/>
          </a:xfrm>
          <a:prstGeom prst="line">
            <a:avLst/>
          </a:prstGeom>
          <a:noFill/>
          <a:ln w="9525">
            <a:solidFill>
              <a:schemeClr val="bg2">
                <a:lumMod val="60000"/>
                <a:lumOff val="40000"/>
              </a:schemeClr>
            </a:solidFill>
            <a:round/>
            <a:headEnd/>
            <a:tailEnd/>
          </a:ln>
        </p:spPr>
        <p:txBody>
          <a:bodyPr/>
          <a:lstStyle/>
          <a:p>
            <a:endParaRPr lang="en-US">
              <a:solidFill>
                <a:prstClr val="white"/>
              </a:solidFill>
              <a:latin typeface="Arial"/>
              <a:cs typeface="Arial"/>
            </a:endParaRPr>
          </a:p>
        </p:txBody>
      </p:sp>
      <p:pic>
        <p:nvPicPr>
          <p:cNvPr id="425" name="Picture 38" descr="109_0999"/>
          <p:cNvPicPr>
            <a:picLocks noChangeAspect="1" noChangeArrowheads="1"/>
          </p:cNvPicPr>
          <p:nvPr/>
        </p:nvPicPr>
        <p:blipFill>
          <a:blip r:embed="rId7" cstate="print"/>
          <a:srcRect/>
          <a:stretch>
            <a:fillRect/>
          </a:stretch>
        </p:blipFill>
        <p:spPr bwMode="auto">
          <a:xfrm>
            <a:off x="5683372" y="4035445"/>
            <a:ext cx="381000" cy="285750"/>
          </a:xfrm>
          <a:prstGeom prst="rect">
            <a:avLst/>
          </a:prstGeom>
          <a:noFill/>
          <a:ln w="9525">
            <a:noFill/>
            <a:miter lim="800000"/>
            <a:headEnd/>
            <a:tailEnd/>
          </a:ln>
        </p:spPr>
      </p:pic>
      <p:sp>
        <p:nvSpPr>
          <p:cNvPr id="426" name="Line 34"/>
          <p:cNvSpPr>
            <a:spLocks noChangeShapeType="1"/>
          </p:cNvSpPr>
          <p:nvPr/>
        </p:nvSpPr>
        <p:spPr bwMode="auto">
          <a:xfrm flipH="1">
            <a:off x="8121772" y="4264045"/>
            <a:ext cx="395280" cy="304799"/>
          </a:xfrm>
          <a:prstGeom prst="line">
            <a:avLst/>
          </a:prstGeom>
          <a:noFill/>
          <a:ln w="9525">
            <a:solidFill>
              <a:schemeClr val="bg2">
                <a:lumMod val="60000"/>
                <a:lumOff val="40000"/>
              </a:schemeClr>
            </a:solidFill>
            <a:round/>
            <a:headEnd/>
            <a:tailEnd/>
          </a:ln>
        </p:spPr>
        <p:txBody>
          <a:bodyPr/>
          <a:lstStyle/>
          <a:p>
            <a:endParaRPr lang="en-US">
              <a:solidFill>
                <a:prstClr val="white"/>
              </a:solidFill>
              <a:latin typeface="Arial"/>
              <a:cs typeface="Arial"/>
            </a:endParaRPr>
          </a:p>
        </p:txBody>
      </p:sp>
      <p:sp>
        <p:nvSpPr>
          <p:cNvPr id="427" name="Line 40"/>
          <p:cNvSpPr>
            <a:spLocks noChangeShapeType="1"/>
          </p:cNvSpPr>
          <p:nvPr/>
        </p:nvSpPr>
        <p:spPr bwMode="auto">
          <a:xfrm flipH="1">
            <a:off x="7799479" y="4035444"/>
            <a:ext cx="398493" cy="319087"/>
          </a:xfrm>
          <a:prstGeom prst="line">
            <a:avLst/>
          </a:prstGeom>
          <a:noFill/>
          <a:ln w="9525">
            <a:solidFill>
              <a:schemeClr val="bg2">
                <a:lumMod val="60000"/>
                <a:lumOff val="40000"/>
              </a:schemeClr>
            </a:solidFill>
            <a:round/>
            <a:headEnd/>
            <a:tailEnd/>
          </a:ln>
        </p:spPr>
        <p:txBody>
          <a:bodyPr/>
          <a:lstStyle/>
          <a:p>
            <a:endParaRPr lang="en-US">
              <a:solidFill>
                <a:prstClr val="white"/>
              </a:solidFill>
              <a:latin typeface="Arial"/>
              <a:cs typeface="Arial"/>
            </a:endParaRPr>
          </a:p>
        </p:txBody>
      </p:sp>
      <p:sp>
        <p:nvSpPr>
          <p:cNvPr id="428" name="Line 43"/>
          <p:cNvSpPr>
            <a:spLocks noChangeShapeType="1"/>
          </p:cNvSpPr>
          <p:nvPr/>
        </p:nvSpPr>
        <p:spPr bwMode="auto">
          <a:xfrm flipH="1">
            <a:off x="9055222" y="5137170"/>
            <a:ext cx="381000" cy="304800"/>
          </a:xfrm>
          <a:prstGeom prst="line">
            <a:avLst/>
          </a:prstGeom>
          <a:noFill/>
          <a:ln w="9525">
            <a:solidFill>
              <a:schemeClr val="bg2">
                <a:lumMod val="60000"/>
                <a:lumOff val="40000"/>
              </a:schemeClr>
            </a:solidFill>
            <a:round/>
            <a:headEnd/>
            <a:tailEnd/>
          </a:ln>
        </p:spPr>
        <p:txBody>
          <a:bodyPr/>
          <a:lstStyle/>
          <a:p>
            <a:endParaRPr lang="en-US">
              <a:solidFill>
                <a:prstClr val="white"/>
              </a:solidFill>
              <a:latin typeface="Arial"/>
              <a:cs typeface="Arial"/>
            </a:endParaRPr>
          </a:p>
        </p:txBody>
      </p:sp>
      <p:sp>
        <p:nvSpPr>
          <p:cNvPr id="429" name="Line 45"/>
          <p:cNvSpPr>
            <a:spLocks noChangeShapeType="1"/>
          </p:cNvSpPr>
          <p:nvPr/>
        </p:nvSpPr>
        <p:spPr bwMode="auto">
          <a:xfrm flipV="1">
            <a:off x="9145710" y="4381520"/>
            <a:ext cx="304800" cy="457200"/>
          </a:xfrm>
          <a:prstGeom prst="line">
            <a:avLst/>
          </a:prstGeom>
          <a:noFill/>
          <a:ln w="38100">
            <a:solidFill>
              <a:schemeClr val="bg2">
                <a:lumMod val="60000"/>
                <a:lumOff val="40000"/>
              </a:schemeClr>
            </a:solidFill>
            <a:round/>
            <a:headEnd/>
            <a:tailEnd/>
          </a:ln>
        </p:spPr>
        <p:txBody>
          <a:bodyPr/>
          <a:lstStyle/>
          <a:p>
            <a:endParaRPr lang="en-US">
              <a:solidFill>
                <a:prstClr val="white"/>
              </a:solidFill>
              <a:latin typeface="Arial"/>
              <a:cs typeface="Arial"/>
            </a:endParaRPr>
          </a:p>
        </p:txBody>
      </p:sp>
      <p:sp>
        <p:nvSpPr>
          <p:cNvPr id="430" name="Line 46"/>
          <p:cNvSpPr>
            <a:spLocks noChangeShapeType="1"/>
          </p:cNvSpPr>
          <p:nvPr/>
        </p:nvSpPr>
        <p:spPr bwMode="auto">
          <a:xfrm>
            <a:off x="9452097" y="4402158"/>
            <a:ext cx="0" cy="762000"/>
          </a:xfrm>
          <a:prstGeom prst="line">
            <a:avLst/>
          </a:prstGeom>
          <a:noFill/>
          <a:ln w="38100">
            <a:solidFill>
              <a:schemeClr val="bg2">
                <a:lumMod val="60000"/>
                <a:lumOff val="40000"/>
              </a:schemeClr>
            </a:solidFill>
            <a:round/>
            <a:headEnd/>
            <a:tailEnd/>
          </a:ln>
        </p:spPr>
        <p:txBody>
          <a:bodyPr/>
          <a:lstStyle/>
          <a:p>
            <a:endParaRPr lang="en-US">
              <a:solidFill>
                <a:prstClr val="white"/>
              </a:solidFill>
              <a:latin typeface="Arial"/>
              <a:cs typeface="Arial"/>
            </a:endParaRPr>
          </a:p>
        </p:txBody>
      </p:sp>
      <p:sp>
        <p:nvSpPr>
          <p:cNvPr id="431" name="Line 47"/>
          <p:cNvSpPr>
            <a:spLocks noChangeShapeType="1"/>
          </p:cNvSpPr>
          <p:nvPr/>
        </p:nvSpPr>
        <p:spPr bwMode="auto">
          <a:xfrm>
            <a:off x="9493372" y="4416445"/>
            <a:ext cx="228600" cy="990600"/>
          </a:xfrm>
          <a:prstGeom prst="line">
            <a:avLst/>
          </a:prstGeom>
          <a:noFill/>
          <a:ln w="38100">
            <a:solidFill>
              <a:schemeClr val="bg2">
                <a:lumMod val="60000"/>
                <a:lumOff val="40000"/>
              </a:schemeClr>
            </a:solidFill>
            <a:round/>
            <a:headEnd/>
            <a:tailEnd/>
          </a:ln>
        </p:spPr>
        <p:txBody>
          <a:bodyPr/>
          <a:lstStyle/>
          <a:p>
            <a:endParaRPr lang="en-US">
              <a:solidFill>
                <a:prstClr val="white"/>
              </a:solidFill>
              <a:latin typeface="Arial"/>
              <a:cs typeface="Arial"/>
            </a:endParaRPr>
          </a:p>
        </p:txBody>
      </p:sp>
      <p:sp>
        <p:nvSpPr>
          <p:cNvPr id="432" name="Oval 48"/>
          <p:cNvSpPr>
            <a:spLocks noChangeArrowheads="1"/>
          </p:cNvSpPr>
          <p:nvPr/>
        </p:nvSpPr>
        <p:spPr bwMode="auto">
          <a:xfrm>
            <a:off x="9340972" y="5026045"/>
            <a:ext cx="228600" cy="228600"/>
          </a:xfrm>
          <a:prstGeom prst="ellipse">
            <a:avLst/>
          </a:prstGeom>
          <a:solidFill>
            <a:srgbClr val="0000FF"/>
          </a:solidFill>
          <a:ln w="9525">
            <a:solidFill>
              <a:schemeClr val="tx1"/>
            </a:solidFill>
            <a:round/>
            <a:headEnd/>
            <a:tailEnd/>
          </a:ln>
        </p:spPr>
        <p:txBody>
          <a:bodyPr wrap="none" anchor="ctr"/>
          <a:lstStyle/>
          <a:p>
            <a:endParaRPr lang="en-US">
              <a:solidFill>
                <a:prstClr val="white"/>
              </a:solidFill>
              <a:latin typeface="Arial"/>
              <a:cs typeface="Arial"/>
            </a:endParaRPr>
          </a:p>
        </p:txBody>
      </p:sp>
      <p:sp>
        <p:nvSpPr>
          <p:cNvPr id="433" name="Oval 49"/>
          <p:cNvSpPr>
            <a:spLocks noChangeArrowheads="1"/>
          </p:cNvSpPr>
          <p:nvPr/>
        </p:nvSpPr>
        <p:spPr bwMode="auto">
          <a:xfrm>
            <a:off x="9645772" y="5330845"/>
            <a:ext cx="228600" cy="228600"/>
          </a:xfrm>
          <a:prstGeom prst="ellipse">
            <a:avLst/>
          </a:prstGeom>
          <a:solidFill>
            <a:srgbClr val="0000FF"/>
          </a:solidFill>
          <a:ln w="9525">
            <a:solidFill>
              <a:schemeClr val="tx1"/>
            </a:solidFill>
            <a:round/>
            <a:headEnd/>
            <a:tailEnd/>
          </a:ln>
        </p:spPr>
        <p:txBody>
          <a:bodyPr wrap="none" anchor="ctr"/>
          <a:lstStyle/>
          <a:p>
            <a:endParaRPr lang="en-US">
              <a:solidFill>
                <a:prstClr val="white"/>
              </a:solidFill>
              <a:latin typeface="Arial"/>
              <a:cs typeface="Arial"/>
            </a:endParaRPr>
          </a:p>
        </p:txBody>
      </p:sp>
      <p:sp>
        <p:nvSpPr>
          <p:cNvPr id="434" name="Oval 50"/>
          <p:cNvSpPr>
            <a:spLocks noChangeArrowheads="1"/>
          </p:cNvSpPr>
          <p:nvPr/>
        </p:nvSpPr>
        <p:spPr bwMode="auto">
          <a:xfrm>
            <a:off x="9036172" y="4721245"/>
            <a:ext cx="228600" cy="228600"/>
          </a:xfrm>
          <a:prstGeom prst="ellipse">
            <a:avLst/>
          </a:prstGeom>
          <a:solidFill>
            <a:srgbClr val="0000FF"/>
          </a:solidFill>
          <a:ln w="9525">
            <a:solidFill>
              <a:schemeClr val="tx1"/>
            </a:solidFill>
            <a:round/>
            <a:headEnd/>
            <a:tailEnd/>
          </a:ln>
        </p:spPr>
        <p:txBody>
          <a:bodyPr wrap="none" anchor="ctr"/>
          <a:lstStyle/>
          <a:p>
            <a:endParaRPr lang="en-US">
              <a:solidFill>
                <a:prstClr val="white"/>
              </a:solidFill>
              <a:latin typeface="Arial"/>
              <a:cs typeface="Arial"/>
            </a:endParaRPr>
          </a:p>
        </p:txBody>
      </p:sp>
      <p:sp>
        <p:nvSpPr>
          <p:cNvPr id="435" name="Line 51"/>
          <p:cNvSpPr>
            <a:spLocks noChangeShapeType="1"/>
          </p:cNvSpPr>
          <p:nvPr/>
        </p:nvSpPr>
        <p:spPr bwMode="auto">
          <a:xfrm flipV="1">
            <a:off x="8231310" y="3505220"/>
            <a:ext cx="304800" cy="457200"/>
          </a:xfrm>
          <a:prstGeom prst="line">
            <a:avLst/>
          </a:prstGeom>
          <a:noFill/>
          <a:ln w="38100">
            <a:solidFill>
              <a:schemeClr val="bg2">
                <a:lumMod val="60000"/>
                <a:lumOff val="40000"/>
              </a:schemeClr>
            </a:solidFill>
            <a:round/>
            <a:headEnd/>
            <a:tailEnd/>
          </a:ln>
        </p:spPr>
        <p:txBody>
          <a:bodyPr/>
          <a:lstStyle/>
          <a:p>
            <a:endParaRPr lang="en-US">
              <a:solidFill>
                <a:prstClr val="white"/>
              </a:solidFill>
              <a:latin typeface="Arial"/>
              <a:cs typeface="Arial"/>
            </a:endParaRPr>
          </a:p>
        </p:txBody>
      </p:sp>
      <p:sp>
        <p:nvSpPr>
          <p:cNvPr id="436" name="Line 52"/>
          <p:cNvSpPr>
            <a:spLocks noChangeShapeType="1"/>
          </p:cNvSpPr>
          <p:nvPr/>
        </p:nvSpPr>
        <p:spPr bwMode="auto">
          <a:xfrm>
            <a:off x="8537697" y="3525858"/>
            <a:ext cx="0" cy="762000"/>
          </a:xfrm>
          <a:prstGeom prst="line">
            <a:avLst/>
          </a:prstGeom>
          <a:noFill/>
          <a:ln w="38100">
            <a:solidFill>
              <a:schemeClr val="bg2">
                <a:lumMod val="60000"/>
                <a:lumOff val="40000"/>
              </a:schemeClr>
            </a:solidFill>
            <a:round/>
            <a:headEnd/>
            <a:tailEnd/>
          </a:ln>
        </p:spPr>
        <p:txBody>
          <a:bodyPr/>
          <a:lstStyle/>
          <a:p>
            <a:endParaRPr lang="en-US">
              <a:solidFill>
                <a:prstClr val="white"/>
              </a:solidFill>
              <a:latin typeface="Arial"/>
              <a:cs typeface="Arial"/>
            </a:endParaRPr>
          </a:p>
        </p:txBody>
      </p:sp>
      <p:sp>
        <p:nvSpPr>
          <p:cNvPr id="437" name="Line 53"/>
          <p:cNvSpPr>
            <a:spLocks noChangeShapeType="1"/>
          </p:cNvSpPr>
          <p:nvPr/>
        </p:nvSpPr>
        <p:spPr bwMode="auto">
          <a:xfrm>
            <a:off x="8578972" y="3540145"/>
            <a:ext cx="228600" cy="990600"/>
          </a:xfrm>
          <a:prstGeom prst="line">
            <a:avLst/>
          </a:prstGeom>
          <a:noFill/>
          <a:ln w="38100">
            <a:solidFill>
              <a:schemeClr val="bg2">
                <a:lumMod val="60000"/>
                <a:lumOff val="40000"/>
              </a:schemeClr>
            </a:solidFill>
            <a:round/>
            <a:headEnd/>
            <a:tailEnd/>
          </a:ln>
        </p:spPr>
        <p:txBody>
          <a:bodyPr/>
          <a:lstStyle/>
          <a:p>
            <a:endParaRPr lang="en-US">
              <a:solidFill>
                <a:prstClr val="white"/>
              </a:solidFill>
              <a:latin typeface="Arial"/>
              <a:cs typeface="Arial"/>
            </a:endParaRPr>
          </a:p>
        </p:txBody>
      </p:sp>
      <p:sp>
        <p:nvSpPr>
          <p:cNvPr id="438" name="Oval 54"/>
          <p:cNvSpPr>
            <a:spLocks noChangeArrowheads="1"/>
          </p:cNvSpPr>
          <p:nvPr/>
        </p:nvSpPr>
        <p:spPr bwMode="auto">
          <a:xfrm>
            <a:off x="8426572" y="4149745"/>
            <a:ext cx="228600" cy="228600"/>
          </a:xfrm>
          <a:prstGeom prst="ellipse">
            <a:avLst/>
          </a:prstGeom>
          <a:solidFill>
            <a:srgbClr val="0000FF"/>
          </a:solidFill>
          <a:ln w="9525">
            <a:solidFill>
              <a:schemeClr val="tx1"/>
            </a:solidFill>
            <a:round/>
            <a:headEnd/>
            <a:tailEnd/>
          </a:ln>
        </p:spPr>
        <p:txBody>
          <a:bodyPr wrap="none" anchor="ctr"/>
          <a:lstStyle/>
          <a:p>
            <a:endParaRPr lang="en-US">
              <a:solidFill>
                <a:prstClr val="white"/>
              </a:solidFill>
              <a:latin typeface="Arial"/>
              <a:cs typeface="Arial"/>
            </a:endParaRPr>
          </a:p>
        </p:txBody>
      </p:sp>
      <p:sp>
        <p:nvSpPr>
          <p:cNvPr id="439" name="Oval 55"/>
          <p:cNvSpPr>
            <a:spLocks noChangeArrowheads="1"/>
          </p:cNvSpPr>
          <p:nvPr/>
        </p:nvSpPr>
        <p:spPr bwMode="auto">
          <a:xfrm>
            <a:off x="8731372" y="4454545"/>
            <a:ext cx="228600" cy="228600"/>
          </a:xfrm>
          <a:prstGeom prst="ellipse">
            <a:avLst/>
          </a:prstGeom>
          <a:solidFill>
            <a:srgbClr val="0000FF"/>
          </a:solidFill>
          <a:ln w="9525">
            <a:solidFill>
              <a:schemeClr val="tx1"/>
            </a:solidFill>
            <a:round/>
            <a:headEnd/>
            <a:tailEnd/>
          </a:ln>
        </p:spPr>
        <p:txBody>
          <a:bodyPr wrap="none" anchor="ctr"/>
          <a:lstStyle/>
          <a:p>
            <a:endParaRPr lang="en-US">
              <a:solidFill>
                <a:prstClr val="white"/>
              </a:solidFill>
              <a:latin typeface="Arial"/>
              <a:cs typeface="Arial"/>
            </a:endParaRPr>
          </a:p>
        </p:txBody>
      </p:sp>
      <p:sp>
        <p:nvSpPr>
          <p:cNvPr id="440" name="Oval 56"/>
          <p:cNvSpPr>
            <a:spLocks noChangeArrowheads="1"/>
          </p:cNvSpPr>
          <p:nvPr/>
        </p:nvSpPr>
        <p:spPr bwMode="auto">
          <a:xfrm>
            <a:off x="8121772" y="3844945"/>
            <a:ext cx="228600" cy="228600"/>
          </a:xfrm>
          <a:prstGeom prst="ellipse">
            <a:avLst/>
          </a:prstGeom>
          <a:solidFill>
            <a:srgbClr val="0000FF"/>
          </a:solidFill>
          <a:ln w="9525">
            <a:solidFill>
              <a:schemeClr val="tx1"/>
            </a:solidFill>
            <a:round/>
            <a:headEnd/>
            <a:tailEnd/>
          </a:ln>
        </p:spPr>
        <p:txBody>
          <a:bodyPr wrap="none" anchor="ctr"/>
          <a:lstStyle/>
          <a:p>
            <a:endParaRPr lang="en-US">
              <a:solidFill>
                <a:prstClr val="white"/>
              </a:solidFill>
              <a:latin typeface="Arial"/>
              <a:cs typeface="Arial"/>
            </a:endParaRPr>
          </a:p>
        </p:txBody>
      </p:sp>
      <p:sp>
        <p:nvSpPr>
          <p:cNvPr id="441" name="Line 57"/>
          <p:cNvSpPr>
            <a:spLocks noChangeShapeType="1"/>
          </p:cNvSpPr>
          <p:nvPr/>
        </p:nvSpPr>
        <p:spPr bwMode="auto">
          <a:xfrm flipV="1">
            <a:off x="7316910" y="2590820"/>
            <a:ext cx="304800" cy="457200"/>
          </a:xfrm>
          <a:prstGeom prst="line">
            <a:avLst/>
          </a:prstGeom>
          <a:noFill/>
          <a:ln w="38100">
            <a:solidFill>
              <a:schemeClr val="bg2">
                <a:lumMod val="60000"/>
                <a:lumOff val="40000"/>
              </a:schemeClr>
            </a:solidFill>
            <a:round/>
            <a:headEnd/>
            <a:tailEnd/>
          </a:ln>
        </p:spPr>
        <p:txBody>
          <a:bodyPr/>
          <a:lstStyle/>
          <a:p>
            <a:endParaRPr lang="en-US">
              <a:solidFill>
                <a:prstClr val="white"/>
              </a:solidFill>
              <a:latin typeface="Arial"/>
              <a:cs typeface="Arial"/>
            </a:endParaRPr>
          </a:p>
        </p:txBody>
      </p:sp>
      <p:sp>
        <p:nvSpPr>
          <p:cNvPr id="442" name="Line 58"/>
          <p:cNvSpPr>
            <a:spLocks noChangeShapeType="1"/>
          </p:cNvSpPr>
          <p:nvPr/>
        </p:nvSpPr>
        <p:spPr bwMode="auto">
          <a:xfrm>
            <a:off x="7623297" y="2611458"/>
            <a:ext cx="0" cy="762000"/>
          </a:xfrm>
          <a:prstGeom prst="line">
            <a:avLst/>
          </a:prstGeom>
          <a:noFill/>
          <a:ln w="38100">
            <a:solidFill>
              <a:schemeClr val="bg2">
                <a:lumMod val="60000"/>
                <a:lumOff val="40000"/>
              </a:schemeClr>
            </a:solidFill>
            <a:round/>
            <a:headEnd/>
            <a:tailEnd/>
          </a:ln>
        </p:spPr>
        <p:txBody>
          <a:bodyPr/>
          <a:lstStyle/>
          <a:p>
            <a:endParaRPr lang="en-US">
              <a:solidFill>
                <a:prstClr val="white"/>
              </a:solidFill>
              <a:latin typeface="Arial"/>
              <a:cs typeface="Arial"/>
            </a:endParaRPr>
          </a:p>
        </p:txBody>
      </p:sp>
      <p:sp>
        <p:nvSpPr>
          <p:cNvPr id="443" name="Line 59"/>
          <p:cNvSpPr>
            <a:spLocks noChangeShapeType="1"/>
          </p:cNvSpPr>
          <p:nvPr/>
        </p:nvSpPr>
        <p:spPr bwMode="auto">
          <a:xfrm>
            <a:off x="7664572" y="2625745"/>
            <a:ext cx="228600" cy="990600"/>
          </a:xfrm>
          <a:prstGeom prst="line">
            <a:avLst/>
          </a:prstGeom>
          <a:noFill/>
          <a:ln w="38100">
            <a:solidFill>
              <a:schemeClr val="bg2">
                <a:lumMod val="60000"/>
                <a:lumOff val="40000"/>
              </a:schemeClr>
            </a:solidFill>
            <a:round/>
            <a:headEnd/>
            <a:tailEnd/>
          </a:ln>
        </p:spPr>
        <p:txBody>
          <a:bodyPr/>
          <a:lstStyle/>
          <a:p>
            <a:endParaRPr lang="en-US">
              <a:solidFill>
                <a:prstClr val="white"/>
              </a:solidFill>
              <a:latin typeface="Arial"/>
              <a:cs typeface="Arial"/>
            </a:endParaRPr>
          </a:p>
        </p:txBody>
      </p:sp>
      <p:sp>
        <p:nvSpPr>
          <p:cNvPr id="444" name="Oval 60"/>
          <p:cNvSpPr>
            <a:spLocks noChangeArrowheads="1"/>
          </p:cNvSpPr>
          <p:nvPr/>
        </p:nvSpPr>
        <p:spPr bwMode="auto">
          <a:xfrm>
            <a:off x="7512172" y="3235345"/>
            <a:ext cx="228600" cy="228600"/>
          </a:xfrm>
          <a:prstGeom prst="ellipse">
            <a:avLst/>
          </a:prstGeom>
          <a:solidFill>
            <a:srgbClr val="0000FF"/>
          </a:solidFill>
          <a:ln w="9525">
            <a:solidFill>
              <a:schemeClr val="tx1"/>
            </a:solidFill>
            <a:round/>
            <a:headEnd/>
            <a:tailEnd/>
          </a:ln>
        </p:spPr>
        <p:txBody>
          <a:bodyPr wrap="none" anchor="ctr"/>
          <a:lstStyle/>
          <a:p>
            <a:endParaRPr lang="en-US">
              <a:solidFill>
                <a:prstClr val="white"/>
              </a:solidFill>
              <a:latin typeface="Arial"/>
              <a:cs typeface="Arial"/>
            </a:endParaRPr>
          </a:p>
        </p:txBody>
      </p:sp>
      <p:sp>
        <p:nvSpPr>
          <p:cNvPr id="445" name="Oval 61"/>
          <p:cNvSpPr>
            <a:spLocks noChangeArrowheads="1"/>
          </p:cNvSpPr>
          <p:nvPr/>
        </p:nvSpPr>
        <p:spPr bwMode="auto">
          <a:xfrm>
            <a:off x="7816972" y="3540145"/>
            <a:ext cx="228600" cy="228600"/>
          </a:xfrm>
          <a:prstGeom prst="ellipse">
            <a:avLst/>
          </a:prstGeom>
          <a:solidFill>
            <a:srgbClr val="0000FF"/>
          </a:solidFill>
          <a:ln w="9525">
            <a:solidFill>
              <a:schemeClr val="tx1"/>
            </a:solidFill>
            <a:round/>
            <a:headEnd/>
            <a:tailEnd/>
          </a:ln>
        </p:spPr>
        <p:txBody>
          <a:bodyPr wrap="none" anchor="ctr"/>
          <a:lstStyle/>
          <a:p>
            <a:endParaRPr lang="en-US">
              <a:solidFill>
                <a:prstClr val="white"/>
              </a:solidFill>
              <a:latin typeface="Arial"/>
              <a:cs typeface="Arial"/>
            </a:endParaRPr>
          </a:p>
        </p:txBody>
      </p:sp>
      <p:sp>
        <p:nvSpPr>
          <p:cNvPr id="446" name="Line 62"/>
          <p:cNvSpPr>
            <a:spLocks noChangeShapeType="1"/>
          </p:cNvSpPr>
          <p:nvPr/>
        </p:nvSpPr>
        <p:spPr bwMode="auto">
          <a:xfrm flipV="1">
            <a:off x="7664572" y="1673245"/>
            <a:ext cx="685800" cy="914400"/>
          </a:xfrm>
          <a:prstGeom prst="line">
            <a:avLst/>
          </a:prstGeom>
          <a:noFill/>
          <a:ln w="38100">
            <a:solidFill>
              <a:schemeClr val="bg2">
                <a:lumMod val="60000"/>
                <a:lumOff val="40000"/>
              </a:schemeClr>
            </a:solidFill>
            <a:round/>
            <a:headEnd/>
            <a:tailEnd/>
          </a:ln>
        </p:spPr>
        <p:txBody>
          <a:bodyPr/>
          <a:lstStyle/>
          <a:p>
            <a:endParaRPr lang="en-US">
              <a:solidFill>
                <a:prstClr val="white"/>
              </a:solidFill>
              <a:latin typeface="Arial"/>
              <a:cs typeface="Arial"/>
            </a:endParaRPr>
          </a:p>
        </p:txBody>
      </p:sp>
      <p:sp>
        <p:nvSpPr>
          <p:cNvPr id="447" name="Line 63"/>
          <p:cNvSpPr>
            <a:spLocks noChangeShapeType="1"/>
          </p:cNvSpPr>
          <p:nvPr/>
        </p:nvSpPr>
        <p:spPr bwMode="auto">
          <a:xfrm flipV="1">
            <a:off x="8502772" y="1749445"/>
            <a:ext cx="0" cy="1752600"/>
          </a:xfrm>
          <a:prstGeom prst="line">
            <a:avLst/>
          </a:prstGeom>
          <a:noFill/>
          <a:ln w="38100">
            <a:solidFill>
              <a:schemeClr val="bg2">
                <a:lumMod val="60000"/>
                <a:lumOff val="40000"/>
              </a:schemeClr>
            </a:solidFill>
            <a:round/>
            <a:headEnd/>
            <a:tailEnd/>
          </a:ln>
        </p:spPr>
        <p:txBody>
          <a:bodyPr/>
          <a:lstStyle/>
          <a:p>
            <a:endParaRPr lang="en-US">
              <a:solidFill>
                <a:prstClr val="white"/>
              </a:solidFill>
              <a:latin typeface="Arial"/>
              <a:cs typeface="Arial"/>
            </a:endParaRPr>
          </a:p>
        </p:txBody>
      </p:sp>
      <p:sp>
        <p:nvSpPr>
          <p:cNvPr id="448" name="Line 64"/>
          <p:cNvSpPr>
            <a:spLocks noChangeShapeType="1"/>
          </p:cNvSpPr>
          <p:nvPr/>
        </p:nvSpPr>
        <p:spPr bwMode="auto">
          <a:xfrm flipH="1" flipV="1">
            <a:off x="8655172" y="1749445"/>
            <a:ext cx="838200" cy="2667000"/>
          </a:xfrm>
          <a:prstGeom prst="line">
            <a:avLst/>
          </a:prstGeom>
          <a:noFill/>
          <a:ln w="38100">
            <a:solidFill>
              <a:schemeClr val="bg2">
                <a:lumMod val="60000"/>
                <a:lumOff val="40000"/>
              </a:schemeClr>
            </a:solidFill>
            <a:round/>
            <a:headEnd/>
            <a:tailEnd/>
          </a:ln>
        </p:spPr>
        <p:txBody>
          <a:bodyPr/>
          <a:lstStyle/>
          <a:p>
            <a:endParaRPr lang="en-US">
              <a:solidFill>
                <a:prstClr val="white"/>
              </a:solidFill>
              <a:latin typeface="Arial"/>
              <a:cs typeface="Arial"/>
            </a:endParaRPr>
          </a:p>
        </p:txBody>
      </p:sp>
      <p:sp>
        <p:nvSpPr>
          <p:cNvPr id="449" name="AutoShape 65"/>
          <p:cNvSpPr>
            <a:spLocks noChangeAspect="1" noChangeArrowheads="1"/>
          </p:cNvSpPr>
          <p:nvPr/>
        </p:nvSpPr>
        <p:spPr bwMode="auto">
          <a:xfrm>
            <a:off x="8236073" y="1357333"/>
            <a:ext cx="569913" cy="571500"/>
          </a:xfrm>
          <a:prstGeom prst="diamond">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p>
            <a:endParaRPr lang="en-US">
              <a:solidFill>
                <a:prstClr val="white"/>
              </a:solidFill>
              <a:latin typeface="Arial"/>
              <a:cs typeface="Arial"/>
            </a:endParaRPr>
          </a:p>
        </p:txBody>
      </p:sp>
      <p:sp>
        <p:nvSpPr>
          <p:cNvPr id="450" name="AutoShape 66"/>
          <p:cNvSpPr>
            <a:spLocks noChangeAspect="1" noChangeArrowheads="1"/>
          </p:cNvSpPr>
          <p:nvPr/>
        </p:nvSpPr>
        <p:spPr bwMode="auto">
          <a:xfrm>
            <a:off x="7207373" y="2968646"/>
            <a:ext cx="244475" cy="244475"/>
          </a:xfrm>
          <a:prstGeom prst="flowChartConnector">
            <a:avLst/>
          </a:prstGeom>
          <a:solidFill>
            <a:srgbClr val="0000FF"/>
          </a:solidFill>
          <a:ln w="9525">
            <a:solidFill>
              <a:schemeClr val="tx1"/>
            </a:solidFill>
            <a:round/>
            <a:headEnd/>
            <a:tailEnd/>
          </a:ln>
        </p:spPr>
        <p:txBody>
          <a:bodyPr wrap="none" anchor="ctr"/>
          <a:lstStyle/>
          <a:p>
            <a:endParaRPr lang="en-US">
              <a:solidFill>
                <a:prstClr val="white"/>
              </a:solidFill>
              <a:latin typeface="Arial"/>
              <a:cs typeface="Arial"/>
            </a:endParaRPr>
          </a:p>
        </p:txBody>
      </p:sp>
      <p:sp>
        <p:nvSpPr>
          <p:cNvPr id="451" name="AutoShape 67"/>
          <p:cNvSpPr>
            <a:spLocks noChangeAspect="1" noChangeArrowheads="1"/>
          </p:cNvSpPr>
          <p:nvPr/>
        </p:nvSpPr>
        <p:spPr bwMode="auto">
          <a:xfrm>
            <a:off x="7435972" y="2359045"/>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solidFill>
                <a:prstClr val="white"/>
              </a:solidFill>
              <a:latin typeface="Arial"/>
              <a:cs typeface="Arial"/>
            </a:endParaRPr>
          </a:p>
        </p:txBody>
      </p:sp>
      <p:sp>
        <p:nvSpPr>
          <p:cNvPr id="452" name="AutoShape 68"/>
          <p:cNvSpPr>
            <a:spLocks noChangeAspect="1" noChangeArrowheads="1"/>
          </p:cNvSpPr>
          <p:nvPr/>
        </p:nvSpPr>
        <p:spPr bwMode="auto">
          <a:xfrm>
            <a:off x="8350372" y="3197245"/>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solidFill>
                <a:prstClr val="white"/>
              </a:solidFill>
              <a:latin typeface="Arial"/>
              <a:cs typeface="Arial"/>
            </a:endParaRPr>
          </a:p>
        </p:txBody>
      </p:sp>
      <p:sp>
        <p:nvSpPr>
          <p:cNvPr id="453" name="AutoShape 69"/>
          <p:cNvSpPr>
            <a:spLocks noChangeAspect="1" noChangeArrowheads="1"/>
          </p:cNvSpPr>
          <p:nvPr/>
        </p:nvSpPr>
        <p:spPr bwMode="auto">
          <a:xfrm>
            <a:off x="9264772" y="4111645"/>
            <a:ext cx="406400" cy="407988"/>
          </a:xfrm>
          <a:prstGeom prst="octagon">
            <a:avLst>
              <a:gd name="adj" fmla="val 29287"/>
            </a:avLst>
          </a:prstGeom>
          <a:solidFill>
            <a:srgbClr val="008000"/>
          </a:solidFill>
          <a:ln w="9525">
            <a:solidFill>
              <a:schemeClr val="tx1"/>
            </a:solidFill>
            <a:miter lim="800000"/>
            <a:headEnd/>
            <a:tailEnd/>
          </a:ln>
        </p:spPr>
        <p:txBody>
          <a:bodyPr wrap="none" anchor="ctr"/>
          <a:lstStyle/>
          <a:p>
            <a:endParaRPr lang="en-US">
              <a:solidFill>
                <a:prstClr val="white"/>
              </a:solidFill>
              <a:latin typeface="Arial"/>
              <a:cs typeface="Arial"/>
            </a:endParaRPr>
          </a:p>
        </p:txBody>
      </p:sp>
      <p:sp>
        <p:nvSpPr>
          <p:cNvPr id="454" name="Line 95"/>
          <p:cNvSpPr>
            <a:spLocks noChangeShapeType="1"/>
          </p:cNvSpPr>
          <p:nvPr/>
        </p:nvSpPr>
        <p:spPr bwMode="auto">
          <a:xfrm flipH="1">
            <a:off x="5797636" y="4568846"/>
            <a:ext cx="3005166" cy="2146303"/>
          </a:xfrm>
          <a:prstGeom prst="line">
            <a:avLst/>
          </a:prstGeom>
          <a:noFill/>
          <a:ln w="9525">
            <a:solidFill>
              <a:schemeClr val="bg2">
                <a:lumMod val="60000"/>
                <a:lumOff val="40000"/>
              </a:schemeClr>
            </a:solidFill>
            <a:round/>
            <a:headEnd/>
            <a:tailEnd/>
          </a:ln>
        </p:spPr>
        <p:txBody>
          <a:bodyPr/>
          <a:lstStyle/>
          <a:p>
            <a:endParaRPr lang="en-US">
              <a:solidFill>
                <a:prstClr val="white"/>
              </a:solidFill>
              <a:latin typeface="Arial"/>
              <a:cs typeface="Arial"/>
            </a:endParaRPr>
          </a:p>
        </p:txBody>
      </p:sp>
      <p:pic>
        <p:nvPicPr>
          <p:cNvPr id="455" name="Picture 38" descr="109_0999"/>
          <p:cNvPicPr>
            <a:picLocks noChangeAspect="1" noChangeArrowheads="1"/>
          </p:cNvPicPr>
          <p:nvPr/>
        </p:nvPicPr>
        <p:blipFill>
          <a:blip r:embed="rId7" cstate="print"/>
          <a:srcRect/>
          <a:stretch>
            <a:fillRect/>
          </a:stretch>
        </p:blipFill>
        <p:spPr bwMode="auto">
          <a:xfrm>
            <a:off x="9540964" y="2464611"/>
            <a:ext cx="1333509" cy="1000132"/>
          </a:xfrm>
          <a:prstGeom prst="rect">
            <a:avLst/>
          </a:prstGeom>
          <a:noFill/>
          <a:ln w="9525">
            <a:noFill/>
            <a:miter lim="800000"/>
            <a:headEnd/>
            <a:tailEnd/>
          </a:ln>
        </p:spPr>
      </p:pic>
      <p:sp>
        <p:nvSpPr>
          <p:cNvPr id="456" name="Line 22"/>
          <p:cNvSpPr>
            <a:spLocks noChangeShapeType="1"/>
          </p:cNvSpPr>
          <p:nvPr/>
        </p:nvSpPr>
        <p:spPr bwMode="auto">
          <a:xfrm flipH="1">
            <a:off x="4302216" y="5429264"/>
            <a:ext cx="1143000" cy="838200"/>
          </a:xfrm>
          <a:prstGeom prst="line">
            <a:avLst/>
          </a:prstGeom>
          <a:noFill/>
          <a:ln w="9525">
            <a:solidFill>
              <a:schemeClr val="bg2">
                <a:lumMod val="60000"/>
                <a:lumOff val="40000"/>
              </a:schemeClr>
            </a:solidFill>
            <a:round/>
            <a:headEnd/>
            <a:tailEnd/>
          </a:ln>
        </p:spPr>
        <p:txBody>
          <a:bodyPr/>
          <a:lstStyle/>
          <a:p>
            <a:endParaRPr lang="en-US">
              <a:solidFill>
                <a:prstClr val="white"/>
              </a:solidFill>
              <a:latin typeface="Arial"/>
              <a:cs typeface="Arial"/>
            </a:endParaRPr>
          </a:p>
        </p:txBody>
      </p:sp>
      <p:sp>
        <p:nvSpPr>
          <p:cNvPr id="457" name="Line 22"/>
          <p:cNvSpPr>
            <a:spLocks noChangeShapeType="1"/>
          </p:cNvSpPr>
          <p:nvPr/>
        </p:nvSpPr>
        <p:spPr bwMode="auto">
          <a:xfrm flipH="1">
            <a:off x="4868942" y="4357694"/>
            <a:ext cx="2928950" cy="2143140"/>
          </a:xfrm>
          <a:prstGeom prst="line">
            <a:avLst/>
          </a:prstGeom>
          <a:noFill/>
          <a:ln w="9525">
            <a:solidFill>
              <a:schemeClr val="bg2">
                <a:lumMod val="60000"/>
                <a:lumOff val="40000"/>
              </a:schemeClr>
            </a:solidFill>
            <a:round/>
            <a:headEnd/>
            <a:tailEnd/>
          </a:ln>
        </p:spPr>
        <p:txBody>
          <a:bodyPr/>
          <a:lstStyle/>
          <a:p>
            <a:endParaRPr lang="en-US">
              <a:solidFill>
                <a:prstClr val="white"/>
              </a:solidFill>
              <a:latin typeface="Arial"/>
              <a:cs typeface="Arial"/>
            </a:endParaRPr>
          </a:p>
        </p:txBody>
      </p:sp>
      <p:sp>
        <p:nvSpPr>
          <p:cNvPr id="458" name="Line 22"/>
          <p:cNvSpPr>
            <a:spLocks noChangeShapeType="1"/>
          </p:cNvSpPr>
          <p:nvPr/>
        </p:nvSpPr>
        <p:spPr bwMode="auto">
          <a:xfrm flipH="1">
            <a:off x="5369008" y="4857760"/>
            <a:ext cx="2357446" cy="1714512"/>
          </a:xfrm>
          <a:prstGeom prst="line">
            <a:avLst/>
          </a:prstGeom>
          <a:noFill/>
          <a:ln w="9525">
            <a:solidFill>
              <a:schemeClr val="bg2">
                <a:lumMod val="60000"/>
                <a:lumOff val="40000"/>
              </a:schemeClr>
            </a:solidFill>
            <a:round/>
            <a:headEnd/>
            <a:tailEnd/>
          </a:ln>
        </p:spPr>
        <p:txBody>
          <a:bodyPr/>
          <a:lstStyle/>
          <a:p>
            <a:endParaRPr lang="en-US">
              <a:solidFill>
                <a:prstClr val="white"/>
              </a:solidFill>
              <a:latin typeface="Arial"/>
              <a:cs typeface="Arial"/>
            </a:endParaRPr>
          </a:p>
        </p:txBody>
      </p:sp>
      <p:sp>
        <p:nvSpPr>
          <p:cNvPr id="459" name="Line 110"/>
          <p:cNvSpPr>
            <a:spLocks noChangeShapeType="1"/>
          </p:cNvSpPr>
          <p:nvPr/>
        </p:nvSpPr>
        <p:spPr bwMode="auto">
          <a:xfrm flipH="1" flipV="1">
            <a:off x="10017248" y="2000240"/>
            <a:ext cx="71438" cy="428628"/>
          </a:xfrm>
          <a:prstGeom prst="line">
            <a:avLst/>
          </a:prstGeom>
          <a:noFill/>
          <a:ln w="38100">
            <a:solidFill>
              <a:srgbClr val="FF0000"/>
            </a:solidFill>
            <a:round/>
            <a:headEnd/>
            <a:tailEnd type="triangle" w="med" len="med"/>
          </a:ln>
        </p:spPr>
        <p:txBody>
          <a:bodyPr/>
          <a:lstStyle/>
          <a:p>
            <a:endParaRPr lang="en-US">
              <a:solidFill>
                <a:prstClr val="white"/>
              </a:solidFill>
              <a:latin typeface="Arial"/>
              <a:cs typeface="Arial"/>
            </a:endParaRPr>
          </a:p>
        </p:txBody>
      </p:sp>
      <p:grpSp>
        <p:nvGrpSpPr>
          <p:cNvPr id="460" name="组合 158"/>
          <p:cNvGrpSpPr/>
          <p:nvPr/>
        </p:nvGrpSpPr>
        <p:grpSpPr>
          <a:xfrm>
            <a:off x="9551916" y="1285860"/>
            <a:ext cx="1108274" cy="700076"/>
            <a:chOff x="6249808" y="1000108"/>
            <a:chExt cx="1108274" cy="700076"/>
          </a:xfrm>
          <a:solidFill>
            <a:srgbClr val="FF0000"/>
          </a:solidFill>
        </p:grpSpPr>
        <p:sp>
          <p:nvSpPr>
            <p:cNvPr id="461" name="Oval 163"/>
            <p:cNvSpPr>
              <a:spLocks noChangeArrowheads="1"/>
            </p:cNvSpPr>
            <p:nvPr/>
          </p:nvSpPr>
          <p:spPr bwMode="auto">
            <a:xfrm>
              <a:off x="6361233" y="1441937"/>
              <a:ext cx="29448" cy="25383"/>
            </a:xfrm>
            <a:prstGeom prst="ellipse">
              <a:avLst/>
            </a:prstGeom>
            <a:grpFill/>
            <a:ln w="9525">
              <a:solidFill>
                <a:srgbClr val="FF0000"/>
              </a:solidFill>
              <a:round/>
              <a:headEnd/>
              <a:tailEnd/>
            </a:ln>
          </p:spPr>
          <p:txBody>
            <a:bodyPr wrap="none" anchor="ctr"/>
            <a:lstStyle/>
            <a:p>
              <a:endParaRPr lang="en-US" altLang="zh-CN">
                <a:solidFill>
                  <a:prstClr val="white"/>
                </a:solidFill>
                <a:latin typeface="Arial"/>
                <a:cs typeface="Arial"/>
              </a:endParaRPr>
            </a:p>
          </p:txBody>
        </p:sp>
        <p:sp>
          <p:nvSpPr>
            <p:cNvPr id="462" name="Oval 164"/>
            <p:cNvSpPr>
              <a:spLocks noChangeArrowheads="1"/>
            </p:cNvSpPr>
            <p:nvPr/>
          </p:nvSpPr>
          <p:spPr bwMode="auto">
            <a:xfrm>
              <a:off x="6418850" y="1390067"/>
              <a:ext cx="29448" cy="26487"/>
            </a:xfrm>
            <a:prstGeom prst="ellipse">
              <a:avLst/>
            </a:prstGeom>
            <a:grpFill/>
            <a:ln w="9525">
              <a:solidFill>
                <a:srgbClr val="FF0000"/>
              </a:solidFill>
              <a:round/>
              <a:headEnd/>
              <a:tailEnd/>
            </a:ln>
          </p:spPr>
          <p:txBody>
            <a:bodyPr wrap="none" anchor="ctr"/>
            <a:lstStyle/>
            <a:p>
              <a:endParaRPr lang="en-US" altLang="zh-CN">
                <a:solidFill>
                  <a:prstClr val="white"/>
                </a:solidFill>
                <a:latin typeface="Arial"/>
                <a:cs typeface="Arial"/>
              </a:endParaRPr>
            </a:p>
          </p:txBody>
        </p:sp>
        <p:sp>
          <p:nvSpPr>
            <p:cNvPr id="463" name="Oval 165"/>
            <p:cNvSpPr>
              <a:spLocks noChangeArrowheads="1"/>
            </p:cNvSpPr>
            <p:nvPr/>
          </p:nvSpPr>
          <p:spPr bwMode="auto">
            <a:xfrm>
              <a:off x="6741503" y="1222828"/>
              <a:ext cx="29448" cy="25383"/>
            </a:xfrm>
            <a:prstGeom prst="ellipse">
              <a:avLst/>
            </a:prstGeom>
            <a:grpFill/>
            <a:ln w="9525">
              <a:solidFill>
                <a:srgbClr val="FF0000"/>
              </a:solidFill>
              <a:round/>
              <a:headEnd/>
              <a:tailEnd/>
            </a:ln>
          </p:spPr>
          <p:txBody>
            <a:bodyPr wrap="none" anchor="ctr"/>
            <a:lstStyle/>
            <a:p>
              <a:endParaRPr lang="en-US" altLang="zh-CN">
                <a:solidFill>
                  <a:prstClr val="white"/>
                </a:solidFill>
                <a:latin typeface="Arial"/>
                <a:cs typeface="Arial"/>
              </a:endParaRPr>
            </a:p>
          </p:txBody>
        </p:sp>
        <p:sp>
          <p:nvSpPr>
            <p:cNvPr id="464" name="Oval 166"/>
            <p:cNvSpPr>
              <a:spLocks noChangeArrowheads="1"/>
            </p:cNvSpPr>
            <p:nvPr/>
          </p:nvSpPr>
          <p:spPr bwMode="auto">
            <a:xfrm>
              <a:off x="6887465" y="1041835"/>
              <a:ext cx="29448" cy="26487"/>
            </a:xfrm>
            <a:prstGeom prst="ellipse">
              <a:avLst/>
            </a:prstGeom>
            <a:grpFill/>
            <a:ln w="9525">
              <a:solidFill>
                <a:srgbClr val="FF0000"/>
              </a:solidFill>
              <a:round/>
              <a:headEnd/>
              <a:tailEnd/>
            </a:ln>
          </p:spPr>
          <p:txBody>
            <a:bodyPr wrap="none" anchor="ctr"/>
            <a:lstStyle/>
            <a:p>
              <a:endParaRPr lang="en-US" altLang="zh-CN">
                <a:solidFill>
                  <a:prstClr val="white"/>
                </a:solidFill>
                <a:latin typeface="Arial"/>
                <a:cs typeface="Arial"/>
              </a:endParaRPr>
            </a:p>
          </p:txBody>
        </p:sp>
        <p:sp>
          <p:nvSpPr>
            <p:cNvPr id="465" name="Oval 167"/>
            <p:cNvSpPr>
              <a:spLocks noChangeArrowheads="1"/>
            </p:cNvSpPr>
            <p:nvPr/>
          </p:nvSpPr>
          <p:spPr bwMode="auto">
            <a:xfrm>
              <a:off x="6916913" y="1351951"/>
              <a:ext cx="29448" cy="25383"/>
            </a:xfrm>
            <a:prstGeom prst="ellipse">
              <a:avLst/>
            </a:prstGeom>
            <a:grpFill/>
            <a:ln w="9525">
              <a:solidFill>
                <a:srgbClr val="FF0000"/>
              </a:solidFill>
              <a:round/>
              <a:headEnd/>
              <a:tailEnd/>
            </a:ln>
          </p:spPr>
          <p:txBody>
            <a:bodyPr wrap="none" anchor="ctr"/>
            <a:lstStyle/>
            <a:p>
              <a:endParaRPr lang="en-US" altLang="zh-CN">
                <a:solidFill>
                  <a:prstClr val="white"/>
                </a:solidFill>
                <a:latin typeface="Arial"/>
                <a:cs typeface="Arial"/>
              </a:endParaRPr>
            </a:p>
          </p:txBody>
        </p:sp>
        <p:sp>
          <p:nvSpPr>
            <p:cNvPr id="466" name="Oval 168"/>
            <p:cNvSpPr>
              <a:spLocks noChangeArrowheads="1"/>
            </p:cNvSpPr>
            <p:nvPr/>
          </p:nvSpPr>
          <p:spPr bwMode="auto">
            <a:xfrm>
              <a:off x="6623709" y="1325465"/>
              <a:ext cx="29448" cy="26487"/>
            </a:xfrm>
            <a:prstGeom prst="ellipse">
              <a:avLst/>
            </a:prstGeom>
            <a:grpFill/>
            <a:ln w="9525">
              <a:solidFill>
                <a:srgbClr val="FF0000"/>
              </a:solidFill>
              <a:round/>
              <a:headEnd/>
              <a:tailEnd/>
            </a:ln>
          </p:spPr>
          <p:txBody>
            <a:bodyPr wrap="none" anchor="ctr"/>
            <a:lstStyle/>
            <a:p>
              <a:endParaRPr lang="en-US" altLang="zh-CN">
                <a:solidFill>
                  <a:prstClr val="white"/>
                </a:solidFill>
                <a:latin typeface="Arial"/>
                <a:cs typeface="Arial"/>
              </a:endParaRPr>
            </a:p>
          </p:txBody>
        </p:sp>
        <p:sp>
          <p:nvSpPr>
            <p:cNvPr id="467" name="Oval 169"/>
            <p:cNvSpPr>
              <a:spLocks noChangeArrowheads="1"/>
            </p:cNvSpPr>
            <p:nvPr/>
          </p:nvSpPr>
          <p:spPr bwMode="auto">
            <a:xfrm>
              <a:off x="7328634" y="1356198"/>
              <a:ext cx="29448" cy="25383"/>
            </a:xfrm>
            <a:prstGeom prst="ellipse">
              <a:avLst/>
            </a:prstGeom>
            <a:grpFill/>
            <a:ln w="9525">
              <a:solidFill>
                <a:srgbClr val="FF0000"/>
              </a:solidFill>
              <a:round/>
              <a:headEnd/>
              <a:tailEnd/>
            </a:ln>
          </p:spPr>
          <p:txBody>
            <a:bodyPr wrap="none" anchor="ctr"/>
            <a:lstStyle/>
            <a:p>
              <a:endParaRPr lang="en-US" altLang="zh-CN">
                <a:solidFill>
                  <a:prstClr val="white"/>
                </a:solidFill>
                <a:latin typeface="Arial"/>
                <a:cs typeface="Arial"/>
              </a:endParaRPr>
            </a:p>
          </p:txBody>
        </p:sp>
        <p:sp>
          <p:nvSpPr>
            <p:cNvPr id="468" name="Oval 170"/>
            <p:cNvSpPr>
              <a:spLocks noChangeArrowheads="1"/>
            </p:cNvSpPr>
            <p:nvPr/>
          </p:nvSpPr>
          <p:spPr bwMode="auto">
            <a:xfrm>
              <a:off x="6411595" y="1116499"/>
              <a:ext cx="29448" cy="25383"/>
            </a:xfrm>
            <a:prstGeom prst="ellipse">
              <a:avLst/>
            </a:prstGeom>
            <a:grpFill/>
            <a:ln w="9525">
              <a:solidFill>
                <a:srgbClr val="FF0000"/>
              </a:solidFill>
              <a:round/>
              <a:headEnd/>
              <a:tailEnd/>
            </a:ln>
          </p:spPr>
          <p:txBody>
            <a:bodyPr wrap="none" anchor="ctr"/>
            <a:lstStyle/>
            <a:p>
              <a:endParaRPr lang="en-US" altLang="zh-CN">
                <a:solidFill>
                  <a:prstClr val="white"/>
                </a:solidFill>
                <a:latin typeface="Arial"/>
                <a:cs typeface="Arial"/>
              </a:endParaRPr>
            </a:p>
          </p:txBody>
        </p:sp>
        <p:sp>
          <p:nvSpPr>
            <p:cNvPr id="469" name="Oval 171"/>
            <p:cNvSpPr>
              <a:spLocks noChangeArrowheads="1"/>
            </p:cNvSpPr>
            <p:nvPr/>
          </p:nvSpPr>
          <p:spPr bwMode="auto">
            <a:xfrm>
              <a:off x="6791864" y="1090012"/>
              <a:ext cx="29448" cy="26487"/>
            </a:xfrm>
            <a:prstGeom prst="ellipse">
              <a:avLst/>
            </a:prstGeom>
            <a:grpFill/>
            <a:ln w="9525">
              <a:solidFill>
                <a:srgbClr val="FF0000"/>
              </a:solidFill>
              <a:round/>
              <a:headEnd/>
              <a:tailEnd/>
            </a:ln>
          </p:spPr>
          <p:txBody>
            <a:bodyPr wrap="none" anchor="ctr"/>
            <a:lstStyle/>
            <a:p>
              <a:endParaRPr lang="en-US" altLang="zh-CN">
                <a:solidFill>
                  <a:prstClr val="white"/>
                </a:solidFill>
                <a:latin typeface="Arial"/>
                <a:cs typeface="Arial"/>
              </a:endParaRPr>
            </a:p>
          </p:txBody>
        </p:sp>
        <p:sp>
          <p:nvSpPr>
            <p:cNvPr id="470" name="Oval 172"/>
            <p:cNvSpPr>
              <a:spLocks noChangeArrowheads="1"/>
            </p:cNvSpPr>
            <p:nvPr/>
          </p:nvSpPr>
          <p:spPr bwMode="auto">
            <a:xfrm>
              <a:off x="6975810" y="1673697"/>
              <a:ext cx="29448" cy="26487"/>
            </a:xfrm>
            <a:prstGeom prst="ellipse">
              <a:avLst/>
            </a:prstGeom>
            <a:grpFill/>
            <a:ln w="9525">
              <a:solidFill>
                <a:srgbClr val="FF0000"/>
              </a:solidFill>
              <a:round/>
              <a:headEnd/>
              <a:tailEnd/>
            </a:ln>
          </p:spPr>
          <p:txBody>
            <a:bodyPr wrap="none" anchor="ctr"/>
            <a:lstStyle/>
            <a:p>
              <a:endParaRPr lang="en-US" altLang="zh-CN">
                <a:solidFill>
                  <a:prstClr val="white"/>
                </a:solidFill>
                <a:latin typeface="Arial"/>
                <a:cs typeface="Arial"/>
              </a:endParaRPr>
            </a:p>
          </p:txBody>
        </p:sp>
        <p:sp>
          <p:nvSpPr>
            <p:cNvPr id="471" name="Oval 173"/>
            <p:cNvSpPr>
              <a:spLocks noChangeArrowheads="1"/>
            </p:cNvSpPr>
            <p:nvPr/>
          </p:nvSpPr>
          <p:spPr bwMode="auto">
            <a:xfrm>
              <a:off x="6302336" y="1519190"/>
              <a:ext cx="29448" cy="25383"/>
            </a:xfrm>
            <a:prstGeom prst="ellipse">
              <a:avLst/>
            </a:prstGeom>
            <a:grpFill/>
            <a:ln w="9525">
              <a:solidFill>
                <a:srgbClr val="FF0000"/>
              </a:solidFill>
              <a:round/>
              <a:headEnd/>
              <a:tailEnd/>
            </a:ln>
          </p:spPr>
          <p:txBody>
            <a:bodyPr wrap="none" anchor="ctr"/>
            <a:lstStyle/>
            <a:p>
              <a:endParaRPr lang="en-US" altLang="zh-CN">
                <a:solidFill>
                  <a:prstClr val="white"/>
                </a:solidFill>
                <a:latin typeface="Arial"/>
                <a:cs typeface="Arial"/>
              </a:endParaRPr>
            </a:p>
          </p:txBody>
        </p:sp>
        <p:sp>
          <p:nvSpPr>
            <p:cNvPr id="472" name="Oval 174"/>
            <p:cNvSpPr>
              <a:spLocks noChangeArrowheads="1"/>
            </p:cNvSpPr>
            <p:nvPr/>
          </p:nvSpPr>
          <p:spPr bwMode="auto">
            <a:xfrm>
              <a:off x="6536644" y="1287430"/>
              <a:ext cx="29448" cy="25383"/>
            </a:xfrm>
            <a:prstGeom prst="ellipse">
              <a:avLst/>
            </a:prstGeom>
            <a:grpFill/>
            <a:ln w="9525">
              <a:solidFill>
                <a:srgbClr val="FF0000"/>
              </a:solidFill>
              <a:round/>
              <a:headEnd/>
              <a:tailEnd/>
            </a:ln>
          </p:spPr>
          <p:txBody>
            <a:bodyPr wrap="none" anchor="ctr"/>
            <a:lstStyle/>
            <a:p>
              <a:endParaRPr lang="en-US" altLang="zh-CN">
                <a:solidFill>
                  <a:prstClr val="white"/>
                </a:solidFill>
                <a:latin typeface="Arial"/>
                <a:cs typeface="Arial"/>
              </a:endParaRPr>
            </a:p>
          </p:txBody>
        </p:sp>
        <p:sp>
          <p:nvSpPr>
            <p:cNvPr id="473" name="Oval 175"/>
            <p:cNvSpPr>
              <a:spLocks noChangeArrowheads="1"/>
            </p:cNvSpPr>
            <p:nvPr/>
          </p:nvSpPr>
          <p:spPr bwMode="auto">
            <a:xfrm>
              <a:off x="6566092" y="1054567"/>
              <a:ext cx="29448" cy="26487"/>
            </a:xfrm>
            <a:prstGeom prst="ellipse">
              <a:avLst/>
            </a:prstGeom>
            <a:grpFill/>
            <a:ln w="9525">
              <a:solidFill>
                <a:srgbClr val="FF0000"/>
              </a:solidFill>
              <a:round/>
              <a:headEnd/>
              <a:tailEnd/>
            </a:ln>
          </p:spPr>
          <p:txBody>
            <a:bodyPr wrap="none" anchor="ctr"/>
            <a:lstStyle/>
            <a:p>
              <a:endParaRPr lang="en-US" altLang="zh-CN">
                <a:solidFill>
                  <a:prstClr val="white"/>
                </a:solidFill>
                <a:latin typeface="Arial"/>
                <a:cs typeface="Arial"/>
              </a:endParaRPr>
            </a:p>
          </p:txBody>
        </p:sp>
        <p:sp>
          <p:nvSpPr>
            <p:cNvPr id="474" name="Oval 176"/>
            <p:cNvSpPr>
              <a:spLocks noChangeArrowheads="1"/>
            </p:cNvSpPr>
            <p:nvPr/>
          </p:nvSpPr>
          <p:spPr bwMode="auto">
            <a:xfrm>
              <a:off x="6858016" y="1467320"/>
              <a:ext cx="29448" cy="26487"/>
            </a:xfrm>
            <a:prstGeom prst="ellipse">
              <a:avLst/>
            </a:prstGeom>
            <a:grpFill/>
            <a:ln w="9525">
              <a:solidFill>
                <a:srgbClr val="FF0000"/>
              </a:solidFill>
              <a:round/>
              <a:headEnd/>
              <a:tailEnd/>
            </a:ln>
          </p:spPr>
          <p:txBody>
            <a:bodyPr wrap="none" anchor="ctr"/>
            <a:lstStyle/>
            <a:p>
              <a:endParaRPr lang="en-US" altLang="zh-CN">
                <a:solidFill>
                  <a:prstClr val="white"/>
                </a:solidFill>
                <a:latin typeface="Arial"/>
                <a:cs typeface="Arial"/>
              </a:endParaRPr>
            </a:p>
          </p:txBody>
        </p:sp>
        <p:sp>
          <p:nvSpPr>
            <p:cNvPr id="475" name="Oval 177"/>
            <p:cNvSpPr>
              <a:spLocks noChangeArrowheads="1"/>
            </p:cNvSpPr>
            <p:nvPr/>
          </p:nvSpPr>
          <p:spPr bwMode="auto">
            <a:xfrm>
              <a:off x="6308705" y="1416554"/>
              <a:ext cx="29448" cy="25383"/>
            </a:xfrm>
            <a:prstGeom prst="ellipse">
              <a:avLst/>
            </a:prstGeom>
            <a:grpFill/>
            <a:ln w="9525">
              <a:solidFill>
                <a:srgbClr val="FF0000"/>
              </a:solidFill>
              <a:round/>
              <a:headEnd/>
              <a:tailEnd/>
            </a:ln>
          </p:spPr>
          <p:txBody>
            <a:bodyPr wrap="none" anchor="ctr"/>
            <a:lstStyle/>
            <a:p>
              <a:endParaRPr lang="en-US" altLang="zh-CN">
                <a:solidFill>
                  <a:prstClr val="white"/>
                </a:solidFill>
                <a:latin typeface="Arial"/>
                <a:cs typeface="Arial"/>
              </a:endParaRPr>
            </a:p>
          </p:txBody>
        </p:sp>
        <p:sp>
          <p:nvSpPr>
            <p:cNvPr id="476" name="Oval 178"/>
            <p:cNvSpPr>
              <a:spLocks noChangeArrowheads="1"/>
            </p:cNvSpPr>
            <p:nvPr/>
          </p:nvSpPr>
          <p:spPr bwMode="auto">
            <a:xfrm>
              <a:off x="6249808" y="1081054"/>
              <a:ext cx="29448" cy="25383"/>
            </a:xfrm>
            <a:prstGeom prst="ellipse">
              <a:avLst/>
            </a:prstGeom>
            <a:grpFill/>
            <a:ln w="9525">
              <a:solidFill>
                <a:srgbClr val="FF0000"/>
              </a:solidFill>
              <a:round/>
              <a:headEnd/>
              <a:tailEnd/>
            </a:ln>
          </p:spPr>
          <p:txBody>
            <a:bodyPr wrap="none" anchor="ctr"/>
            <a:lstStyle/>
            <a:p>
              <a:endParaRPr lang="en-US" altLang="zh-CN">
                <a:solidFill>
                  <a:prstClr val="white"/>
                </a:solidFill>
                <a:latin typeface="Arial"/>
                <a:cs typeface="Arial"/>
              </a:endParaRPr>
            </a:p>
          </p:txBody>
        </p:sp>
        <p:sp>
          <p:nvSpPr>
            <p:cNvPr id="477" name="Oval 179"/>
            <p:cNvSpPr>
              <a:spLocks noChangeArrowheads="1"/>
            </p:cNvSpPr>
            <p:nvPr/>
          </p:nvSpPr>
          <p:spPr bwMode="auto">
            <a:xfrm>
              <a:off x="6656440" y="1213320"/>
              <a:ext cx="29448" cy="26487"/>
            </a:xfrm>
            <a:prstGeom prst="ellipse">
              <a:avLst/>
            </a:prstGeom>
            <a:grpFill/>
            <a:ln w="9525">
              <a:solidFill>
                <a:srgbClr val="FF0000"/>
              </a:solidFill>
              <a:round/>
              <a:headEnd/>
              <a:tailEnd/>
            </a:ln>
          </p:spPr>
          <p:txBody>
            <a:bodyPr wrap="none" anchor="ctr"/>
            <a:lstStyle/>
            <a:p>
              <a:endParaRPr lang="en-US" altLang="zh-CN">
                <a:solidFill>
                  <a:prstClr val="white"/>
                </a:solidFill>
                <a:latin typeface="Arial"/>
                <a:cs typeface="Arial"/>
              </a:endParaRPr>
            </a:p>
          </p:txBody>
        </p:sp>
        <p:sp>
          <p:nvSpPr>
            <p:cNvPr id="478" name="Oval 180"/>
            <p:cNvSpPr>
              <a:spLocks noChangeArrowheads="1"/>
            </p:cNvSpPr>
            <p:nvPr/>
          </p:nvSpPr>
          <p:spPr bwMode="auto">
            <a:xfrm>
              <a:off x="6441043" y="1000108"/>
              <a:ext cx="29448" cy="25383"/>
            </a:xfrm>
            <a:prstGeom prst="ellipse">
              <a:avLst/>
            </a:prstGeom>
            <a:grpFill/>
            <a:ln w="9525">
              <a:solidFill>
                <a:srgbClr val="FF0000"/>
              </a:solidFill>
              <a:round/>
              <a:headEnd/>
              <a:tailEnd/>
            </a:ln>
          </p:spPr>
          <p:txBody>
            <a:bodyPr wrap="none" anchor="ctr"/>
            <a:lstStyle/>
            <a:p>
              <a:endParaRPr lang="en-US" altLang="zh-CN">
                <a:solidFill>
                  <a:prstClr val="white"/>
                </a:solidFill>
                <a:latin typeface="Arial"/>
                <a:cs typeface="Arial"/>
              </a:endParaRPr>
            </a:p>
          </p:txBody>
        </p:sp>
        <p:sp>
          <p:nvSpPr>
            <p:cNvPr id="479" name="Oval 181"/>
            <p:cNvSpPr>
              <a:spLocks noChangeArrowheads="1"/>
            </p:cNvSpPr>
            <p:nvPr/>
          </p:nvSpPr>
          <p:spPr bwMode="auto">
            <a:xfrm>
              <a:off x="6749874" y="1265190"/>
              <a:ext cx="29448" cy="26487"/>
            </a:xfrm>
            <a:prstGeom prst="ellipse">
              <a:avLst/>
            </a:prstGeom>
            <a:grpFill/>
            <a:ln w="9525">
              <a:solidFill>
                <a:srgbClr val="FF0000"/>
              </a:solidFill>
              <a:round/>
              <a:headEnd/>
              <a:tailEnd/>
            </a:ln>
          </p:spPr>
          <p:txBody>
            <a:bodyPr wrap="none" anchor="ctr"/>
            <a:lstStyle/>
            <a:p>
              <a:endParaRPr lang="en-US" altLang="zh-CN">
                <a:solidFill>
                  <a:prstClr val="white"/>
                </a:solidFill>
                <a:latin typeface="Arial"/>
                <a:cs typeface="Arial"/>
              </a:endParaRPr>
            </a:p>
          </p:txBody>
        </p:sp>
        <p:sp>
          <p:nvSpPr>
            <p:cNvPr id="480" name="Oval 182"/>
            <p:cNvSpPr>
              <a:spLocks noChangeArrowheads="1"/>
            </p:cNvSpPr>
            <p:nvPr/>
          </p:nvSpPr>
          <p:spPr bwMode="auto">
            <a:xfrm>
              <a:off x="6923282" y="1003801"/>
              <a:ext cx="29448" cy="25383"/>
            </a:xfrm>
            <a:prstGeom prst="ellipse">
              <a:avLst/>
            </a:prstGeom>
            <a:grpFill/>
            <a:ln w="9525">
              <a:solidFill>
                <a:srgbClr val="FF0000"/>
              </a:solidFill>
              <a:round/>
              <a:headEnd/>
              <a:tailEnd/>
            </a:ln>
          </p:spPr>
          <p:txBody>
            <a:bodyPr wrap="none" anchor="ctr"/>
            <a:lstStyle/>
            <a:p>
              <a:endParaRPr lang="en-US" altLang="zh-CN">
                <a:solidFill>
                  <a:prstClr val="white"/>
                </a:solidFill>
                <a:latin typeface="Arial"/>
                <a:cs typeface="Arial"/>
              </a:endParaRPr>
            </a:p>
          </p:txBody>
        </p:sp>
        <p:sp>
          <p:nvSpPr>
            <p:cNvPr id="481" name="Oval 183"/>
            <p:cNvSpPr>
              <a:spLocks noChangeArrowheads="1"/>
            </p:cNvSpPr>
            <p:nvPr/>
          </p:nvSpPr>
          <p:spPr bwMode="auto">
            <a:xfrm>
              <a:off x="6893834" y="1312814"/>
              <a:ext cx="29448" cy="25383"/>
            </a:xfrm>
            <a:prstGeom prst="ellipse">
              <a:avLst/>
            </a:prstGeom>
            <a:grpFill/>
            <a:ln w="9525">
              <a:solidFill>
                <a:srgbClr val="FF0000"/>
              </a:solidFill>
              <a:round/>
              <a:headEnd/>
              <a:tailEnd/>
            </a:ln>
          </p:spPr>
          <p:txBody>
            <a:bodyPr wrap="none" anchor="ctr"/>
            <a:lstStyle/>
            <a:p>
              <a:endParaRPr lang="en-US" altLang="zh-CN">
                <a:solidFill>
                  <a:prstClr val="white"/>
                </a:solidFill>
                <a:latin typeface="Arial"/>
                <a:cs typeface="Arial"/>
              </a:endParaRPr>
            </a:p>
          </p:txBody>
        </p:sp>
        <p:sp>
          <p:nvSpPr>
            <p:cNvPr id="482" name="Oval 184"/>
            <p:cNvSpPr>
              <a:spLocks noChangeArrowheads="1"/>
            </p:cNvSpPr>
            <p:nvPr/>
          </p:nvSpPr>
          <p:spPr bwMode="auto">
            <a:xfrm>
              <a:off x="7274104" y="1390067"/>
              <a:ext cx="29448" cy="26487"/>
            </a:xfrm>
            <a:prstGeom prst="ellipse">
              <a:avLst/>
            </a:prstGeom>
            <a:grpFill/>
            <a:ln w="9525">
              <a:solidFill>
                <a:srgbClr val="FF0000"/>
              </a:solidFill>
              <a:round/>
              <a:headEnd/>
              <a:tailEnd/>
            </a:ln>
          </p:spPr>
          <p:txBody>
            <a:bodyPr wrap="none" anchor="ctr"/>
            <a:lstStyle/>
            <a:p>
              <a:endParaRPr lang="en-US" altLang="zh-CN">
                <a:solidFill>
                  <a:prstClr val="white"/>
                </a:solidFill>
                <a:latin typeface="Arial"/>
                <a:cs typeface="Arial"/>
              </a:endParaRPr>
            </a:p>
          </p:txBody>
        </p:sp>
        <p:sp>
          <p:nvSpPr>
            <p:cNvPr id="483" name="Oval 185"/>
            <p:cNvSpPr>
              <a:spLocks noChangeArrowheads="1"/>
            </p:cNvSpPr>
            <p:nvPr/>
          </p:nvSpPr>
          <p:spPr bwMode="auto">
            <a:xfrm>
              <a:off x="7216487" y="1106437"/>
              <a:ext cx="28168" cy="25383"/>
            </a:xfrm>
            <a:prstGeom prst="ellipse">
              <a:avLst/>
            </a:prstGeom>
            <a:grpFill/>
            <a:ln w="9525">
              <a:solidFill>
                <a:srgbClr val="FF0000"/>
              </a:solidFill>
              <a:round/>
              <a:headEnd/>
              <a:tailEnd/>
            </a:ln>
          </p:spPr>
          <p:txBody>
            <a:bodyPr wrap="none" anchor="ctr"/>
            <a:lstStyle/>
            <a:p>
              <a:endParaRPr lang="en-US" altLang="zh-CN">
                <a:solidFill>
                  <a:prstClr val="white"/>
                </a:solidFill>
                <a:latin typeface="Arial"/>
                <a:cs typeface="Arial"/>
              </a:endParaRPr>
            </a:p>
          </p:txBody>
        </p:sp>
        <p:sp>
          <p:nvSpPr>
            <p:cNvPr id="484" name="Oval 186"/>
            <p:cNvSpPr>
              <a:spLocks noChangeArrowheads="1"/>
            </p:cNvSpPr>
            <p:nvPr/>
          </p:nvSpPr>
          <p:spPr bwMode="auto">
            <a:xfrm>
              <a:off x="6858016" y="1481075"/>
              <a:ext cx="29448" cy="25383"/>
            </a:xfrm>
            <a:prstGeom prst="ellipse">
              <a:avLst/>
            </a:prstGeom>
            <a:grpFill/>
            <a:ln w="9525">
              <a:solidFill>
                <a:srgbClr val="FF0000"/>
              </a:solidFill>
              <a:round/>
              <a:headEnd/>
              <a:tailEnd/>
            </a:ln>
          </p:spPr>
          <p:txBody>
            <a:bodyPr wrap="none" anchor="ctr"/>
            <a:lstStyle/>
            <a:p>
              <a:endParaRPr lang="en-US" altLang="zh-CN">
                <a:solidFill>
                  <a:prstClr val="white"/>
                </a:solidFill>
                <a:latin typeface="Arial"/>
                <a:cs typeface="Arial"/>
              </a:endParaRPr>
            </a:p>
          </p:txBody>
        </p:sp>
        <p:sp>
          <p:nvSpPr>
            <p:cNvPr id="485" name="Oval 187"/>
            <p:cNvSpPr>
              <a:spLocks noChangeArrowheads="1"/>
            </p:cNvSpPr>
            <p:nvPr/>
          </p:nvSpPr>
          <p:spPr bwMode="auto">
            <a:xfrm>
              <a:off x="6639533" y="1102745"/>
              <a:ext cx="29448" cy="26487"/>
            </a:xfrm>
            <a:prstGeom prst="ellipse">
              <a:avLst/>
            </a:prstGeom>
            <a:grpFill/>
            <a:ln w="9525">
              <a:solidFill>
                <a:srgbClr val="FF0000"/>
              </a:solidFill>
              <a:round/>
              <a:headEnd/>
              <a:tailEnd/>
            </a:ln>
          </p:spPr>
          <p:txBody>
            <a:bodyPr wrap="none" anchor="ctr"/>
            <a:lstStyle/>
            <a:p>
              <a:endParaRPr lang="en-US" altLang="zh-CN">
                <a:solidFill>
                  <a:prstClr val="white"/>
                </a:solidFill>
                <a:latin typeface="Arial"/>
                <a:cs typeface="Arial"/>
              </a:endParaRPr>
            </a:p>
          </p:txBody>
        </p:sp>
        <p:sp>
          <p:nvSpPr>
            <p:cNvPr id="486" name="Oval 188"/>
            <p:cNvSpPr>
              <a:spLocks noChangeArrowheads="1"/>
            </p:cNvSpPr>
            <p:nvPr/>
          </p:nvSpPr>
          <p:spPr bwMode="auto">
            <a:xfrm>
              <a:off x="6392684" y="1291677"/>
              <a:ext cx="29448" cy="25383"/>
            </a:xfrm>
            <a:prstGeom prst="ellipse">
              <a:avLst/>
            </a:prstGeom>
            <a:grpFill/>
            <a:ln w="9525">
              <a:solidFill>
                <a:srgbClr val="FF0000"/>
              </a:solidFill>
              <a:round/>
              <a:headEnd/>
              <a:tailEnd/>
            </a:ln>
          </p:spPr>
          <p:txBody>
            <a:bodyPr wrap="none" anchor="ctr"/>
            <a:lstStyle/>
            <a:p>
              <a:endParaRPr lang="en-US" altLang="zh-CN">
                <a:solidFill>
                  <a:prstClr val="white"/>
                </a:solidFill>
                <a:latin typeface="Arial"/>
                <a:cs typeface="Arial"/>
              </a:endParaRPr>
            </a:p>
          </p:txBody>
        </p:sp>
        <p:sp>
          <p:nvSpPr>
            <p:cNvPr id="487" name="Oval 189"/>
            <p:cNvSpPr>
              <a:spLocks noChangeArrowheads="1"/>
            </p:cNvSpPr>
            <p:nvPr/>
          </p:nvSpPr>
          <p:spPr bwMode="auto">
            <a:xfrm>
              <a:off x="7210118" y="1519190"/>
              <a:ext cx="28168" cy="25383"/>
            </a:xfrm>
            <a:prstGeom prst="ellipse">
              <a:avLst/>
            </a:prstGeom>
            <a:grpFill/>
            <a:ln w="9525">
              <a:solidFill>
                <a:srgbClr val="FF0000"/>
              </a:solidFill>
              <a:round/>
              <a:headEnd/>
              <a:tailEnd/>
            </a:ln>
          </p:spPr>
          <p:txBody>
            <a:bodyPr wrap="none" anchor="ctr"/>
            <a:lstStyle/>
            <a:p>
              <a:endParaRPr lang="en-US" altLang="zh-CN">
                <a:solidFill>
                  <a:prstClr val="white"/>
                </a:solidFill>
                <a:latin typeface="Arial"/>
                <a:cs typeface="Arial"/>
              </a:endParaRPr>
            </a:p>
          </p:txBody>
        </p:sp>
        <p:sp>
          <p:nvSpPr>
            <p:cNvPr id="488" name="Oval 190"/>
            <p:cNvSpPr>
              <a:spLocks noChangeArrowheads="1"/>
            </p:cNvSpPr>
            <p:nvPr/>
          </p:nvSpPr>
          <p:spPr bwMode="auto">
            <a:xfrm>
              <a:off x="7210118" y="1260944"/>
              <a:ext cx="28168" cy="26487"/>
            </a:xfrm>
            <a:prstGeom prst="ellipse">
              <a:avLst/>
            </a:prstGeom>
            <a:grpFill/>
            <a:ln w="9525">
              <a:solidFill>
                <a:srgbClr val="FF0000"/>
              </a:solidFill>
              <a:round/>
              <a:headEnd/>
              <a:tailEnd/>
            </a:ln>
          </p:spPr>
          <p:txBody>
            <a:bodyPr wrap="none" anchor="ctr"/>
            <a:lstStyle/>
            <a:p>
              <a:endParaRPr lang="en-US" altLang="zh-CN">
                <a:solidFill>
                  <a:prstClr val="white"/>
                </a:solidFill>
                <a:latin typeface="Arial"/>
                <a:cs typeface="Arial"/>
              </a:endParaRPr>
            </a:p>
          </p:txBody>
        </p:sp>
        <p:sp>
          <p:nvSpPr>
            <p:cNvPr id="489" name="Oval 191"/>
            <p:cNvSpPr>
              <a:spLocks noChangeArrowheads="1"/>
            </p:cNvSpPr>
            <p:nvPr/>
          </p:nvSpPr>
          <p:spPr bwMode="auto">
            <a:xfrm>
              <a:off x="6249808" y="1338197"/>
              <a:ext cx="29448" cy="26487"/>
            </a:xfrm>
            <a:prstGeom prst="ellipse">
              <a:avLst/>
            </a:prstGeom>
            <a:grpFill/>
            <a:ln w="9525">
              <a:solidFill>
                <a:srgbClr val="FF0000"/>
              </a:solidFill>
              <a:round/>
              <a:headEnd/>
              <a:tailEnd/>
            </a:ln>
          </p:spPr>
          <p:txBody>
            <a:bodyPr wrap="none" anchor="ctr"/>
            <a:lstStyle/>
            <a:p>
              <a:endParaRPr lang="en-US" altLang="zh-CN">
                <a:solidFill>
                  <a:prstClr val="white"/>
                </a:solidFill>
                <a:latin typeface="Arial"/>
                <a:cs typeface="Arial"/>
              </a:endParaRPr>
            </a:p>
          </p:txBody>
        </p:sp>
      </p:grpSp>
      <p:sp>
        <p:nvSpPr>
          <p:cNvPr id="490" name="Line 110"/>
          <p:cNvSpPr>
            <a:spLocks noChangeShapeType="1"/>
          </p:cNvSpPr>
          <p:nvPr/>
        </p:nvSpPr>
        <p:spPr bwMode="auto">
          <a:xfrm flipH="1" flipV="1">
            <a:off x="8659926" y="1474456"/>
            <a:ext cx="857256" cy="240033"/>
          </a:xfrm>
          <a:prstGeom prst="line">
            <a:avLst/>
          </a:prstGeom>
          <a:noFill/>
          <a:ln w="38100">
            <a:solidFill>
              <a:srgbClr val="FF0000"/>
            </a:solidFill>
            <a:round/>
            <a:headEnd/>
            <a:tailEnd type="triangle" w="med" len="med"/>
          </a:ln>
        </p:spPr>
        <p:txBody>
          <a:bodyPr/>
          <a:lstStyle/>
          <a:p>
            <a:endParaRPr lang="en-US">
              <a:solidFill>
                <a:prstClr val="white"/>
              </a:solidFill>
              <a:latin typeface="Arial"/>
              <a:cs typeface="Arial"/>
            </a:endParaRPr>
          </a:p>
        </p:txBody>
      </p:sp>
      <p:sp>
        <p:nvSpPr>
          <p:cNvPr id="491" name="Line 110"/>
          <p:cNvSpPr>
            <a:spLocks noChangeShapeType="1"/>
          </p:cNvSpPr>
          <p:nvPr/>
        </p:nvSpPr>
        <p:spPr bwMode="auto">
          <a:xfrm>
            <a:off x="8480235" y="1909783"/>
            <a:ext cx="16197" cy="1293812"/>
          </a:xfrm>
          <a:prstGeom prst="line">
            <a:avLst/>
          </a:prstGeom>
          <a:noFill/>
          <a:ln w="38100">
            <a:solidFill>
              <a:srgbClr val="FF0000"/>
            </a:solidFill>
            <a:round/>
            <a:headEnd/>
            <a:tailEnd type="triangle" w="med" len="med"/>
          </a:ln>
        </p:spPr>
        <p:txBody>
          <a:bodyPr/>
          <a:lstStyle/>
          <a:p>
            <a:endParaRPr lang="en-US">
              <a:solidFill>
                <a:prstClr val="white"/>
              </a:solidFill>
              <a:latin typeface="Arial"/>
              <a:cs typeface="Arial"/>
            </a:endParaRPr>
          </a:p>
        </p:txBody>
      </p:sp>
      <p:sp>
        <p:nvSpPr>
          <p:cNvPr id="492" name="Line 110"/>
          <p:cNvSpPr>
            <a:spLocks noChangeShapeType="1"/>
          </p:cNvSpPr>
          <p:nvPr/>
        </p:nvSpPr>
        <p:spPr bwMode="auto">
          <a:xfrm flipH="1">
            <a:off x="8517052" y="3632200"/>
            <a:ext cx="45719" cy="511180"/>
          </a:xfrm>
          <a:prstGeom prst="line">
            <a:avLst/>
          </a:prstGeom>
          <a:noFill/>
          <a:ln w="38100">
            <a:solidFill>
              <a:srgbClr val="FF0000"/>
            </a:solidFill>
            <a:round/>
            <a:headEnd/>
            <a:tailEnd type="triangle" w="med" len="med"/>
          </a:ln>
        </p:spPr>
        <p:txBody>
          <a:bodyPr/>
          <a:lstStyle/>
          <a:p>
            <a:endParaRPr lang="en-US">
              <a:solidFill>
                <a:prstClr val="white"/>
              </a:solidFill>
              <a:latin typeface="Arial"/>
              <a:cs typeface="Arial"/>
            </a:endParaRPr>
          </a:p>
        </p:txBody>
      </p:sp>
      <p:sp>
        <p:nvSpPr>
          <p:cNvPr id="493" name="Line 110"/>
          <p:cNvSpPr>
            <a:spLocks noChangeShapeType="1"/>
          </p:cNvSpPr>
          <p:nvPr/>
        </p:nvSpPr>
        <p:spPr bwMode="auto">
          <a:xfrm flipH="1">
            <a:off x="7283572" y="4357694"/>
            <a:ext cx="1162040" cy="830276"/>
          </a:xfrm>
          <a:prstGeom prst="line">
            <a:avLst/>
          </a:prstGeom>
          <a:noFill/>
          <a:ln w="38100">
            <a:solidFill>
              <a:srgbClr val="FF0000"/>
            </a:solidFill>
            <a:round/>
            <a:headEnd/>
            <a:tailEnd type="triangle" w="med" len="med"/>
          </a:ln>
        </p:spPr>
        <p:txBody>
          <a:bodyPr/>
          <a:lstStyle/>
          <a:p>
            <a:endParaRPr lang="en-US">
              <a:solidFill>
                <a:prstClr val="white"/>
              </a:solidFill>
              <a:latin typeface="Arial"/>
              <a:cs typeface="Arial"/>
            </a:endParaRPr>
          </a:p>
        </p:txBody>
      </p:sp>
      <p:grpSp>
        <p:nvGrpSpPr>
          <p:cNvPr id="494" name="组合 171"/>
          <p:cNvGrpSpPr/>
          <p:nvPr/>
        </p:nvGrpSpPr>
        <p:grpSpPr>
          <a:xfrm>
            <a:off x="5149972" y="5330846"/>
            <a:ext cx="2286454" cy="955675"/>
            <a:chOff x="1919302" y="5330845"/>
            <a:chExt cx="2286454" cy="955675"/>
          </a:xfrm>
        </p:grpSpPr>
        <p:pic>
          <p:nvPicPr>
            <p:cNvPr id="495" name="Picture 20" descr="114_1464"/>
            <p:cNvPicPr>
              <a:picLocks noChangeAspect="1" noChangeArrowheads="1"/>
            </p:cNvPicPr>
            <p:nvPr/>
          </p:nvPicPr>
          <p:blipFill>
            <a:blip r:embed="rId8" cstate="print"/>
            <a:srcRect/>
            <a:stretch>
              <a:fillRect/>
            </a:stretch>
          </p:blipFill>
          <p:spPr bwMode="auto">
            <a:xfrm>
              <a:off x="3919552" y="6068359"/>
              <a:ext cx="286204" cy="218161"/>
            </a:xfrm>
            <a:prstGeom prst="rect">
              <a:avLst/>
            </a:prstGeom>
            <a:noFill/>
            <a:ln w="9525">
              <a:noFill/>
              <a:miter lim="800000"/>
              <a:headEnd/>
              <a:tailEnd/>
            </a:ln>
          </p:spPr>
        </p:pic>
        <p:pic>
          <p:nvPicPr>
            <p:cNvPr id="496" name="Picture 96" descr="114_1464"/>
            <p:cNvPicPr>
              <a:picLocks noChangeAspect="1" noChangeArrowheads="1"/>
            </p:cNvPicPr>
            <p:nvPr/>
          </p:nvPicPr>
          <p:blipFill>
            <a:blip r:embed="rId9" cstate="print"/>
            <a:srcRect/>
            <a:stretch>
              <a:fillRect/>
            </a:stretch>
          </p:blipFill>
          <p:spPr bwMode="auto">
            <a:xfrm>
              <a:off x="3419490" y="5844426"/>
              <a:ext cx="308202" cy="227782"/>
            </a:xfrm>
            <a:prstGeom prst="rect">
              <a:avLst/>
            </a:prstGeom>
            <a:noFill/>
            <a:ln w="9525">
              <a:noFill/>
              <a:miter lim="800000"/>
              <a:headEnd/>
              <a:tailEnd/>
            </a:ln>
          </p:spPr>
        </p:pic>
        <p:pic>
          <p:nvPicPr>
            <p:cNvPr id="497" name="Picture 23" descr="114_1464"/>
            <p:cNvPicPr>
              <a:picLocks noChangeAspect="1" noChangeArrowheads="1"/>
            </p:cNvPicPr>
            <p:nvPr/>
          </p:nvPicPr>
          <p:blipFill>
            <a:blip r:embed="rId10" cstate="print"/>
            <a:srcRect/>
            <a:stretch>
              <a:fillRect/>
            </a:stretch>
          </p:blipFill>
          <p:spPr bwMode="auto">
            <a:xfrm>
              <a:off x="1919302" y="5330845"/>
              <a:ext cx="381000" cy="285750"/>
            </a:xfrm>
            <a:prstGeom prst="rect">
              <a:avLst/>
            </a:prstGeom>
            <a:noFill/>
            <a:ln w="9525">
              <a:noFill/>
              <a:miter lim="800000"/>
              <a:headEnd/>
              <a:tailEnd/>
            </a:ln>
          </p:spPr>
        </p:pic>
      </p:grpSp>
      <p:pic>
        <p:nvPicPr>
          <p:cNvPr id="498" name="Picture 32" descr="109_0999"/>
          <p:cNvPicPr>
            <a:picLocks noChangeAspect="1" noChangeArrowheads="1"/>
          </p:cNvPicPr>
          <p:nvPr/>
        </p:nvPicPr>
        <p:blipFill>
          <a:blip r:embed="rId7" cstate="print"/>
          <a:srcRect/>
          <a:stretch>
            <a:fillRect/>
          </a:stretch>
        </p:blipFill>
        <p:spPr bwMode="auto">
          <a:xfrm>
            <a:off x="6913685" y="5187970"/>
            <a:ext cx="381000" cy="285750"/>
          </a:xfrm>
          <a:prstGeom prst="rect">
            <a:avLst/>
          </a:prstGeom>
          <a:noFill/>
          <a:ln w="9525">
            <a:noFill/>
            <a:miter lim="800000"/>
            <a:headEnd/>
            <a:tailEnd/>
          </a:ln>
        </p:spPr>
      </p:pic>
      <p:sp>
        <p:nvSpPr>
          <p:cNvPr id="499" name="Line 110"/>
          <p:cNvSpPr>
            <a:spLocks noChangeShapeType="1"/>
          </p:cNvSpPr>
          <p:nvPr/>
        </p:nvSpPr>
        <p:spPr bwMode="auto">
          <a:xfrm flipH="1">
            <a:off x="6650158" y="3722020"/>
            <a:ext cx="1171561" cy="854763"/>
          </a:xfrm>
          <a:prstGeom prst="line">
            <a:avLst/>
          </a:prstGeom>
          <a:noFill/>
          <a:ln w="38100">
            <a:solidFill>
              <a:srgbClr val="FF0000"/>
            </a:solidFill>
            <a:round/>
            <a:headEnd/>
            <a:tailEnd type="triangle" w="med" len="med"/>
          </a:ln>
        </p:spPr>
        <p:txBody>
          <a:bodyPr/>
          <a:lstStyle/>
          <a:p>
            <a:endParaRPr lang="en-US">
              <a:solidFill>
                <a:prstClr val="white"/>
              </a:solidFill>
              <a:latin typeface="Arial"/>
              <a:cs typeface="Arial"/>
            </a:endParaRPr>
          </a:p>
        </p:txBody>
      </p:sp>
      <p:sp>
        <p:nvSpPr>
          <p:cNvPr id="500" name="Line 110"/>
          <p:cNvSpPr>
            <a:spLocks noChangeShapeType="1"/>
          </p:cNvSpPr>
          <p:nvPr/>
        </p:nvSpPr>
        <p:spPr bwMode="auto">
          <a:xfrm flipH="1">
            <a:off x="6088158" y="3214686"/>
            <a:ext cx="1143008" cy="785818"/>
          </a:xfrm>
          <a:prstGeom prst="line">
            <a:avLst/>
          </a:prstGeom>
          <a:noFill/>
          <a:ln w="38100">
            <a:solidFill>
              <a:srgbClr val="FF0000"/>
            </a:solidFill>
            <a:round/>
            <a:headEnd/>
            <a:tailEnd type="triangle" w="med" len="med"/>
          </a:ln>
        </p:spPr>
        <p:txBody>
          <a:bodyPr/>
          <a:lstStyle/>
          <a:p>
            <a:endParaRPr lang="en-US">
              <a:solidFill>
                <a:prstClr val="white"/>
              </a:solidFill>
              <a:latin typeface="Arial"/>
              <a:cs typeface="Arial"/>
            </a:endParaRPr>
          </a:p>
        </p:txBody>
      </p:sp>
      <p:sp>
        <p:nvSpPr>
          <p:cNvPr id="501" name="Line 110"/>
          <p:cNvSpPr>
            <a:spLocks noChangeShapeType="1"/>
          </p:cNvSpPr>
          <p:nvPr/>
        </p:nvSpPr>
        <p:spPr bwMode="auto">
          <a:xfrm>
            <a:off x="7692633" y="2767005"/>
            <a:ext cx="214314" cy="796932"/>
          </a:xfrm>
          <a:prstGeom prst="line">
            <a:avLst/>
          </a:prstGeom>
          <a:noFill/>
          <a:ln w="38100">
            <a:solidFill>
              <a:srgbClr val="FF0000"/>
            </a:solidFill>
            <a:round/>
            <a:headEnd/>
            <a:tailEnd type="triangle" w="med" len="med"/>
          </a:ln>
        </p:spPr>
        <p:txBody>
          <a:bodyPr/>
          <a:lstStyle/>
          <a:p>
            <a:endParaRPr lang="en-US">
              <a:solidFill>
                <a:prstClr val="white"/>
              </a:solidFill>
              <a:latin typeface="Arial"/>
              <a:cs typeface="Arial"/>
            </a:endParaRPr>
          </a:p>
        </p:txBody>
      </p:sp>
      <p:sp>
        <p:nvSpPr>
          <p:cNvPr id="502" name="Line 110"/>
          <p:cNvSpPr>
            <a:spLocks noChangeShapeType="1"/>
          </p:cNvSpPr>
          <p:nvPr/>
        </p:nvSpPr>
        <p:spPr bwMode="auto">
          <a:xfrm flipH="1">
            <a:off x="7374042" y="2714620"/>
            <a:ext cx="214314" cy="285752"/>
          </a:xfrm>
          <a:prstGeom prst="line">
            <a:avLst/>
          </a:prstGeom>
          <a:noFill/>
          <a:ln w="38100">
            <a:solidFill>
              <a:srgbClr val="FF0000"/>
            </a:solidFill>
            <a:round/>
            <a:headEnd/>
            <a:tailEnd type="triangle" w="med" len="med"/>
          </a:ln>
        </p:spPr>
        <p:txBody>
          <a:bodyPr/>
          <a:lstStyle/>
          <a:p>
            <a:endParaRPr lang="en-US">
              <a:solidFill>
                <a:prstClr val="white"/>
              </a:solidFill>
              <a:latin typeface="Arial"/>
              <a:cs typeface="Arial"/>
            </a:endParaRPr>
          </a:p>
        </p:txBody>
      </p:sp>
      <p:pic>
        <p:nvPicPr>
          <p:cNvPr id="503" name="Picture 23" descr="114_1464"/>
          <p:cNvPicPr>
            <a:picLocks noChangeAspect="1" noChangeArrowheads="1"/>
          </p:cNvPicPr>
          <p:nvPr/>
        </p:nvPicPr>
        <p:blipFill>
          <a:blip r:embed="rId10" cstate="print"/>
          <a:srcRect/>
          <a:stretch>
            <a:fillRect/>
          </a:stretch>
        </p:blipFill>
        <p:spPr bwMode="auto">
          <a:xfrm>
            <a:off x="9588620" y="2750364"/>
            <a:ext cx="1285852" cy="964389"/>
          </a:xfrm>
          <a:prstGeom prst="rect">
            <a:avLst/>
          </a:prstGeom>
          <a:noFill/>
          <a:ln w="9525">
            <a:noFill/>
            <a:miter lim="800000"/>
            <a:headEnd/>
            <a:tailEnd/>
          </a:ln>
        </p:spPr>
      </p:pic>
      <p:sp>
        <p:nvSpPr>
          <p:cNvPr id="504" name="Line 110"/>
          <p:cNvSpPr>
            <a:spLocks noChangeShapeType="1"/>
          </p:cNvSpPr>
          <p:nvPr/>
        </p:nvSpPr>
        <p:spPr bwMode="auto">
          <a:xfrm flipH="1" flipV="1">
            <a:off x="9874372" y="2000240"/>
            <a:ext cx="61914" cy="444823"/>
          </a:xfrm>
          <a:prstGeom prst="line">
            <a:avLst/>
          </a:prstGeom>
          <a:noFill/>
          <a:ln w="38100">
            <a:solidFill>
              <a:srgbClr val="FF0000"/>
            </a:solidFill>
            <a:round/>
            <a:headEnd/>
            <a:tailEnd type="triangle" w="med" len="med"/>
          </a:ln>
        </p:spPr>
        <p:txBody>
          <a:bodyPr/>
          <a:lstStyle/>
          <a:p>
            <a:endParaRPr lang="en-US">
              <a:solidFill>
                <a:prstClr val="white"/>
              </a:solidFill>
              <a:latin typeface="Arial"/>
              <a:cs typeface="Arial"/>
            </a:endParaRPr>
          </a:p>
        </p:txBody>
      </p:sp>
      <p:sp>
        <p:nvSpPr>
          <p:cNvPr id="505" name="Line 110"/>
          <p:cNvSpPr>
            <a:spLocks noChangeShapeType="1"/>
          </p:cNvSpPr>
          <p:nvPr/>
        </p:nvSpPr>
        <p:spPr bwMode="auto">
          <a:xfrm flipH="1" flipV="1">
            <a:off x="8802802" y="1545894"/>
            <a:ext cx="642942" cy="311471"/>
          </a:xfrm>
          <a:prstGeom prst="line">
            <a:avLst/>
          </a:prstGeom>
          <a:noFill/>
          <a:ln w="38100">
            <a:solidFill>
              <a:srgbClr val="FF0000"/>
            </a:solidFill>
            <a:round/>
            <a:headEnd/>
            <a:tailEnd type="triangle" w="med" len="med"/>
          </a:ln>
        </p:spPr>
        <p:txBody>
          <a:bodyPr/>
          <a:lstStyle/>
          <a:p>
            <a:endParaRPr lang="en-US">
              <a:solidFill>
                <a:prstClr val="white"/>
              </a:solidFill>
              <a:latin typeface="Arial"/>
              <a:cs typeface="Arial"/>
            </a:endParaRPr>
          </a:p>
        </p:txBody>
      </p:sp>
      <p:sp>
        <p:nvSpPr>
          <p:cNvPr id="506" name="Line 110"/>
          <p:cNvSpPr>
            <a:spLocks noChangeShapeType="1"/>
          </p:cNvSpPr>
          <p:nvPr/>
        </p:nvSpPr>
        <p:spPr bwMode="auto">
          <a:xfrm>
            <a:off x="8731364" y="1857364"/>
            <a:ext cx="714380" cy="2214578"/>
          </a:xfrm>
          <a:prstGeom prst="line">
            <a:avLst/>
          </a:prstGeom>
          <a:noFill/>
          <a:ln w="38100">
            <a:solidFill>
              <a:srgbClr val="FF0000"/>
            </a:solidFill>
            <a:round/>
            <a:headEnd/>
            <a:tailEnd type="triangle" w="med" len="med"/>
          </a:ln>
        </p:spPr>
        <p:txBody>
          <a:bodyPr/>
          <a:lstStyle/>
          <a:p>
            <a:endParaRPr lang="en-US">
              <a:solidFill>
                <a:prstClr val="white"/>
              </a:solidFill>
              <a:latin typeface="Arial"/>
              <a:cs typeface="Arial"/>
            </a:endParaRPr>
          </a:p>
        </p:txBody>
      </p:sp>
      <p:sp>
        <p:nvSpPr>
          <p:cNvPr id="507" name="Line 110"/>
          <p:cNvSpPr>
            <a:spLocks noChangeShapeType="1"/>
          </p:cNvSpPr>
          <p:nvPr/>
        </p:nvSpPr>
        <p:spPr bwMode="auto">
          <a:xfrm>
            <a:off x="8496432" y="1901062"/>
            <a:ext cx="39678" cy="1296182"/>
          </a:xfrm>
          <a:prstGeom prst="line">
            <a:avLst/>
          </a:prstGeom>
          <a:noFill/>
          <a:ln w="38100">
            <a:solidFill>
              <a:srgbClr val="FF0000"/>
            </a:solidFill>
            <a:round/>
            <a:headEnd/>
            <a:tailEnd type="triangle" w="med" len="med"/>
          </a:ln>
        </p:spPr>
        <p:txBody>
          <a:bodyPr/>
          <a:lstStyle/>
          <a:p>
            <a:endParaRPr lang="en-US">
              <a:solidFill>
                <a:prstClr val="white"/>
              </a:solidFill>
              <a:latin typeface="Arial"/>
              <a:cs typeface="Arial"/>
            </a:endParaRPr>
          </a:p>
        </p:txBody>
      </p:sp>
      <p:sp>
        <p:nvSpPr>
          <p:cNvPr id="508" name="Line 110"/>
          <p:cNvSpPr>
            <a:spLocks noChangeShapeType="1"/>
          </p:cNvSpPr>
          <p:nvPr/>
        </p:nvSpPr>
        <p:spPr bwMode="auto">
          <a:xfrm flipH="1">
            <a:off x="7802670" y="1714488"/>
            <a:ext cx="500066" cy="785818"/>
          </a:xfrm>
          <a:prstGeom prst="line">
            <a:avLst/>
          </a:prstGeom>
          <a:noFill/>
          <a:ln w="38100">
            <a:solidFill>
              <a:srgbClr val="FF0000"/>
            </a:solidFill>
            <a:round/>
            <a:headEnd/>
            <a:tailEnd type="triangle" w="med" len="med"/>
          </a:ln>
        </p:spPr>
        <p:txBody>
          <a:bodyPr/>
          <a:lstStyle/>
          <a:p>
            <a:endParaRPr lang="en-US">
              <a:solidFill>
                <a:prstClr val="white"/>
              </a:solidFill>
              <a:latin typeface="Arial"/>
              <a:cs typeface="Arial"/>
            </a:endParaRPr>
          </a:p>
        </p:txBody>
      </p:sp>
      <p:sp>
        <p:nvSpPr>
          <p:cNvPr id="509" name="Line 110"/>
          <p:cNvSpPr>
            <a:spLocks noChangeShapeType="1"/>
          </p:cNvSpPr>
          <p:nvPr/>
        </p:nvSpPr>
        <p:spPr bwMode="auto">
          <a:xfrm>
            <a:off x="7736702" y="2799581"/>
            <a:ext cx="142876" cy="714380"/>
          </a:xfrm>
          <a:prstGeom prst="line">
            <a:avLst/>
          </a:prstGeom>
          <a:noFill/>
          <a:ln w="38100">
            <a:solidFill>
              <a:srgbClr val="FF0000"/>
            </a:solidFill>
            <a:round/>
            <a:headEnd/>
            <a:tailEnd type="triangle" w="med" len="med"/>
          </a:ln>
        </p:spPr>
        <p:txBody>
          <a:bodyPr/>
          <a:lstStyle/>
          <a:p>
            <a:endParaRPr lang="en-US">
              <a:solidFill>
                <a:prstClr val="white"/>
              </a:solidFill>
              <a:latin typeface="Arial"/>
              <a:cs typeface="Arial"/>
            </a:endParaRPr>
          </a:p>
        </p:txBody>
      </p:sp>
      <p:sp>
        <p:nvSpPr>
          <p:cNvPr id="510" name="Line 110"/>
          <p:cNvSpPr>
            <a:spLocks noChangeShapeType="1"/>
          </p:cNvSpPr>
          <p:nvPr/>
        </p:nvSpPr>
        <p:spPr bwMode="auto">
          <a:xfrm>
            <a:off x="8623732" y="3714752"/>
            <a:ext cx="179071" cy="785818"/>
          </a:xfrm>
          <a:prstGeom prst="line">
            <a:avLst/>
          </a:prstGeom>
          <a:noFill/>
          <a:ln w="38100">
            <a:solidFill>
              <a:srgbClr val="FF0000"/>
            </a:solidFill>
            <a:round/>
            <a:headEnd/>
            <a:tailEnd type="triangle" w="med" len="med"/>
          </a:ln>
        </p:spPr>
        <p:txBody>
          <a:bodyPr/>
          <a:lstStyle/>
          <a:p>
            <a:endParaRPr lang="en-US">
              <a:solidFill>
                <a:prstClr val="white"/>
              </a:solidFill>
              <a:latin typeface="Arial"/>
              <a:cs typeface="Arial"/>
            </a:endParaRPr>
          </a:p>
        </p:txBody>
      </p:sp>
      <p:sp>
        <p:nvSpPr>
          <p:cNvPr id="511" name="Line 110"/>
          <p:cNvSpPr>
            <a:spLocks noChangeShapeType="1"/>
          </p:cNvSpPr>
          <p:nvPr/>
        </p:nvSpPr>
        <p:spPr bwMode="auto">
          <a:xfrm flipH="1">
            <a:off x="9231430" y="4500570"/>
            <a:ext cx="214314" cy="214314"/>
          </a:xfrm>
          <a:prstGeom prst="line">
            <a:avLst/>
          </a:prstGeom>
          <a:noFill/>
          <a:ln w="38100">
            <a:solidFill>
              <a:srgbClr val="FF0000"/>
            </a:solidFill>
            <a:round/>
            <a:headEnd/>
            <a:tailEnd type="triangle" w="med" len="med"/>
          </a:ln>
        </p:spPr>
        <p:txBody>
          <a:bodyPr/>
          <a:lstStyle/>
          <a:p>
            <a:endParaRPr lang="en-US">
              <a:solidFill>
                <a:prstClr val="white"/>
              </a:solidFill>
              <a:latin typeface="Arial"/>
              <a:cs typeface="Arial"/>
            </a:endParaRPr>
          </a:p>
        </p:txBody>
      </p:sp>
      <p:sp>
        <p:nvSpPr>
          <p:cNvPr id="512" name="Line 110"/>
          <p:cNvSpPr>
            <a:spLocks noChangeShapeType="1"/>
          </p:cNvSpPr>
          <p:nvPr/>
        </p:nvSpPr>
        <p:spPr bwMode="auto">
          <a:xfrm flipH="1">
            <a:off x="5540026" y="3714752"/>
            <a:ext cx="2334079" cy="1625618"/>
          </a:xfrm>
          <a:prstGeom prst="line">
            <a:avLst/>
          </a:prstGeom>
          <a:noFill/>
          <a:ln w="38100">
            <a:solidFill>
              <a:srgbClr val="FF0000"/>
            </a:solidFill>
            <a:round/>
            <a:headEnd/>
            <a:tailEnd type="triangle" w="med" len="med"/>
          </a:ln>
        </p:spPr>
        <p:txBody>
          <a:bodyPr/>
          <a:lstStyle/>
          <a:p>
            <a:endParaRPr lang="en-US">
              <a:solidFill>
                <a:prstClr val="white"/>
              </a:solidFill>
              <a:latin typeface="Arial"/>
              <a:cs typeface="Arial"/>
            </a:endParaRPr>
          </a:p>
        </p:txBody>
      </p:sp>
      <p:sp>
        <p:nvSpPr>
          <p:cNvPr id="513" name="Line 110"/>
          <p:cNvSpPr>
            <a:spLocks noChangeShapeType="1"/>
          </p:cNvSpPr>
          <p:nvPr/>
        </p:nvSpPr>
        <p:spPr bwMode="auto">
          <a:xfrm flipH="1">
            <a:off x="6945414" y="4572008"/>
            <a:ext cx="1928826" cy="1357322"/>
          </a:xfrm>
          <a:prstGeom prst="line">
            <a:avLst/>
          </a:prstGeom>
          <a:noFill/>
          <a:ln w="38100">
            <a:solidFill>
              <a:srgbClr val="FF0000"/>
            </a:solidFill>
            <a:round/>
            <a:headEnd/>
            <a:tailEnd type="triangle" w="med" len="med"/>
          </a:ln>
        </p:spPr>
        <p:txBody>
          <a:bodyPr/>
          <a:lstStyle/>
          <a:p>
            <a:endParaRPr lang="en-US">
              <a:solidFill>
                <a:prstClr val="white"/>
              </a:solidFill>
              <a:latin typeface="Arial"/>
              <a:cs typeface="Arial"/>
            </a:endParaRPr>
          </a:p>
        </p:txBody>
      </p:sp>
      <p:sp>
        <p:nvSpPr>
          <p:cNvPr id="514" name="Line 110"/>
          <p:cNvSpPr>
            <a:spLocks noChangeShapeType="1"/>
          </p:cNvSpPr>
          <p:nvPr/>
        </p:nvSpPr>
        <p:spPr bwMode="auto">
          <a:xfrm flipH="1">
            <a:off x="7445480" y="4857760"/>
            <a:ext cx="1643074" cy="1285884"/>
          </a:xfrm>
          <a:prstGeom prst="line">
            <a:avLst/>
          </a:prstGeom>
          <a:noFill/>
          <a:ln w="38100">
            <a:solidFill>
              <a:srgbClr val="FF0000"/>
            </a:solidFill>
            <a:round/>
            <a:headEnd/>
            <a:tailEnd type="triangle" w="med" len="med"/>
          </a:ln>
        </p:spPr>
        <p:txBody>
          <a:bodyPr/>
          <a:lstStyle/>
          <a:p>
            <a:endParaRPr lang="en-US">
              <a:solidFill>
                <a:prstClr val="white"/>
              </a:solidFill>
              <a:latin typeface="Arial"/>
              <a:cs typeface="Arial"/>
            </a:endParaRPr>
          </a:p>
        </p:txBody>
      </p:sp>
      <p:pic>
        <p:nvPicPr>
          <p:cNvPr id="7" name="图片 6"/>
          <p:cNvPicPr>
            <a:picLocks noChangeAspect="1"/>
          </p:cNvPicPr>
          <p:nvPr/>
        </p:nvPicPr>
        <p:blipFill>
          <a:blip r:embed="rId11"/>
          <a:stretch>
            <a:fillRect/>
          </a:stretch>
        </p:blipFill>
        <p:spPr>
          <a:xfrm>
            <a:off x="923532" y="2065648"/>
            <a:ext cx="1180164" cy="1682686"/>
          </a:xfrm>
          <a:prstGeom prst="rect">
            <a:avLst/>
          </a:prstGeom>
        </p:spPr>
      </p:pic>
      <p:sp>
        <p:nvSpPr>
          <p:cNvPr id="10" name="矩形 9"/>
          <p:cNvSpPr/>
          <p:nvPr/>
        </p:nvSpPr>
        <p:spPr>
          <a:xfrm>
            <a:off x="870383" y="2384494"/>
            <a:ext cx="1280557" cy="5841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p:cNvPicPr>
            <a:picLocks noChangeAspect="1"/>
          </p:cNvPicPr>
          <p:nvPr/>
        </p:nvPicPr>
        <p:blipFill>
          <a:blip r:embed="rId12"/>
          <a:stretch>
            <a:fillRect/>
          </a:stretch>
        </p:blipFill>
        <p:spPr>
          <a:xfrm>
            <a:off x="2412343" y="2386807"/>
            <a:ext cx="4177681" cy="1385093"/>
          </a:xfrm>
          <a:prstGeom prst="rect">
            <a:avLst/>
          </a:prstGeom>
        </p:spPr>
      </p:pic>
    </p:spTree>
    <p:extLst>
      <p:ext uri="{BB962C8B-B14F-4D97-AF65-F5344CB8AC3E}">
        <p14:creationId xmlns:p14="http://schemas.microsoft.com/office/powerpoint/2010/main" val="42629068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459"/>
                                        </p:tgtEl>
                                        <p:attrNameLst>
                                          <p:attrName>style.visibility</p:attrName>
                                        </p:attrNameLst>
                                      </p:cBhvr>
                                      <p:to>
                                        <p:strVal val="visible"/>
                                      </p:to>
                                    </p:set>
                                    <p:animEffect transition="in" filter="wipe(up)">
                                      <p:cBhvr>
                                        <p:cTn id="11" dur="500"/>
                                        <p:tgtEl>
                                          <p:spTgt spid="459"/>
                                        </p:tgtEl>
                                      </p:cBhvr>
                                    </p:animEffec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460"/>
                                        </p:tgtEl>
                                        <p:attrNameLst>
                                          <p:attrName>style.visibility</p:attrName>
                                        </p:attrNameLst>
                                      </p:cBhvr>
                                      <p:to>
                                        <p:strVal val="visible"/>
                                      </p:to>
                                    </p:set>
                                  </p:childTnLst>
                                </p:cTn>
                              </p:par>
                            </p:childTnLst>
                          </p:cTn>
                        </p:par>
                        <p:par>
                          <p:cTn id="15" fill="hold">
                            <p:stCondLst>
                              <p:cond delay="500"/>
                            </p:stCondLst>
                            <p:childTnLst>
                              <p:par>
                                <p:cTn id="16" presetID="22" presetClass="entr" presetSubtype="1" fill="hold" grpId="0" nodeType="afterEffect">
                                  <p:stCondLst>
                                    <p:cond delay="0"/>
                                  </p:stCondLst>
                                  <p:childTnLst>
                                    <p:set>
                                      <p:cBhvr>
                                        <p:cTn id="17" dur="1" fill="hold">
                                          <p:stCondLst>
                                            <p:cond delay="0"/>
                                          </p:stCondLst>
                                        </p:cTn>
                                        <p:tgtEl>
                                          <p:spTgt spid="490"/>
                                        </p:tgtEl>
                                        <p:attrNameLst>
                                          <p:attrName>style.visibility</p:attrName>
                                        </p:attrNameLst>
                                      </p:cBhvr>
                                      <p:to>
                                        <p:strVal val="visible"/>
                                      </p:to>
                                    </p:set>
                                    <p:animEffect transition="in" filter="wipe(up)">
                                      <p:cBhvr>
                                        <p:cTn id="18" dur="500"/>
                                        <p:tgtEl>
                                          <p:spTgt spid="490"/>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91"/>
                                        </p:tgtEl>
                                        <p:attrNameLst>
                                          <p:attrName>style.visibility</p:attrName>
                                        </p:attrNameLst>
                                      </p:cBhvr>
                                      <p:to>
                                        <p:strVal val="visible"/>
                                      </p:to>
                                    </p:set>
                                    <p:animEffect transition="in" filter="wipe(up)">
                                      <p:cBhvr>
                                        <p:cTn id="21" dur="500"/>
                                        <p:tgtEl>
                                          <p:spTgt spid="491"/>
                                        </p:tgtEl>
                                      </p:cBhvr>
                                    </p:animEffect>
                                  </p:childTnLst>
                                </p:cTn>
                              </p:par>
                            </p:childTnLst>
                          </p:cTn>
                        </p:par>
                        <p:par>
                          <p:cTn id="22" fill="hold">
                            <p:stCondLst>
                              <p:cond delay="1000"/>
                            </p:stCondLst>
                            <p:childTnLst>
                              <p:par>
                                <p:cTn id="23" presetID="22" presetClass="entr" presetSubtype="1" fill="hold" grpId="0" nodeType="afterEffect">
                                  <p:stCondLst>
                                    <p:cond delay="0"/>
                                  </p:stCondLst>
                                  <p:childTnLst>
                                    <p:set>
                                      <p:cBhvr>
                                        <p:cTn id="24" dur="1" fill="hold">
                                          <p:stCondLst>
                                            <p:cond delay="0"/>
                                          </p:stCondLst>
                                        </p:cTn>
                                        <p:tgtEl>
                                          <p:spTgt spid="492"/>
                                        </p:tgtEl>
                                        <p:attrNameLst>
                                          <p:attrName>style.visibility</p:attrName>
                                        </p:attrNameLst>
                                      </p:cBhvr>
                                      <p:to>
                                        <p:strVal val="visible"/>
                                      </p:to>
                                    </p:set>
                                    <p:animEffect transition="in" filter="wipe(up)">
                                      <p:cBhvr>
                                        <p:cTn id="25" dur="500"/>
                                        <p:tgtEl>
                                          <p:spTgt spid="492"/>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501"/>
                                        </p:tgtEl>
                                        <p:attrNameLst>
                                          <p:attrName>style.visibility</p:attrName>
                                        </p:attrNameLst>
                                      </p:cBhvr>
                                      <p:to>
                                        <p:strVal val="visible"/>
                                      </p:to>
                                    </p:set>
                                    <p:animEffect transition="in" filter="wipe(up)">
                                      <p:cBhvr>
                                        <p:cTn id="28" dur="500"/>
                                        <p:tgtEl>
                                          <p:spTgt spid="501"/>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502"/>
                                        </p:tgtEl>
                                        <p:attrNameLst>
                                          <p:attrName>style.visibility</p:attrName>
                                        </p:attrNameLst>
                                      </p:cBhvr>
                                      <p:to>
                                        <p:strVal val="visible"/>
                                      </p:to>
                                    </p:set>
                                    <p:animEffect transition="in" filter="wipe(up)">
                                      <p:cBhvr>
                                        <p:cTn id="31" dur="500"/>
                                        <p:tgtEl>
                                          <p:spTgt spid="502"/>
                                        </p:tgtEl>
                                      </p:cBhvr>
                                    </p:animEffect>
                                  </p:childTnLst>
                                </p:cTn>
                              </p:par>
                            </p:childTnLst>
                          </p:cTn>
                        </p:par>
                        <p:par>
                          <p:cTn id="32" fill="hold">
                            <p:stCondLst>
                              <p:cond delay="1500"/>
                            </p:stCondLst>
                            <p:childTnLst>
                              <p:par>
                                <p:cTn id="33" presetID="22" presetClass="entr" presetSubtype="1" fill="hold" grpId="0" nodeType="afterEffect">
                                  <p:stCondLst>
                                    <p:cond delay="0"/>
                                  </p:stCondLst>
                                  <p:childTnLst>
                                    <p:set>
                                      <p:cBhvr>
                                        <p:cTn id="34" dur="1" fill="hold">
                                          <p:stCondLst>
                                            <p:cond delay="0"/>
                                          </p:stCondLst>
                                        </p:cTn>
                                        <p:tgtEl>
                                          <p:spTgt spid="493"/>
                                        </p:tgtEl>
                                        <p:attrNameLst>
                                          <p:attrName>style.visibility</p:attrName>
                                        </p:attrNameLst>
                                      </p:cBhvr>
                                      <p:to>
                                        <p:strVal val="visible"/>
                                      </p:to>
                                    </p:set>
                                    <p:animEffect transition="in" filter="wipe(up)">
                                      <p:cBhvr>
                                        <p:cTn id="35" dur="500"/>
                                        <p:tgtEl>
                                          <p:spTgt spid="493"/>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499"/>
                                        </p:tgtEl>
                                        <p:attrNameLst>
                                          <p:attrName>style.visibility</p:attrName>
                                        </p:attrNameLst>
                                      </p:cBhvr>
                                      <p:to>
                                        <p:strVal val="visible"/>
                                      </p:to>
                                    </p:set>
                                    <p:animEffect transition="in" filter="wipe(up)">
                                      <p:cBhvr>
                                        <p:cTn id="38" dur="500"/>
                                        <p:tgtEl>
                                          <p:spTgt spid="499"/>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500"/>
                                        </p:tgtEl>
                                        <p:attrNameLst>
                                          <p:attrName>style.visibility</p:attrName>
                                        </p:attrNameLst>
                                      </p:cBhvr>
                                      <p:to>
                                        <p:strVal val="visible"/>
                                      </p:to>
                                    </p:set>
                                    <p:animEffect transition="in" filter="wipe(up)">
                                      <p:cBhvr>
                                        <p:cTn id="41" dur="500"/>
                                        <p:tgtEl>
                                          <p:spTgt spid="500"/>
                                        </p:tgtEl>
                                      </p:cBhvr>
                                    </p:animEffect>
                                  </p:childTnLst>
                                </p:cTn>
                              </p:par>
                            </p:childTnLst>
                          </p:cTn>
                        </p:par>
                        <p:par>
                          <p:cTn id="42" fill="hold">
                            <p:stCondLst>
                              <p:cond delay="2000"/>
                            </p:stCondLst>
                            <p:childTnLst>
                              <p:par>
                                <p:cTn id="43" presetID="1" presetClass="exit" presetSubtype="0" fill="hold" grpId="1" nodeType="afterEffect">
                                  <p:stCondLst>
                                    <p:cond delay="0"/>
                                  </p:stCondLst>
                                  <p:childTnLst>
                                    <p:set>
                                      <p:cBhvr>
                                        <p:cTn id="44" dur="1" fill="hold">
                                          <p:stCondLst>
                                            <p:cond delay="0"/>
                                          </p:stCondLst>
                                        </p:cTn>
                                        <p:tgtEl>
                                          <p:spTgt spid="500"/>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490"/>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459"/>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499"/>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491"/>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492"/>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501"/>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502"/>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493"/>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455"/>
                                        </p:tgtEl>
                                        <p:attrNameLst>
                                          <p:attrName>style.visibility</p:attrName>
                                        </p:attrNameLst>
                                      </p:cBhvr>
                                      <p:to>
                                        <p:strVal val="hidden"/>
                                      </p:to>
                                    </p:set>
                                  </p:childTnLst>
                                </p:cTn>
                              </p:par>
                              <p:par>
                                <p:cTn id="63" presetID="1" presetClass="entr" presetSubtype="0" fill="hold" nodeType="withEffect">
                                  <p:stCondLst>
                                    <p:cond delay="0"/>
                                  </p:stCondLst>
                                  <p:childTnLst>
                                    <p:set>
                                      <p:cBhvr>
                                        <p:cTn id="64" dur="1" fill="hold">
                                          <p:stCondLst>
                                            <p:cond delay="0"/>
                                          </p:stCondLst>
                                        </p:cTn>
                                        <p:tgtEl>
                                          <p:spTgt spid="425"/>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420"/>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498"/>
                                        </p:tgtEl>
                                        <p:attrNameLst>
                                          <p:attrName>style.visibility</p:attrName>
                                        </p:attrNameLst>
                                      </p:cBhvr>
                                      <p:to>
                                        <p:strVal val="visible"/>
                                      </p:to>
                                    </p:set>
                                  </p:childTnLst>
                                </p:cTn>
                              </p:par>
                            </p:childTnLst>
                          </p:cTn>
                        </p:par>
                        <p:par>
                          <p:cTn id="69" fill="hold">
                            <p:stCondLst>
                              <p:cond delay="2000"/>
                            </p:stCondLst>
                            <p:childTnLst>
                              <p:par>
                                <p:cTn id="70" presetID="1" presetClass="exit" presetSubtype="0" fill="hold" nodeType="afterEffect">
                                  <p:stCondLst>
                                    <p:cond delay="0"/>
                                  </p:stCondLst>
                                  <p:childTnLst>
                                    <p:set>
                                      <p:cBhvr>
                                        <p:cTn id="71" dur="1" fill="hold">
                                          <p:stCondLst>
                                            <p:cond delay="0"/>
                                          </p:stCondLst>
                                        </p:cTn>
                                        <p:tgtEl>
                                          <p:spTgt spid="460"/>
                                        </p:tgtEl>
                                        <p:attrNameLst>
                                          <p:attrName>style.visibility</p:attrName>
                                        </p:attrNameLst>
                                      </p:cBhvr>
                                      <p:to>
                                        <p:strVal val="hidden"/>
                                      </p:to>
                                    </p:set>
                                  </p:childTnLst>
                                </p:cTn>
                              </p:par>
                            </p:childTnLst>
                          </p:cTn>
                        </p:par>
                        <p:par>
                          <p:cTn id="72" fill="hold">
                            <p:stCondLst>
                              <p:cond delay="2000"/>
                            </p:stCondLst>
                            <p:childTnLst>
                              <p:par>
                                <p:cTn id="73" presetID="1" presetClass="entr" presetSubtype="0" fill="hold" nodeType="afterEffect">
                                  <p:stCondLst>
                                    <p:cond delay="0"/>
                                  </p:stCondLst>
                                  <p:childTnLst>
                                    <p:set>
                                      <p:cBhvr>
                                        <p:cTn id="74" dur="1" fill="hold">
                                          <p:stCondLst>
                                            <p:cond delay="0"/>
                                          </p:stCondLst>
                                        </p:cTn>
                                        <p:tgtEl>
                                          <p:spTgt spid="503"/>
                                        </p:tgtEl>
                                        <p:attrNameLst>
                                          <p:attrName>style.visibility</p:attrName>
                                        </p:attrNameLst>
                                      </p:cBhvr>
                                      <p:to>
                                        <p:strVal val="visible"/>
                                      </p:to>
                                    </p:set>
                                  </p:childTnLst>
                                </p:cTn>
                              </p:par>
                            </p:childTnLst>
                          </p:cTn>
                        </p:par>
                        <p:par>
                          <p:cTn id="75" fill="hold">
                            <p:stCondLst>
                              <p:cond delay="2000"/>
                            </p:stCondLst>
                            <p:childTnLst>
                              <p:par>
                                <p:cTn id="76" presetID="22" presetClass="entr" presetSubtype="1" fill="hold" grpId="0" nodeType="afterEffect">
                                  <p:stCondLst>
                                    <p:cond delay="0"/>
                                  </p:stCondLst>
                                  <p:childTnLst>
                                    <p:set>
                                      <p:cBhvr>
                                        <p:cTn id="77" dur="1" fill="hold">
                                          <p:stCondLst>
                                            <p:cond delay="0"/>
                                          </p:stCondLst>
                                        </p:cTn>
                                        <p:tgtEl>
                                          <p:spTgt spid="504"/>
                                        </p:tgtEl>
                                        <p:attrNameLst>
                                          <p:attrName>style.visibility</p:attrName>
                                        </p:attrNameLst>
                                      </p:cBhvr>
                                      <p:to>
                                        <p:strVal val="visible"/>
                                      </p:to>
                                    </p:set>
                                    <p:animEffect transition="in" filter="wipe(up)">
                                      <p:cBhvr>
                                        <p:cTn id="78" dur="500"/>
                                        <p:tgtEl>
                                          <p:spTgt spid="504"/>
                                        </p:tgtEl>
                                      </p:cBhvr>
                                    </p:animEffect>
                                  </p:childTnLst>
                                </p:cTn>
                              </p:par>
                            </p:childTnLst>
                          </p:cTn>
                        </p:par>
                        <p:par>
                          <p:cTn id="79" fill="hold">
                            <p:stCondLst>
                              <p:cond delay="2500"/>
                            </p:stCondLst>
                            <p:childTnLst>
                              <p:par>
                                <p:cTn id="80" presetID="1" presetClass="entr" presetSubtype="0" fill="hold" nodeType="afterEffect">
                                  <p:stCondLst>
                                    <p:cond delay="0"/>
                                  </p:stCondLst>
                                  <p:childTnLst>
                                    <p:set>
                                      <p:cBhvr>
                                        <p:cTn id="81" dur="1" fill="hold">
                                          <p:stCondLst>
                                            <p:cond delay="0"/>
                                          </p:stCondLst>
                                        </p:cTn>
                                        <p:tgtEl>
                                          <p:spTgt spid="460"/>
                                        </p:tgtEl>
                                        <p:attrNameLst>
                                          <p:attrName>style.visibility</p:attrName>
                                        </p:attrNameLst>
                                      </p:cBhvr>
                                      <p:to>
                                        <p:strVal val="visible"/>
                                      </p:to>
                                    </p:set>
                                  </p:childTnLst>
                                </p:cTn>
                              </p:par>
                            </p:childTnLst>
                          </p:cTn>
                        </p:par>
                        <p:par>
                          <p:cTn id="82" fill="hold">
                            <p:stCondLst>
                              <p:cond delay="2500"/>
                            </p:stCondLst>
                            <p:childTnLst>
                              <p:par>
                                <p:cTn id="83" presetID="22" presetClass="entr" presetSubtype="1" fill="hold" grpId="0" nodeType="afterEffect">
                                  <p:stCondLst>
                                    <p:cond delay="0"/>
                                  </p:stCondLst>
                                  <p:childTnLst>
                                    <p:set>
                                      <p:cBhvr>
                                        <p:cTn id="84" dur="1" fill="hold">
                                          <p:stCondLst>
                                            <p:cond delay="0"/>
                                          </p:stCondLst>
                                        </p:cTn>
                                        <p:tgtEl>
                                          <p:spTgt spid="505"/>
                                        </p:tgtEl>
                                        <p:attrNameLst>
                                          <p:attrName>style.visibility</p:attrName>
                                        </p:attrNameLst>
                                      </p:cBhvr>
                                      <p:to>
                                        <p:strVal val="visible"/>
                                      </p:to>
                                    </p:set>
                                    <p:animEffect transition="in" filter="wipe(up)">
                                      <p:cBhvr>
                                        <p:cTn id="85" dur="500"/>
                                        <p:tgtEl>
                                          <p:spTgt spid="505"/>
                                        </p:tgtEl>
                                      </p:cBhvr>
                                    </p:animEffect>
                                  </p:childTnLst>
                                </p:cTn>
                              </p:par>
                            </p:childTnLst>
                          </p:cTn>
                        </p:par>
                        <p:par>
                          <p:cTn id="86" fill="hold">
                            <p:stCondLst>
                              <p:cond delay="3000"/>
                            </p:stCondLst>
                            <p:childTnLst>
                              <p:par>
                                <p:cTn id="87" presetID="22" presetClass="entr" presetSubtype="1" fill="hold" grpId="0" nodeType="afterEffect">
                                  <p:stCondLst>
                                    <p:cond delay="0"/>
                                  </p:stCondLst>
                                  <p:childTnLst>
                                    <p:set>
                                      <p:cBhvr>
                                        <p:cTn id="88" dur="1" fill="hold">
                                          <p:stCondLst>
                                            <p:cond delay="0"/>
                                          </p:stCondLst>
                                        </p:cTn>
                                        <p:tgtEl>
                                          <p:spTgt spid="506"/>
                                        </p:tgtEl>
                                        <p:attrNameLst>
                                          <p:attrName>style.visibility</p:attrName>
                                        </p:attrNameLst>
                                      </p:cBhvr>
                                      <p:to>
                                        <p:strVal val="visible"/>
                                      </p:to>
                                    </p:set>
                                    <p:animEffect transition="in" filter="wipe(up)">
                                      <p:cBhvr>
                                        <p:cTn id="89" dur="500"/>
                                        <p:tgtEl>
                                          <p:spTgt spid="506"/>
                                        </p:tgtEl>
                                      </p:cBhvr>
                                    </p:animEffect>
                                  </p:childTnLst>
                                </p:cTn>
                              </p:par>
                              <p:par>
                                <p:cTn id="90" presetID="22" presetClass="entr" presetSubtype="1" fill="hold" grpId="0" nodeType="withEffect">
                                  <p:stCondLst>
                                    <p:cond delay="0"/>
                                  </p:stCondLst>
                                  <p:childTnLst>
                                    <p:set>
                                      <p:cBhvr>
                                        <p:cTn id="91" dur="1" fill="hold">
                                          <p:stCondLst>
                                            <p:cond delay="0"/>
                                          </p:stCondLst>
                                        </p:cTn>
                                        <p:tgtEl>
                                          <p:spTgt spid="507"/>
                                        </p:tgtEl>
                                        <p:attrNameLst>
                                          <p:attrName>style.visibility</p:attrName>
                                        </p:attrNameLst>
                                      </p:cBhvr>
                                      <p:to>
                                        <p:strVal val="visible"/>
                                      </p:to>
                                    </p:set>
                                    <p:animEffect transition="in" filter="wipe(up)">
                                      <p:cBhvr>
                                        <p:cTn id="92" dur="500"/>
                                        <p:tgtEl>
                                          <p:spTgt spid="507"/>
                                        </p:tgtEl>
                                      </p:cBhvr>
                                    </p:animEffect>
                                  </p:childTnLst>
                                </p:cTn>
                              </p:par>
                              <p:par>
                                <p:cTn id="93" presetID="22" presetClass="entr" presetSubtype="1" fill="hold" grpId="0" nodeType="withEffect">
                                  <p:stCondLst>
                                    <p:cond delay="0"/>
                                  </p:stCondLst>
                                  <p:childTnLst>
                                    <p:set>
                                      <p:cBhvr>
                                        <p:cTn id="94" dur="1" fill="hold">
                                          <p:stCondLst>
                                            <p:cond delay="0"/>
                                          </p:stCondLst>
                                        </p:cTn>
                                        <p:tgtEl>
                                          <p:spTgt spid="508"/>
                                        </p:tgtEl>
                                        <p:attrNameLst>
                                          <p:attrName>style.visibility</p:attrName>
                                        </p:attrNameLst>
                                      </p:cBhvr>
                                      <p:to>
                                        <p:strVal val="visible"/>
                                      </p:to>
                                    </p:set>
                                    <p:animEffect transition="in" filter="wipe(up)">
                                      <p:cBhvr>
                                        <p:cTn id="95" dur="500"/>
                                        <p:tgtEl>
                                          <p:spTgt spid="508"/>
                                        </p:tgtEl>
                                      </p:cBhvr>
                                    </p:animEffect>
                                  </p:childTnLst>
                                </p:cTn>
                              </p:par>
                            </p:childTnLst>
                          </p:cTn>
                        </p:par>
                        <p:par>
                          <p:cTn id="96" fill="hold">
                            <p:stCondLst>
                              <p:cond delay="3500"/>
                            </p:stCondLst>
                            <p:childTnLst>
                              <p:par>
                                <p:cTn id="97" presetID="22" presetClass="entr" presetSubtype="1" fill="hold" grpId="0" nodeType="afterEffect">
                                  <p:stCondLst>
                                    <p:cond delay="0"/>
                                  </p:stCondLst>
                                  <p:childTnLst>
                                    <p:set>
                                      <p:cBhvr>
                                        <p:cTn id="98" dur="1" fill="hold">
                                          <p:stCondLst>
                                            <p:cond delay="0"/>
                                          </p:stCondLst>
                                        </p:cTn>
                                        <p:tgtEl>
                                          <p:spTgt spid="509"/>
                                        </p:tgtEl>
                                        <p:attrNameLst>
                                          <p:attrName>style.visibility</p:attrName>
                                        </p:attrNameLst>
                                      </p:cBhvr>
                                      <p:to>
                                        <p:strVal val="visible"/>
                                      </p:to>
                                    </p:set>
                                    <p:animEffect transition="in" filter="wipe(up)">
                                      <p:cBhvr>
                                        <p:cTn id="99" dur="500"/>
                                        <p:tgtEl>
                                          <p:spTgt spid="509"/>
                                        </p:tgtEl>
                                      </p:cBhvr>
                                    </p:animEffect>
                                  </p:childTnLst>
                                </p:cTn>
                              </p:par>
                              <p:par>
                                <p:cTn id="100" presetID="22" presetClass="entr" presetSubtype="1" fill="hold" grpId="0" nodeType="withEffect">
                                  <p:stCondLst>
                                    <p:cond delay="0"/>
                                  </p:stCondLst>
                                  <p:childTnLst>
                                    <p:set>
                                      <p:cBhvr>
                                        <p:cTn id="101" dur="1" fill="hold">
                                          <p:stCondLst>
                                            <p:cond delay="0"/>
                                          </p:stCondLst>
                                        </p:cTn>
                                        <p:tgtEl>
                                          <p:spTgt spid="510"/>
                                        </p:tgtEl>
                                        <p:attrNameLst>
                                          <p:attrName>style.visibility</p:attrName>
                                        </p:attrNameLst>
                                      </p:cBhvr>
                                      <p:to>
                                        <p:strVal val="visible"/>
                                      </p:to>
                                    </p:set>
                                    <p:animEffect transition="in" filter="wipe(up)">
                                      <p:cBhvr>
                                        <p:cTn id="102" dur="500"/>
                                        <p:tgtEl>
                                          <p:spTgt spid="510"/>
                                        </p:tgtEl>
                                      </p:cBhvr>
                                    </p:animEffect>
                                  </p:childTnLst>
                                </p:cTn>
                              </p:par>
                              <p:par>
                                <p:cTn id="103" presetID="22" presetClass="entr" presetSubtype="1" fill="hold" grpId="0" nodeType="withEffect">
                                  <p:stCondLst>
                                    <p:cond delay="0"/>
                                  </p:stCondLst>
                                  <p:childTnLst>
                                    <p:set>
                                      <p:cBhvr>
                                        <p:cTn id="104" dur="1" fill="hold">
                                          <p:stCondLst>
                                            <p:cond delay="0"/>
                                          </p:stCondLst>
                                        </p:cTn>
                                        <p:tgtEl>
                                          <p:spTgt spid="511"/>
                                        </p:tgtEl>
                                        <p:attrNameLst>
                                          <p:attrName>style.visibility</p:attrName>
                                        </p:attrNameLst>
                                      </p:cBhvr>
                                      <p:to>
                                        <p:strVal val="visible"/>
                                      </p:to>
                                    </p:set>
                                    <p:animEffect transition="in" filter="wipe(up)">
                                      <p:cBhvr>
                                        <p:cTn id="105" dur="500"/>
                                        <p:tgtEl>
                                          <p:spTgt spid="511"/>
                                        </p:tgtEl>
                                      </p:cBhvr>
                                    </p:animEffect>
                                  </p:childTnLst>
                                </p:cTn>
                              </p:par>
                            </p:childTnLst>
                          </p:cTn>
                        </p:par>
                        <p:par>
                          <p:cTn id="106" fill="hold">
                            <p:stCondLst>
                              <p:cond delay="4000"/>
                            </p:stCondLst>
                            <p:childTnLst>
                              <p:par>
                                <p:cTn id="107" presetID="22" presetClass="entr" presetSubtype="1" fill="hold" grpId="0" nodeType="afterEffect">
                                  <p:stCondLst>
                                    <p:cond delay="0"/>
                                  </p:stCondLst>
                                  <p:childTnLst>
                                    <p:set>
                                      <p:cBhvr>
                                        <p:cTn id="108" dur="1" fill="hold">
                                          <p:stCondLst>
                                            <p:cond delay="0"/>
                                          </p:stCondLst>
                                        </p:cTn>
                                        <p:tgtEl>
                                          <p:spTgt spid="512"/>
                                        </p:tgtEl>
                                        <p:attrNameLst>
                                          <p:attrName>style.visibility</p:attrName>
                                        </p:attrNameLst>
                                      </p:cBhvr>
                                      <p:to>
                                        <p:strVal val="visible"/>
                                      </p:to>
                                    </p:set>
                                    <p:animEffect transition="in" filter="wipe(up)">
                                      <p:cBhvr>
                                        <p:cTn id="109" dur="500"/>
                                        <p:tgtEl>
                                          <p:spTgt spid="512"/>
                                        </p:tgtEl>
                                      </p:cBhvr>
                                    </p:animEffect>
                                  </p:childTnLst>
                                </p:cTn>
                              </p:par>
                              <p:par>
                                <p:cTn id="110" presetID="22" presetClass="entr" presetSubtype="1" fill="hold" grpId="0" nodeType="withEffect">
                                  <p:stCondLst>
                                    <p:cond delay="0"/>
                                  </p:stCondLst>
                                  <p:childTnLst>
                                    <p:set>
                                      <p:cBhvr>
                                        <p:cTn id="111" dur="1" fill="hold">
                                          <p:stCondLst>
                                            <p:cond delay="0"/>
                                          </p:stCondLst>
                                        </p:cTn>
                                        <p:tgtEl>
                                          <p:spTgt spid="513"/>
                                        </p:tgtEl>
                                        <p:attrNameLst>
                                          <p:attrName>style.visibility</p:attrName>
                                        </p:attrNameLst>
                                      </p:cBhvr>
                                      <p:to>
                                        <p:strVal val="visible"/>
                                      </p:to>
                                    </p:set>
                                    <p:animEffect transition="in" filter="wipe(up)">
                                      <p:cBhvr>
                                        <p:cTn id="112" dur="500"/>
                                        <p:tgtEl>
                                          <p:spTgt spid="513"/>
                                        </p:tgtEl>
                                      </p:cBhvr>
                                    </p:animEffect>
                                  </p:childTnLst>
                                </p:cTn>
                              </p:par>
                              <p:par>
                                <p:cTn id="113" presetID="22" presetClass="entr" presetSubtype="1" fill="hold" grpId="0" nodeType="withEffect">
                                  <p:stCondLst>
                                    <p:cond delay="0"/>
                                  </p:stCondLst>
                                  <p:childTnLst>
                                    <p:set>
                                      <p:cBhvr>
                                        <p:cTn id="114" dur="1" fill="hold">
                                          <p:stCondLst>
                                            <p:cond delay="0"/>
                                          </p:stCondLst>
                                        </p:cTn>
                                        <p:tgtEl>
                                          <p:spTgt spid="514"/>
                                        </p:tgtEl>
                                        <p:attrNameLst>
                                          <p:attrName>style.visibility</p:attrName>
                                        </p:attrNameLst>
                                      </p:cBhvr>
                                      <p:to>
                                        <p:strVal val="visible"/>
                                      </p:to>
                                    </p:set>
                                    <p:animEffect transition="in" filter="wipe(up)">
                                      <p:cBhvr>
                                        <p:cTn id="115" dur="500"/>
                                        <p:tgtEl>
                                          <p:spTgt spid="514"/>
                                        </p:tgtEl>
                                      </p:cBhvr>
                                    </p:animEffect>
                                  </p:childTnLst>
                                </p:cTn>
                              </p:par>
                            </p:childTnLst>
                          </p:cTn>
                        </p:par>
                        <p:par>
                          <p:cTn id="116" fill="hold">
                            <p:stCondLst>
                              <p:cond delay="4500"/>
                            </p:stCondLst>
                            <p:childTnLst>
                              <p:par>
                                <p:cTn id="117" presetID="1" presetClass="entr" presetSubtype="0" fill="hold" nodeType="afterEffect">
                                  <p:stCondLst>
                                    <p:cond delay="0"/>
                                  </p:stCondLst>
                                  <p:childTnLst>
                                    <p:set>
                                      <p:cBhvr>
                                        <p:cTn id="118" dur="1" fill="hold">
                                          <p:stCondLst>
                                            <p:cond delay="0"/>
                                          </p:stCondLst>
                                        </p:cTn>
                                        <p:tgtEl>
                                          <p:spTgt spid="494"/>
                                        </p:tgtEl>
                                        <p:attrNameLst>
                                          <p:attrName>style.visibility</p:attrName>
                                        </p:attrNameLst>
                                      </p:cBhvr>
                                      <p:to>
                                        <p:strVal val="visible"/>
                                      </p:to>
                                    </p:set>
                                  </p:childTnLst>
                                </p:cTn>
                              </p:par>
                              <p:par>
                                <p:cTn id="119" presetID="1" presetClass="exit" presetSubtype="0" fill="hold" grpId="1" nodeType="withEffect">
                                  <p:stCondLst>
                                    <p:cond delay="0"/>
                                  </p:stCondLst>
                                  <p:childTnLst>
                                    <p:set>
                                      <p:cBhvr>
                                        <p:cTn id="120" dur="1" fill="hold">
                                          <p:stCondLst>
                                            <p:cond delay="0"/>
                                          </p:stCondLst>
                                        </p:cTn>
                                        <p:tgtEl>
                                          <p:spTgt spid="513"/>
                                        </p:tgtEl>
                                        <p:attrNameLst>
                                          <p:attrName>style.visibility</p:attrName>
                                        </p:attrNameLst>
                                      </p:cBhvr>
                                      <p:to>
                                        <p:strVal val="hidden"/>
                                      </p:to>
                                    </p:set>
                                  </p:childTnLst>
                                </p:cTn>
                              </p:par>
                              <p:par>
                                <p:cTn id="121" presetID="1" presetClass="exit" presetSubtype="0" fill="hold" grpId="1" nodeType="withEffect">
                                  <p:stCondLst>
                                    <p:cond delay="0"/>
                                  </p:stCondLst>
                                  <p:childTnLst>
                                    <p:set>
                                      <p:cBhvr>
                                        <p:cTn id="122" dur="1" fill="hold">
                                          <p:stCondLst>
                                            <p:cond delay="0"/>
                                          </p:stCondLst>
                                        </p:cTn>
                                        <p:tgtEl>
                                          <p:spTgt spid="512"/>
                                        </p:tgtEl>
                                        <p:attrNameLst>
                                          <p:attrName>style.visibility</p:attrName>
                                        </p:attrNameLst>
                                      </p:cBhvr>
                                      <p:to>
                                        <p:strVal val="hidden"/>
                                      </p:to>
                                    </p:set>
                                  </p:childTnLst>
                                </p:cTn>
                              </p:par>
                              <p:par>
                                <p:cTn id="123" presetID="1" presetClass="exit" presetSubtype="0" fill="hold" grpId="1" nodeType="withEffect">
                                  <p:stCondLst>
                                    <p:cond delay="0"/>
                                  </p:stCondLst>
                                  <p:childTnLst>
                                    <p:set>
                                      <p:cBhvr>
                                        <p:cTn id="124" dur="1" fill="hold">
                                          <p:stCondLst>
                                            <p:cond delay="0"/>
                                          </p:stCondLst>
                                        </p:cTn>
                                        <p:tgtEl>
                                          <p:spTgt spid="511"/>
                                        </p:tgtEl>
                                        <p:attrNameLst>
                                          <p:attrName>style.visibility</p:attrName>
                                        </p:attrNameLst>
                                      </p:cBhvr>
                                      <p:to>
                                        <p:strVal val="hidden"/>
                                      </p:to>
                                    </p:set>
                                  </p:childTnLst>
                                </p:cTn>
                              </p:par>
                              <p:par>
                                <p:cTn id="125" presetID="1" presetClass="exit" presetSubtype="0" fill="hold" grpId="1" nodeType="withEffect">
                                  <p:stCondLst>
                                    <p:cond delay="0"/>
                                  </p:stCondLst>
                                  <p:childTnLst>
                                    <p:set>
                                      <p:cBhvr>
                                        <p:cTn id="126" dur="1" fill="hold">
                                          <p:stCondLst>
                                            <p:cond delay="0"/>
                                          </p:stCondLst>
                                        </p:cTn>
                                        <p:tgtEl>
                                          <p:spTgt spid="510"/>
                                        </p:tgtEl>
                                        <p:attrNameLst>
                                          <p:attrName>style.visibility</p:attrName>
                                        </p:attrNameLst>
                                      </p:cBhvr>
                                      <p:to>
                                        <p:strVal val="hidden"/>
                                      </p:to>
                                    </p:set>
                                  </p:childTnLst>
                                </p:cTn>
                              </p:par>
                            </p:childTnLst>
                          </p:cTn>
                        </p:par>
                        <p:par>
                          <p:cTn id="127" fill="hold">
                            <p:stCondLst>
                              <p:cond delay="4500"/>
                            </p:stCondLst>
                            <p:childTnLst>
                              <p:par>
                                <p:cTn id="128" presetID="1" presetClass="exit" presetSubtype="0" fill="hold" grpId="1" nodeType="afterEffect">
                                  <p:stCondLst>
                                    <p:cond delay="0"/>
                                  </p:stCondLst>
                                  <p:childTnLst>
                                    <p:set>
                                      <p:cBhvr>
                                        <p:cTn id="129" dur="1" fill="hold">
                                          <p:stCondLst>
                                            <p:cond delay="0"/>
                                          </p:stCondLst>
                                        </p:cTn>
                                        <p:tgtEl>
                                          <p:spTgt spid="509"/>
                                        </p:tgtEl>
                                        <p:attrNameLst>
                                          <p:attrName>style.visibility</p:attrName>
                                        </p:attrNameLst>
                                      </p:cBhvr>
                                      <p:to>
                                        <p:strVal val="hidden"/>
                                      </p:to>
                                    </p:set>
                                  </p:childTnLst>
                                </p:cTn>
                              </p:par>
                              <p:par>
                                <p:cTn id="130" presetID="1" presetClass="exit" presetSubtype="0" fill="hold" grpId="1" nodeType="withEffect">
                                  <p:stCondLst>
                                    <p:cond delay="0"/>
                                  </p:stCondLst>
                                  <p:childTnLst>
                                    <p:set>
                                      <p:cBhvr>
                                        <p:cTn id="131" dur="1" fill="hold">
                                          <p:stCondLst>
                                            <p:cond delay="0"/>
                                          </p:stCondLst>
                                        </p:cTn>
                                        <p:tgtEl>
                                          <p:spTgt spid="508"/>
                                        </p:tgtEl>
                                        <p:attrNameLst>
                                          <p:attrName>style.visibility</p:attrName>
                                        </p:attrNameLst>
                                      </p:cBhvr>
                                      <p:to>
                                        <p:strVal val="hidden"/>
                                      </p:to>
                                    </p:set>
                                  </p:childTnLst>
                                </p:cTn>
                              </p:par>
                              <p:par>
                                <p:cTn id="132" presetID="1" presetClass="exit" presetSubtype="0" fill="hold" grpId="1" nodeType="withEffect">
                                  <p:stCondLst>
                                    <p:cond delay="0"/>
                                  </p:stCondLst>
                                  <p:childTnLst>
                                    <p:set>
                                      <p:cBhvr>
                                        <p:cTn id="133" dur="1" fill="hold">
                                          <p:stCondLst>
                                            <p:cond delay="0"/>
                                          </p:stCondLst>
                                        </p:cTn>
                                        <p:tgtEl>
                                          <p:spTgt spid="507"/>
                                        </p:tgtEl>
                                        <p:attrNameLst>
                                          <p:attrName>style.visibility</p:attrName>
                                        </p:attrNameLst>
                                      </p:cBhvr>
                                      <p:to>
                                        <p:strVal val="hidden"/>
                                      </p:to>
                                    </p:set>
                                  </p:childTnLst>
                                </p:cTn>
                              </p:par>
                            </p:childTnLst>
                          </p:cTn>
                        </p:par>
                        <p:par>
                          <p:cTn id="134" fill="hold">
                            <p:stCondLst>
                              <p:cond delay="4500"/>
                            </p:stCondLst>
                            <p:childTnLst>
                              <p:par>
                                <p:cTn id="135" presetID="1" presetClass="exit" presetSubtype="0" fill="hold" grpId="1" nodeType="afterEffect">
                                  <p:stCondLst>
                                    <p:cond delay="0"/>
                                  </p:stCondLst>
                                  <p:childTnLst>
                                    <p:set>
                                      <p:cBhvr>
                                        <p:cTn id="136" dur="1" fill="hold">
                                          <p:stCondLst>
                                            <p:cond delay="0"/>
                                          </p:stCondLst>
                                        </p:cTn>
                                        <p:tgtEl>
                                          <p:spTgt spid="506"/>
                                        </p:tgtEl>
                                        <p:attrNameLst>
                                          <p:attrName>style.visibility</p:attrName>
                                        </p:attrNameLst>
                                      </p:cBhvr>
                                      <p:to>
                                        <p:strVal val="hidden"/>
                                      </p:to>
                                    </p:set>
                                  </p:childTnLst>
                                </p:cTn>
                              </p:par>
                              <p:par>
                                <p:cTn id="137" presetID="1" presetClass="exit" presetSubtype="0" fill="hold" grpId="1" nodeType="withEffect">
                                  <p:stCondLst>
                                    <p:cond delay="0"/>
                                  </p:stCondLst>
                                  <p:childTnLst>
                                    <p:set>
                                      <p:cBhvr>
                                        <p:cTn id="138" dur="1" fill="hold">
                                          <p:stCondLst>
                                            <p:cond delay="0"/>
                                          </p:stCondLst>
                                        </p:cTn>
                                        <p:tgtEl>
                                          <p:spTgt spid="505"/>
                                        </p:tgtEl>
                                        <p:attrNameLst>
                                          <p:attrName>style.visibility</p:attrName>
                                        </p:attrNameLst>
                                      </p:cBhvr>
                                      <p:to>
                                        <p:strVal val="hidden"/>
                                      </p:to>
                                    </p:set>
                                  </p:childTnLst>
                                </p:cTn>
                              </p:par>
                              <p:par>
                                <p:cTn id="139" presetID="1" presetClass="exit" presetSubtype="0" fill="hold" grpId="1" nodeType="withEffect">
                                  <p:stCondLst>
                                    <p:cond delay="0"/>
                                  </p:stCondLst>
                                  <p:childTnLst>
                                    <p:set>
                                      <p:cBhvr>
                                        <p:cTn id="140" dur="1" fill="hold">
                                          <p:stCondLst>
                                            <p:cond delay="0"/>
                                          </p:stCondLst>
                                        </p:cTn>
                                        <p:tgtEl>
                                          <p:spTgt spid="504"/>
                                        </p:tgtEl>
                                        <p:attrNameLst>
                                          <p:attrName>style.visibility</p:attrName>
                                        </p:attrNameLst>
                                      </p:cBhvr>
                                      <p:to>
                                        <p:strVal val="hidden"/>
                                      </p:to>
                                    </p:set>
                                  </p:childTnLst>
                                </p:cTn>
                              </p:par>
                              <p:par>
                                <p:cTn id="141" presetID="1" presetClass="exit" presetSubtype="0" fill="hold" grpId="1" nodeType="withEffect">
                                  <p:stCondLst>
                                    <p:cond delay="0"/>
                                  </p:stCondLst>
                                  <p:childTnLst>
                                    <p:set>
                                      <p:cBhvr>
                                        <p:cTn id="142" dur="1" fill="hold">
                                          <p:stCondLst>
                                            <p:cond delay="0"/>
                                          </p:stCondLst>
                                        </p:cTn>
                                        <p:tgtEl>
                                          <p:spTgt spid="514"/>
                                        </p:tgtEl>
                                        <p:attrNameLst>
                                          <p:attrName>style.visibility</p:attrName>
                                        </p:attrNameLst>
                                      </p:cBhvr>
                                      <p:to>
                                        <p:strVal val="hidden"/>
                                      </p:to>
                                    </p:set>
                                  </p:childTnLst>
                                </p:cTn>
                              </p:par>
                              <p:par>
                                <p:cTn id="143" presetID="1" presetClass="exit" presetSubtype="0" fill="hold" nodeType="withEffect">
                                  <p:stCondLst>
                                    <p:cond delay="0"/>
                                  </p:stCondLst>
                                  <p:childTnLst>
                                    <p:set>
                                      <p:cBhvr>
                                        <p:cTn id="144" dur="1" fill="hold">
                                          <p:stCondLst>
                                            <p:cond delay="0"/>
                                          </p:stCondLst>
                                        </p:cTn>
                                        <p:tgtEl>
                                          <p:spTgt spid="460"/>
                                        </p:tgtEl>
                                        <p:attrNameLst>
                                          <p:attrName>style.visibility</p:attrName>
                                        </p:attrNameLst>
                                      </p:cBhvr>
                                      <p:to>
                                        <p:strVal val="hidden"/>
                                      </p:to>
                                    </p:set>
                                  </p:childTnLst>
                                </p:cTn>
                              </p:par>
                              <p:par>
                                <p:cTn id="145" presetID="1" presetClass="exit" presetSubtype="0" fill="hold" nodeType="withEffect">
                                  <p:stCondLst>
                                    <p:cond delay="0"/>
                                  </p:stCondLst>
                                  <p:childTnLst>
                                    <p:set>
                                      <p:cBhvr>
                                        <p:cTn id="146" dur="1" fill="hold">
                                          <p:stCondLst>
                                            <p:cond delay="0"/>
                                          </p:stCondLst>
                                        </p:cTn>
                                        <p:tgtEl>
                                          <p:spTgt spid="503"/>
                                        </p:tgtEl>
                                        <p:attrNameLst>
                                          <p:attrName>style.visibility</p:attrName>
                                        </p:attrNameLst>
                                      </p:cBhvr>
                                      <p:to>
                                        <p:strVal val="hidden"/>
                                      </p:to>
                                    </p:set>
                                  </p:childTnLst>
                                </p:cTn>
                              </p:par>
                            </p:childTnLst>
                          </p:cTn>
                        </p:par>
                      </p:childTnLst>
                    </p:cTn>
                  </p:par>
                  <p:par>
                    <p:cTn id="147" fill="hold">
                      <p:stCondLst>
                        <p:cond delay="indefinite"/>
                      </p:stCondLst>
                      <p:childTnLst>
                        <p:par>
                          <p:cTn id="148" fill="hold">
                            <p:stCondLst>
                              <p:cond delay="0"/>
                            </p:stCondLst>
                            <p:childTnLst>
                              <p:par>
                                <p:cTn id="149" presetID="10" presetClass="entr" presetSubtype="0" fill="hold" grpId="0" nodeType="clickEffect">
                                  <p:stCondLst>
                                    <p:cond delay="0"/>
                                  </p:stCondLst>
                                  <p:childTnLst>
                                    <p:set>
                                      <p:cBhvr>
                                        <p:cTn id="150" dur="1" fill="hold">
                                          <p:stCondLst>
                                            <p:cond delay="0"/>
                                          </p:stCondLst>
                                        </p:cTn>
                                        <p:tgtEl>
                                          <p:spTgt spid="10"/>
                                        </p:tgtEl>
                                        <p:attrNameLst>
                                          <p:attrName>style.visibility</p:attrName>
                                        </p:attrNameLst>
                                      </p:cBhvr>
                                      <p:to>
                                        <p:strVal val="visible"/>
                                      </p:to>
                                    </p:set>
                                    <p:animEffect transition="in" filter="fade">
                                      <p:cBhvr>
                                        <p:cTn id="151" dur="500"/>
                                        <p:tgtEl>
                                          <p:spTgt spid="10"/>
                                        </p:tgtEl>
                                      </p:cBhvr>
                                    </p:animEffect>
                                  </p:childTnLst>
                                </p:cTn>
                              </p:par>
                            </p:childTnLst>
                          </p:cTn>
                        </p:par>
                        <p:par>
                          <p:cTn id="152" fill="hold">
                            <p:stCondLst>
                              <p:cond delay="500"/>
                            </p:stCondLst>
                            <p:childTnLst>
                              <p:par>
                                <p:cTn id="153" presetID="26" presetClass="emph" presetSubtype="0" fill="hold" grpId="1" nodeType="afterEffect">
                                  <p:stCondLst>
                                    <p:cond delay="0"/>
                                  </p:stCondLst>
                                  <p:childTnLst>
                                    <p:animEffect transition="out" filter="fade">
                                      <p:cBhvr>
                                        <p:cTn id="154" dur="500" tmFilter="0, 0; .2, .5; .8, .5; 1, 0"/>
                                        <p:tgtEl>
                                          <p:spTgt spid="10"/>
                                        </p:tgtEl>
                                      </p:cBhvr>
                                    </p:animEffect>
                                    <p:animScale>
                                      <p:cBhvr>
                                        <p:cTn id="155" dur="250" autoRev="1" fill="hold"/>
                                        <p:tgtEl>
                                          <p:spTgt spid="10"/>
                                        </p:tgtEl>
                                      </p:cBhvr>
                                      <p:by x="105000" y="105000"/>
                                    </p:animScale>
                                  </p:childTnLst>
                                </p:cTn>
                              </p:par>
                            </p:childTnLst>
                          </p:cTn>
                        </p:par>
                        <p:par>
                          <p:cTn id="156" fill="hold">
                            <p:stCondLst>
                              <p:cond delay="1000"/>
                            </p:stCondLst>
                            <p:childTnLst>
                              <p:par>
                                <p:cTn id="157" presetID="1" presetClass="exit" presetSubtype="0" fill="hold" grpId="2" nodeType="afterEffect">
                                  <p:stCondLst>
                                    <p:cond delay="0"/>
                                  </p:stCondLst>
                                  <p:childTnLst>
                                    <p:set>
                                      <p:cBhvr>
                                        <p:cTn id="158" dur="1" fill="hold">
                                          <p:stCondLst>
                                            <p:cond delay="0"/>
                                          </p:stCondLst>
                                        </p:cTn>
                                        <p:tgtEl>
                                          <p:spTgt spid="10"/>
                                        </p:tgtEl>
                                        <p:attrNameLst>
                                          <p:attrName>style.visibility</p:attrName>
                                        </p:attrNameLst>
                                      </p:cBhvr>
                                      <p:to>
                                        <p:strVal val="hidden"/>
                                      </p:to>
                                    </p:set>
                                  </p:childTnLst>
                                </p:cTn>
                              </p:par>
                            </p:childTnLst>
                          </p:cTn>
                        </p:par>
                        <p:par>
                          <p:cTn id="159" fill="hold">
                            <p:stCondLst>
                              <p:cond delay="1000"/>
                            </p:stCondLst>
                            <p:childTnLst>
                              <p:par>
                                <p:cTn id="160" presetID="10" presetClass="entr" presetSubtype="0" fill="hold" nodeType="afterEffect">
                                  <p:stCondLst>
                                    <p:cond delay="0"/>
                                  </p:stCondLst>
                                  <p:childTnLst>
                                    <p:set>
                                      <p:cBhvr>
                                        <p:cTn id="161" dur="1" fill="hold">
                                          <p:stCondLst>
                                            <p:cond delay="0"/>
                                          </p:stCondLst>
                                        </p:cTn>
                                        <p:tgtEl>
                                          <p:spTgt spid="7"/>
                                        </p:tgtEl>
                                        <p:attrNameLst>
                                          <p:attrName>style.visibility</p:attrName>
                                        </p:attrNameLst>
                                      </p:cBhvr>
                                      <p:to>
                                        <p:strVal val="visible"/>
                                      </p:to>
                                    </p:set>
                                    <p:animEffect transition="in" filter="fade">
                                      <p:cBhvr>
                                        <p:cTn id="162" dur="500"/>
                                        <p:tgtEl>
                                          <p:spTgt spid="7"/>
                                        </p:tgtEl>
                                      </p:cBhvr>
                                    </p:animEffect>
                                  </p:childTnLst>
                                </p:cTn>
                              </p:par>
                            </p:childTnLst>
                          </p:cTn>
                        </p:par>
                      </p:childTnLst>
                    </p:cTn>
                  </p:par>
                  <p:par>
                    <p:cTn id="163" fill="hold">
                      <p:stCondLst>
                        <p:cond delay="indefinite"/>
                      </p:stCondLst>
                      <p:childTnLst>
                        <p:par>
                          <p:cTn id="164" fill="hold">
                            <p:stCondLst>
                              <p:cond delay="0"/>
                            </p:stCondLst>
                            <p:childTnLst>
                              <p:par>
                                <p:cTn id="165" presetID="10" presetClass="entr" presetSubtype="0" fill="hold" nodeType="clickEffect">
                                  <p:stCondLst>
                                    <p:cond delay="0"/>
                                  </p:stCondLst>
                                  <p:childTnLst>
                                    <p:set>
                                      <p:cBhvr>
                                        <p:cTn id="166" dur="1" fill="hold">
                                          <p:stCondLst>
                                            <p:cond delay="0"/>
                                          </p:stCondLst>
                                        </p:cTn>
                                        <p:tgtEl>
                                          <p:spTgt spid="17"/>
                                        </p:tgtEl>
                                        <p:attrNameLst>
                                          <p:attrName>style.visibility</p:attrName>
                                        </p:attrNameLst>
                                      </p:cBhvr>
                                      <p:to>
                                        <p:strVal val="visible"/>
                                      </p:to>
                                    </p:set>
                                    <p:animEffect transition="in" filter="fade">
                                      <p:cBhvr>
                                        <p:cTn id="16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9" grpId="0" animBg="1"/>
      <p:bldP spid="459" grpId="1" animBg="1"/>
      <p:bldP spid="490" grpId="0" animBg="1"/>
      <p:bldP spid="490" grpId="1" animBg="1"/>
      <p:bldP spid="491" grpId="0" animBg="1"/>
      <p:bldP spid="491" grpId="1" animBg="1"/>
      <p:bldP spid="492" grpId="0" animBg="1"/>
      <p:bldP spid="492" grpId="1" animBg="1"/>
      <p:bldP spid="493" grpId="0" animBg="1"/>
      <p:bldP spid="493" grpId="1" animBg="1"/>
      <p:bldP spid="499" grpId="0" animBg="1"/>
      <p:bldP spid="499" grpId="1" animBg="1"/>
      <p:bldP spid="500" grpId="0" animBg="1"/>
      <p:bldP spid="500" grpId="1" animBg="1"/>
      <p:bldP spid="501" grpId="0" animBg="1"/>
      <p:bldP spid="501" grpId="1" animBg="1"/>
      <p:bldP spid="502" grpId="0" animBg="1"/>
      <p:bldP spid="502" grpId="1" animBg="1"/>
      <p:bldP spid="504" grpId="0" animBg="1"/>
      <p:bldP spid="504" grpId="1" animBg="1"/>
      <p:bldP spid="505" grpId="0" animBg="1"/>
      <p:bldP spid="505" grpId="1" animBg="1"/>
      <p:bldP spid="506" grpId="0" animBg="1"/>
      <p:bldP spid="506" grpId="1" animBg="1"/>
      <p:bldP spid="507" grpId="0" animBg="1"/>
      <p:bldP spid="507" grpId="1" animBg="1"/>
      <p:bldP spid="508" grpId="0" animBg="1"/>
      <p:bldP spid="508" grpId="1" animBg="1"/>
      <p:bldP spid="509" grpId="0" animBg="1"/>
      <p:bldP spid="509" grpId="1" animBg="1"/>
      <p:bldP spid="510" grpId="0" animBg="1"/>
      <p:bldP spid="510" grpId="1" animBg="1"/>
      <p:bldP spid="511" grpId="0" animBg="1"/>
      <p:bldP spid="511" grpId="1" animBg="1"/>
      <p:bldP spid="512" grpId="0" animBg="1"/>
      <p:bldP spid="512" grpId="1" animBg="1"/>
      <p:bldP spid="513" grpId="0" animBg="1"/>
      <p:bldP spid="513" grpId="1" animBg="1"/>
      <p:bldP spid="514" grpId="0" animBg="1"/>
      <p:bldP spid="514" grpId="1" animBg="1"/>
      <p:bldP spid="10" grpId="0" animBg="1"/>
      <p:bldP spid="10" grpId="1" animBg="1"/>
      <p:bldP spid="10" grpId="2"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097551" y="368857"/>
            <a:ext cx="8490155" cy="1143000"/>
          </a:xfrm>
        </p:spPr>
        <p:txBody>
          <a:bodyPr>
            <a:noAutofit/>
          </a:bodyPr>
          <a:lstStyle/>
          <a:p>
            <a:r>
              <a:rPr lang="en-US" altLang="zh-CN" dirty="0">
                <a:solidFill>
                  <a:schemeClr val="bg1"/>
                </a:solidFill>
              </a:rPr>
              <a:t>EXPERIMENTS</a:t>
            </a:r>
            <a:endParaRPr lang="zh-CN" altLang="en-US" dirty="0">
              <a:solidFill>
                <a:schemeClr val="bg1"/>
              </a:solidFill>
            </a:endParaRPr>
          </a:p>
        </p:txBody>
      </p:sp>
      <p:sp>
        <p:nvSpPr>
          <p:cNvPr id="37" name="灯片编号占位符 36"/>
          <p:cNvSpPr>
            <a:spLocks noGrp="1"/>
          </p:cNvSpPr>
          <p:nvPr>
            <p:ph type="sldNum" sz="quarter" idx="12"/>
          </p:nvPr>
        </p:nvSpPr>
        <p:spPr>
          <a:xfrm>
            <a:off x="9165306" y="6430091"/>
            <a:ext cx="2844800" cy="365125"/>
          </a:xfrm>
        </p:spPr>
        <p:txBody>
          <a:bodyPr/>
          <a:lstStyle/>
          <a:p>
            <a:fld id="{0C913308-F349-4B6D-A68A-DD1791B4A57B}" type="slidenum">
              <a:rPr lang="zh-CN" altLang="en-US" smtClean="0">
                <a:solidFill>
                  <a:prstClr val="black"/>
                </a:solidFill>
              </a:rPr>
              <a:pPr/>
              <a:t>23</a:t>
            </a:fld>
            <a:endParaRPr lang="zh-CN" altLang="en-US">
              <a:solidFill>
                <a:prstClr val="black"/>
              </a:solidFill>
            </a:endParaRPr>
          </a:p>
        </p:txBody>
      </p:sp>
      <p:sp>
        <p:nvSpPr>
          <p:cNvPr id="4" name="矩形 3"/>
          <p:cNvSpPr/>
          <p:nvPr/>
        </p:nvSpPr>
        <p:spPr>
          <a:xfrm>
            <a:off x="1440439" y="1874239"/>
            <a:ext cx="7654788" cy="461665"/>
          </a:xfrm>
          <a:prstGeom prst="rect">
            <a:avLst/>
          </a:prstGeom>
        </p:spPr>
        <p:txBody>
          <a:bodyPr wrap="none">
            <a:spAutoFit/>
          </a:bodyPr>
          <a:lstStyle/>
          <a:p>
            <a:pPr marL="342900" indent="-342900">
              <a:buFont typeface="Wingdings" panose="05000000000000000000" pitchFamily="2" charset="2"/>
              <a:buChar char="l"/>
            </a:pPr>
            <a:r>
              <a:rPr lang="en-US" altLang="zh-CN" sz="2400" dirty="0">
                <a:solidFill>
                  <a:schemeClr val="bg1"/>
                </a:solidFill>
                <a:latin typeface="微软雅黑" panose="020B0503020204020204" pitchFamily="34" charset="-122"/>
                <a:ea typeface="微软雅黑" panose="020B0503020204020204" pitchFamily="34" charset="-122"/>
              </a:rPr>
              <a:t>USB</a:t>
            </a:r>
            <a:r>
              <a:rPr lang="en-US" altLang="zh-CN" sz="2000" dirty="0">
                <a:solidFill>
                  <a:schemeClr val="bg1"/>
                </a:solidFill>
                <a:latin typeface="微软雅黑" panose="020B0503020204020204" pitchFamily="34" charset="-122"/>
                <a:ea typeface="微软雅黑" panose="020B0503020204020204" pitchFamily="34" charset="-122"/>
              </a:rPr>
              <a:t> extracted </a:t>
            </a:r>
            <a:r>
              <a:rPr lang="en-US" altLang="zh-CN" sz="2000" dirty="0" smtClean="0">
                <a:solidFill>
                  <a:schemeClr val="bg1"/>
                </a:solidFill>
                <a:latin typeface="微软雅黑" panose="020B0503020204020204" pitchFamily="34" charset="-122"/>
                <a:ea typeface="微软雅黑" panose="020B0503020204020204" pitchFamily="34" charset="-122"/>
              </a:rPr>
              <a:t>with </a:t>
            </a:r>
            <a:r>
              <a:rPr lang="en-US" altLang="zh-CN" sz="2000" dirty="0" err="1" smtClean="0">
                <a:solidFill>
                  <a:schemeClr val="bg1"/>
                </a:solidFill>
                <a:latin typeface="微软雅黑" panose="020B0503020204020204" pitchFamily="34" charset="-122"/>
                <a:ea typeface="微软雅黑" panose="020B0503020204020204" pitchFamily="34" charset="-122"/>
              </a:rPr>
              <a:t>DoG</a:t>
            </a:r>
            <a:r>
              <a:rPr lang="en-US" altLang="zh-CN" sz="2000" dirty="0" smtClean="0">
                <a:solidFill>
                  <a:schemeClr val="bg1"/>
                </a:solidFill>
                <a:latin typeface="微软雅黑" panose="020B0503020204020204" pitchFamily="34" charset="-122"/>
                <a:ea typeface="微软雅黑" panose="020B0503020204020204" pitchFamily="34" charset="-122"/>
              </a:rPr>
              <a:t> </a:t>
            </a:r>
            <a:r>
              <a:rPr lang="en-US" altLang="zh-CN" sz="2000" dirty="0">
                <a:solidFill>
                  <a:schemeClr val="bg1"/>
                </a:solidFill>
                <a:latin typeface="微软雅黑" panose="020B0503020204020204" pitchFamily="34" charset="-122"/>
                <a:ea typeface="微软雅黑" panose="020B0503020204020204" pitchFamily="34" charset="-122"/>
              </a:rPr>
              <a:t>as </a:t>
            </a:r>
            <a:r>
              <a:rPr lang="en-US" altLang="zh-CN" sz="2000" b="1" dirty="0" smtClean="0">
                <a:solidFill>
                  <a:srgbClr val="FF0000"/>
                </a:solidFill>
                <a:latin typeface="微软雅黑" panose="020B0503020204020204" pitchFamily="34" charset="-122"/>
                <a:ea typeface="微软雅黑" panose="020B0503020204020204" pitchFamily="34" charset="-122"/>
              </a:rPr>
              <a:t>D-USB</a:t>
            </a:r>
            <a:r>
              <a:rPr lang="en-US" altLang="zh-CN" sz="2000" dirty="0" smtClean="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 </a:t>
            </a:r>
            <a:r>
              <a:rPr lang="en-US" altLang="zh-CN" sz="2000" dirty="0" smtClean="0">
                <a:solidFill>
                  <a:schemeClr val="bg1"/>
                </a:solidFill>
                <a:latin typeface="微软雅黑" panose="020B0503020204020204" pitchFamily="34" charset="-122"/>
                <a:ea typeface="微软雅黑" panose="020B0503020204020204" pitchFamily="34" charset="-122"/>
              </a:rPr>
              <a:t>and o-FAST </a:t>
            </a:r>
            <a:r>
              <a:rPr lang="en-US" altLang="zh-CN" sz="2000" dirty="0">
                <a:solidFill>
                  <a:schemeClr val="bg1"/>
                </a:solidFill>
                <a:latin typeface="微软雅黑" panose="020B0503020204020204" pitchFamily="34" charset="-122"/>
                <a:ea typeface="微软雅黑" panose="020B0503020204020204" pitchFamily="34" charset="-122"/>
              </a:rPr>
              <a:t>as </a:t>
            </a:r>
            <a:r>
              <a:rPr lang="en-US" altLang="zh-CN" sz="2000" b="1" dirty="0">
                <a:solidFill>
                  <a:srgbClr val="FF0000"/>
                </a:solidFill>
                <a:latin typeface="微软雅黑" panose="020B0503020204020204" pitchFamily="34" charset="-122"/>
                <a:ea typeface="微软雅黑" panose="020B0503020204020204" pitchFamily="34" charset="-122"/>
              </a:rPr>
              <a:t>o-USB</a:t>
            </a:r>
            <a:endParaRPr lang="zh-CN" altLang="en-US" sz="2000" b="1" dirty="0">
              <a:solidFill>
                <a:srgbClr val="FF0000"/>
              </a:solidFill>
              <a:latin typeface="微软雅黑" panose="020B0503020204020204" pitchFamily="34" charset="-122"/>
              <a:ea typeface="微软雅黑" panose="020B0503020204020204" pitchFamily="34" charset="-122"/>
            </a:endParaRPr>
          </a:p>
        </p:txBody>
      </p:sp>
      <p:sp>
        <p:nvSpPr>
          <p:cNvPr id="11" name="矩形 10"/>
          <p:cNvSpPr/>
          <p:nvPr/>
        </p:nvSpPr>
        <p:spPr>
          <a:xfrm>
            <a:off x="1440439" y="2718308"/>
            <a:ext cx="1653017" cy="461665"/>
          </a:xfrm>
          <a:prstGeom prst="rect">
            <a:avLst/>
          </a:prstGeom>
        </p:spPr>
        <p:txBody>
          <a:bodyPr wrap="none">
            <a:spAutoFit/>
          </a:bodyPr>
          <a:lstStyle/>
          <a:p>
            <a:pPr marL="342900" indent="-342900">
              <a:buFont typeface="Wingdings" panose="05000000000000000000" pitchFamily="2" charset="2"/>
              <a:buChar char="l"/>
            </a:pPr>
            <a:r>
              <a:rPr lang="en-US" altLang="zh-CN" sz="2400" dirty="0" smtClean="0">
                <a:solidFill>
                  <a:schemeClr val="bg1"/>
                </a:solidFill>
                <a:latin typeface="微软雅黑" panose="020B0503020204020204" pitchFamily="34" charset="-122"/>
                <a:ea typeface="微软雅黑" panose="020B0503020204020204" pitchFamily="34" charset="-122"/>
              </a:rPr>
              <a:t>Dataset</a:t>
            </a:r>
            <a:endParaRPr lang="zh-CN" altLang="en-US" sz="2400" b="1" dirty="0">
              <a:solidFill>
                <a:srgbClr val="FF0000"/>
              </a:solidFill>
              <a:latin typeface="微软雅黑" panose="020B0503020204020204" pitchFamily="34" charset="-122"/>
              <a:ea typeface="微软雅黑" panose="020B0503020204020204" pitchFamily="34" charset="-122"/>
            </a:endParaRPr>
          </a:p>
        </p:txBody>
      </p:sp>
      <p:sp>
        <p:nvSpPr>
          <p:cNvPr id="7" name="矩形 6"/>
          <p:cNvSpPr/>
          <p:nvPr/>
        </p:nvSpPr>
        <p:spPr>
          <a:xfrm>
            <a:off x="2083902" y="3422661"/>
            <a:ext cx="9912556" cy="400110"/>
          </a:xfrm>
          <a:prstGeom prst="rect">
            <a:avLst/>
          </a:prstGeom>
        </p:spPr>
        <p:txBody>
          <a:bodyPr wrap="square">
            <a:spAutoFit/>
          </a:bodyPr>
          <a:lstStyle/>
          <a:p>
            <a:r>
              <a:rPr lang="en-US" altLang="zh-CN" sz="2000" dirty="0" smtClean="0">
                <a:solidFill>
                  <a:schemeClr val="bg1"/>
                </a:solidFill>
                <a:latin typeface="微软雅黑" panose="020B0503020204020204" pitchFamily="34" charset="-122"/>
                <a:ea typeface="微软雅黑" panose="020B0503020204020204" pitchFamily="34" charset="-122"/>
              </a:rPr>
              <a:t>1. </a:t>
            </a:r>
            <a:r>
              <a:rPr lang="en-US" altLang="zh-CN" sz="2000" dirty="0" err="1" smtClean="0">
                <a:solidFill>
                  <a:schemeClr val="bg1"/>
                </a:solidFill>
                <a:latin typeface="微软雅黑" panose="020B0503020204020204" pitchFamily="34" charset="-122"/>
                <a:ea typeface="微软雅黑" panose="020B0503020204020204" pitchFamily="34" charset="-122"/>
              </a:rPr>
              <a:t>UKbench</a:t>
            </a:r>
            <a:r>
              <a:rPr lang="en-US" altLang="zh-CN" sz="2000" dirty="0" smtClean="0">
                <a:solidFill>
                  <a:schemeClr val="bg1"/>
                </a:solidFill>
                <a:latin typeface="微软雅黑" panose="020B0503020204020204" pitchFamily="34" charset="-122"/>
                <a:ea typeface="微软雅黑" panose="020B0503020204020204" pitchFamily="34" charset="-122"/>
              </a:rPr>
              <a:t> </a:t>
            </a:r>
            <a:r>
              <a:rPr lang="en-US" altLang="zh-CN" sz="2000" dirty="0">
                <a:solidFill>
                  <a:schemeClr val="bg1"/>
                </a:solidFill>
                <a:latin typeface="微软雅黑" panose="020B0503020204020204" pitchFamily="34" charset="-122"/>
                <a:ea typeface="微软雅黑" panose="020B0503020204020204" pitchFamily="34" charset="-122"/>
              </a:rPr>
              <a:t>: contains 2,550 </a:t>
            </a:r>
            <a:r>
              <a:rPr lang="en-US" altLang="zh-CN" sz="2000" dirty="0" smtClean="0">
                <a:solidFill>
                  <a:schemeClr val="bg1"/>
                </a:solidFill>
                <a:latin typeface="微软雅黑" panose="020B0503020204020204" pitchFamily="34" charset="-122"/>
                <a:ea typeface="微软雅黑" panose="020B0503020204020204" pitchFamily="34" charset="-122"/>
              </a:rPr>
              <a:t>objects under </a:t>
            </a:r>
            <a:r>
              <a:rPr lang="en-US" altLang="zh-CN" sz="2000" dirty="0">
                <a:solidFill>
                  <a:schemeClr val="bg1"/>
                </a:solidFill>
                <a:latin typeface="微软雅黑" panose="020B0503020204020204" pitchFamily="34" charset="-122"/>
                <a:ea typeface="微软雅黑" panose="020B0503020204020204" pitchFamily="34" charset="-122"/>
              </a:rPr>
              <a:t>4 different viewpoints, </a:t>
            </a:r>
            <a:r>
              <a:rPr lang="en-US" altLang="zh-CN" sz="2000" dirty="0">
                <a:solidFill>
                  <a:srgbClr val="FF0000"/>
                </a:solidFill>
                <a:latin typeface="微软雅黑" panose="020B0503020204020204" pitchFamily="34" charset="-122"/>
                <a:ea typeface="微软雅黑" panose="020B0503020204020204" pitchFamily="34" charset="-122"/>
              </a:rPr>
              <a:t>10,200</a:t>
            </a:r>
            <a:r>
              <a:rPr lang="en-US" altLang="zh-CN" sz="2000" dirty="0">
                <a:solidFill>
                  <a:schemeClr val="bg1"/>
                </a:solidFill>
                <a:latin typeface="微软雅黑" panose="020B0503020204020204" pitchFamily="34" charset="-122"/>
                <a:ea typeface="微软雅黑" panose="020B0503020204020204" pitchFamily="34" charset="-122"/>
              </a:rPr>
              <a:t> images</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8" name="矩形 7"/>
          <p:cNvSpPr/>
          <p:nvPr/>
        </p:nvSpPr>
        <p:spPr>
          <a:xfrm>
            <a:off x="2083902" y="4165758"/>
            <a:ext cx="6668910" cy="400110"/>
          </a:xfrm>
          <a:prstGeom prst="rect">
            <a:avLst/>
          </a:prstGeom>
        </p:spPr>
        <p:txBody>
          <a:bodyPr wrap="square">
            <a:spAutoFit/>
          </a:bodyPr>
          <a:lstStyle/>
          <a:p>
            <a:r>
              <a:rPr lang="en-US" altLang="zh-CN" sz="2000" dirty="0" smtClean="0">
                <a:solidFill>
                  <a:schemeClr val="bg1"/>
                </a:solidFill>
                <a:latin typeface="微软雅黑" panose="020B0503020204020204" pitchFamily="34" charset="-122"/>
                <a:ea typeface="微软雅黑" panose="020B0503020204020204" pitchFamily="34" charset="-122"/>
              </a:rPr>
              <a:t>2. Oxford5K : </a:t>
            </a:r>
            <a:r>
              <a:rPr lang="fr-FR" altLang="zh-CN" sz="2000" dirty="0" smtClean="0">
                <a:solidFill>
                  <a:schemeClr val="bg1"/>
                </a:solidFill>
                <a:latin typeface="微软雅黑" panose="020B0503020204020204" pitchFamily="34" charset="-122"/>
                <a:ea typeface="微软雅黑" panose="020B0503020204020204" pitchFamily="34" charset="-122"/>
              </a:rPr>
              <a:t>contains </a:t>
            </a:r>
            <a:r>
              <a:rPr lang="fr-FR" altLang="zh-CN" sz="2000" dirty="0">
                <a:solidFill>
                  <a:schemeClr val="bg1"/>
                </a:solidFill>
                <a:latin typeface="微软雅黑" panose="020B0503020204020204" pitchFamily="34" charset="-122"/>
                <a:ea typeface="微软雅黑" panose="020B0503020204020204" pitchFamily="34" charset="-122"/>
              </a:rPr>
              <a:t>55 queries and </a:t>
            </a:r>
            <a:r>
              <a:rPr lang="fr-FR" altLang="zh-CN" sz="2000" dirty="0" smtClean="0">
                <a:solidFill>
                  <a:srgbClr val="FF0000"/>
                </a:solidFill>
                <a:latin typeface="微软雅黑" panose="020B0503020204020204" pitchFamily="34" charset="-122"/>
                <a:ea typeface="微软雅黑" panose="020B0503020204020204" pitchFamily="34" charset="-122"/>
              </a:rPr>
              <a:t>5,063</a:t>
            </a:r>
            <a:r>
              <a:rPr lang="fr-FR" altLang="zh-CN" sz="2000" dirty="0" smtClean="0">
                <a:solidFill>
                  <a:schemeClr val="bg1"/>
                </a:solidFill>
                <a:latin typeface="微软雅黑" panose="020B0503020204020204" pitchFamily="34" charset="-122"/>
                <a:ea typeface="微软雅黑" panose="020B0503020204020204" pitchFamily="34" charset="-122"/>
              </a:rPr>
              <a:t> images</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2119951" y="4496528"/>
            <a:ext cx="9591369" cy="1292662"/>
          </a:xfrm>
          <a:prstGeom prst="rect">
            <a:avLst/>
          </a:prstGeom>
        </p:spPr>
        <p:txBody>
          <a:bodyPr wrap="square">
            <a:spAutoFit/>
          </a:bodyPr>
          <a:lstStyle/>
          <a:p>
            <a:r>
              <a:rPr lang="en-US" altLang="zh-CN" dirty="0">
                <a:latin typeface="Times-Roman"/>
              </a:rPr>
              <a:t>collect a partial-duplicate</a:t>
            </a:r>
          </a:p>
          <a:p>
            <a:pPr>
              <a:lnSpc>
                <a:spcPct val="150000"/>
              </a:lnSpc>
            </a:pPr>
            <a:r>
              <a:rPr lang="en-US" altLang="zh-CN" sz="2000" dirty="0" smtClean="0">
                <a:solidFill>
                  <a:schemeClr val="bg1"/>
                </a:solidFill>
                <a:latin typeface="微软雅黑" panose="020B0503020204020204" pitchFamily="34" charset="-122"/>
                <a:ea typeface="微软雅黑" panose="020B0503020204020204" pitchFamily="34" charset="-122"/>
              </a:rPr>
              <a:t>3. partial-duplicate image dataset : image </a:t>
            </a:r>
            <a:r>
              <a:rPr lang="en-US" altLang="zh-CN" sz="2000" dirty="0">
                <a:solidFill>
                  <a:schemeClr val="bg1"/>
                </a:solidFill>
                <a:latin typeface="微软雅黑" panose="020B0503020204020204" pitchFamily="34" charset="-122"/>
                <a:ea typeface="微软雅黑" panose="020B0503020204020204" pitchFamily="34" charset="-122"/>
              </a:rPr>
              <a:t>dataset, containing 25 categories and about </a:t>
            </a:r>
            <a:r>
              <a:rPr lang="en-US" altLang="zh-CN" sz="2000" dirty="0">
                <a:solidFill>
                  <a:srgbClr val="FF0000"/>
                </a:solidFill>
                <a:latin typeface="微软雅黑" panose="020B0503020204020204" pitchFamily="34" charset="-122"/>
                <a:ea typeface="微软雅黑" panose="020B0503020204020204" pitchFamily="34" charset="-122"/>
              </a:rPr>
              <a:t>800</a:t>
            </a:r>
            <a:r>
              <a:rPr lang="en-US" altLang="zh-CN" sz="2000" dirty="0">
                <a:solidFill>
                  <a:schemeClr val="bg1"/>
                </a:solidFill>
                <a:latin typeface="微软雅黑" panose="020B0503020204020204" pitchFamily="34" charset="-122"/>
                <a:ea typeface="微软雅黑" panose="020B0503020204020204" pitchFamily="34" charset="-122"/>
              </a:rPr>
              <a:t> images</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ustDataLst>
      <p:tags r:id="rId1"/>
    </p:custDataLst>
    <p:extLst>
      <p:ext uri="{BB962C8B-B14F-4D97-AF65-F5344CB8AC3E}">
        <p14:creationId xmlns:p14="http://schemas.microsoft.com/office/powerpoint/2010/main" val="1840276206"/>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097551" y="368857"/>
            <a:ext cx="8490155" cy="1143000"/>
          </a:xfrm>
        </p:spPr>
        <p:txBody>
          <a:bodyPr>
            <a:noAutofit/>
          </a:bodyPr>
          <a:lstStyle/>
          <a:p>
            <a:r>
              <a:rPr lang="en-US" altLang="zh-CN" dirty="0">
                <a:solidFill>
                  <a:schemeClr val="bg1"/>
                </a:solidFill>
              </a:rPr>
              <a:t>EXPERIMENTS</a:t>
            </a:r>
            <a:endParaRPr lang="zh-CN" altLang="en-US" dirty="0">
              <a:solidFill>
                <a:schemeClr val="bg1"/>
              </a:solidFill>
            </a:endParaRPr>
          </a:p>
        </p:txBody>
      </p:sp>
      <p:sp>
        <p:nvSpPr>
          <p:cNvPr id="37" name="灯片编号占位符 36"/>
          <p:cNvSpPr>
            <a:spLocks noGrp="1"/>
          </p:cNvSpPr>
          <p:nvPr>
            <p:ph type="sldNum" sz="quarter" idx="12"/>
          </p:nvPr>
        </p:nvSpPr>
        <p:spPr>
          <a:xfrm>
            <a:off x="9165306" y="6430091"/>
            <a:ext cx="2844800" cy="365125"/>
          </a:xfrm>
        </p:spPr>
        <p:txBody>
          <a:bodyPr/>
          <a:lstStyle/>
          <a:p>
            <a:fld id="{0C913308-F349-4B6D-A68A-DD1791B4A57B}" type="slidenum">
              <a:rPr lang="zh-CN" altLang="en-US" smtClean="0">
                <a:solidFill>
                  <a:prstClr val="black"/>
                </a:solidFill>
              </a:rPr>
              <a:pPr/>
              <a:t>24</a:t>
            </a:fld>
            <a:endParaRPr lang="zh-CN" altLang="en-US">
              <a:solidFill>
                <a:prstClr val="black"/>
              </a:solidFill>
            </a:endParaRPr>
          </a:p>
        </p:txBody>
      </p:sp>
      <p:sp>
        <p:nvSpPr>
          <p:cNvPr id="6" name="矩形 5"/>
          <p:cNvSpPr/>
          <p:nvPr/>
        </p:nvSpPr>
        <p:spPr>
          <a:xfrm>
            <a:off x="1039192" y="1699669"/>
            <a:ext cx="5819735" cy="461665"/>
          </a:xfrm>
          <a:prstGeom prst="rect">
            <a:avLst/>
          </a:prstGeom>
        </p:spPr>
        <p:txBody>
          <a:bodyPr wrap="none">
            <a:spAutoFit/>
          </a:bodyPr>
          <a:lstStyle/>
          <a:p>
            <a:r>
              <a:rPr lang="en-US" altLang="zh-CN" sz="2400" dirty="0" smtClean="0">
                <a:solidFill>
                  <a:schemeClr val="bg1"/>
                </a:solidFill>
                <a:latin typeface="微软雅黑" panose="020B0503020204020204" pitchFamily="34" charset="-122"/>
                <a:ea typeface="微软雅黑" panose="020B0503020204020204" pitchFamily="34" charset="-122"/>
              </a:rPr>
              <a:t>1. </a:t>
            </a:r>
            <a:r>
              <a:rPr lang="en-US" altLang="zh-CN" sz="2400" i="1" dirty="0" smtClean="0">
                <a:solidFill>
                  <a:schemeClr val="bg1"/>
                </a:solidFill>
                <a:latin typeface="微软雅黑" panose="020B0503020204020204" pitchFamily="34" charset="-122"/>
                <a:ea typeface="微软雅黑" panose="020B0503020204020204" pitchFamily="34" charset="-122"/>
              </a:rPr>
              <a:t>Discriminative</a:t>
            </a:r>
            <a:r>
              <a:rPr lang="en-US" altLang="zh-CN" sz="2400" dirty="0" smtClean="0">
                <a:solidFill>
                  <a:schemeClr val="bg1"/>
                </a:solidFill>
                <a:latin typeface="微软雅黑" panose="020B0503020204020204" pitchFamily="34" charset="-122"/>
                <a:ea typeface="微软雅黑" panose="020B0503020204020204" pitchFamily="34" charset="-122"/>
              </a:rPr>
              <a:t> </a:t>
            </a:r>
            <a:r>
              <a:rPr lang="en-US" altLang="zh-CN" sz="2400" dirty="0">
                <a:solidFill>
                  <a:schemeClr val="bg1"/>
                </a:solidFill>
                <a:latin typeface="微软雅黑" panose="020B0503020204020204" pitchFamily="34" charset="-122"/>
                <a:ea typeface="微软雅黑" panose="020B0503020204020204" pitchFamily="34" charset="-122"/>
              </a:rPr>
              <a:t>Power of 24-Bit </a:t>
            </a:r>
            <a:r>
              <a:rPr lang="en-US" altLang="zh-CN" sz="2400" dirty="0" smtClean="0">
                <a:solidFill>
                  <a:schemeClr val="bg1"/>
                </a:solidFill>
                <a:latin typeface="微软雅黑" panose="020B0503020204020204" pitchFamily="34" charset="-122"/>
                <a:ea typeface="微软雅黑" panose="020B0503020204020204" pitchFamily="34" charset="-122"/>
              </a:rPr>
              <a:t>USB</a:t>
            </a:r>
            <a:endParaRPr lang="zh-CN" altLang="en-US" sz="2400" dirty="0">
              <a:solidFill>
                <a:schemeClr val="bg1"/>
              </a:solidFill>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4"/>
          <a:stretch>
            <a:fillRect/>
          </a:stretch>
        </p:blipFill>
        <p:spPr>
          <a:xfrm>
            <a:off x="2340081" y="2349147"/>
            <a:ext cx="8005094" cy="3575156"/>
          </a:xfrm>
          <a:prstGeom prst="rect">
            <a:avLst/>
          </a:prstGeom>
        </p:spPr>
      </p:pic>
      <p:pic>
        <p:nvPicPr>
          <p:cNvPr id="12" name="图片 11"/>
          <p:cNvPicPr>
            <a:picLocks noChangeAspect="1"/>
          </p:cNvPicPr>
          <p:nvPr/>
        </p:nvPicPr>
        <p:blipFill>
          <a:blip r:embed="rId5"/>
          <a:stretch>
            <a:fillRect/>
          </a:stretch>
        </p:blipFill>
        <p:spPr>
          <a:xfrm>
            <a:off x="3170803" y="5924303"/>
            <a:ext cx="6343650" cy="568330"/>
          </a:xfrm>
          <a:prstGeom prst="rect">
            <a:avLst/>
          </a:prstGeom>
        </p:spPr>
      </p:pic>
      <p:sp>
        <p:nvSpPr>
          <p:cNvPr id="13" name="圆角矩形 12"/>
          <p:cNvSpPr/>
          <p:nvPr/>
        </p:nvSpPr>
        <p:spPr>
          <a:xfrm>
            <a:off x="4866969" y="3111910"/>
            <a:ext cx="678426" cy="2566219"/>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14"/>
          <p:cNvSpPr/>
          <p:nvPr/>
        </p:nvSpPr>
        <p:spPr>
          <a:xfrm>
            <a:off x="8839206" y="3057834"/>
            <a:ext cx="678426" cy="2566219"/>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extLst>
      <p:ext uri="{BB962C8B-B14F-4D97-AF65-F5344CB8AC3E}">
        <p14:creationId xmlns:p14="http://schemas.microsoft.com/office/powerpoint/2010/main" val="37232962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anim calcmode="lin" valueType="num">
                                      <p:cBhvr>
                                        <p:cTn id="13" dur="500" fill="hold"/>
                                        <p:tgtEl>
                                          <p:spTgt spid="13"/>
                                        </p:tgtEl>
                                        <p:attrNameLst>
                                          <p:attrName>ppt_x</p:attrName>
                                        </p:attrNameLst>
                                      </p:cBhvr>
                                      <p:tavLst>
                                        <p:tav tm="0">
                                          <p:val>
                                            <p:strVal val="#ppt_x"/>
                                          </p:val>
                                        </p:tav>
                                        <p:tav tm="100000">
                                          <p:val>
                                            <p:strVal val="#ppt_x"/>
                                          </p:val>
                                        </p:tav>
                                      </p:tavLst>
                                    </p:anim>
                                    <p:anim calcmode="lin" valueType="num">
                                      <p:cBhvr>
                                        <p:cTn id="14"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4"/>
          <a:stretch>
            <a:fillRect/>
          </a:stretch>
        </p:blipFill>
        <p:spPr>
          <a:xfrm>
            <a:off x="2254198" y="2277396"/>
            <a:ext cx="8171279" cy="3613816"/>
          </a:xfrm>
          <a:prstGeom prst="rect">
            <a:avLst/>
          </a:prstGeom>
        </p:spPr>
      </p:pic>
      <p:sp>
        <p:nvSpPr>
          <p:cNvPr id="2" name="标题 1"/>
          <p:cNvSpPr>
            <a:spLocks noGrp="1"/>
          </p:cNvSpPr>
          <p:nvPr>
            <p:ph type="title"/>
          </p:nvPr>
        </p:nvSpPr>
        <p:spPr>
          <a:xfrm>
            <a:off x="2097551" y="368857"/>
            <a:ext cx="8490155" cy="1143000"/>
          </a:xfrm>
        </p:spPr>
        <p:txBody>
          <a:bodyPr>
            <a:noAutofit/>
          </a:bodyPr>
          <a:lstStyle/>
          <a:p>
            <a:r>
              <a:rPr lang="en-US" altLang="zh-CN" dirty="0">
                <a:solidFill>
                  <a:schemeClr val="bg1"/>
                </a:solidFill>
              </a:rPr>
              <a:t>EXPERIMENTS</a:t>
            </a:r>
            <a:endParaRPr lang="zh-CN" altLang="en-US" dirty="0">
              <a:solidFill>
                <a:schemeClr val="bg1"/>
              </a:solidFill>
            </a:endParaRPr>
          </a:p>
        </p:txBody>
      </p:sp>
      <p:sp>
        <p:nvSpPr>
          <p:cNvPr id="37" name="灯片编号占位符 36"/>
          <p:cNvSpPr>
            <a:spLocks noGrp="1"/>
          </p:cNvSpPr>
          <p:nvPr>
            <p:ph type="sldNum" sz="quarter" idx="12"/>
          </p:nvPr>
        </p:nvSpPr>
        <p:spPr>
          <a:xfrm>
            <a:off x="9165306" y="6430091"/>
            <a:ext cx="2844800" cy="365125"/>
          </a:xfrm>
        </p:spPr>
        <p:txBody>
          <a:bodyPr/>
          <a:lstStyle/>
          <a:p>
            <a:fld id="{0C913308-F349-4B6D-A68A-DD1791B4A57B}" type="slidenum">
              <a:rPr lang="zh-CN" altLang="en-US" smtClean="0">
                <a:solidFill>
                  <a:prstClr val="black"/>
                </a:solidFill>
              </a:rPr>
              <a:pPr/>
              <a:t>25</a:t>
            </a:fld>
            <a:endParaRPr lang="zh-CN" altLang="en-US">
              <a:solidFill>
                <a:prstClr val="black"/>
              </a:solidFill>
            </a:endParaRPr>
          </a:p>
        </p:txBody>
      </p:sp>
      <p:sp>
        <p:nvSpPr>
          <p:cNvPr id="6" name="矩形 5"/>
          <p:cNvSpPr/>
          <p:nvPr/>
        </p:nvSpPr>
        <p:spPr>
          <a:xfrm>
            <a:off x="1319333" y="1697936"/>
            <a:ext cx="4874989" cy="461665"/>
          </a:xfrm>
          <a:prstGeom prst="rect">
            <a:avLst/>
          </a:prstGeom>
        </p:spPr>
        <p:txBody>
          <a:bodyPr wrap="none">
            <a:spAutoFit/>
          </a:bodyPr>
          <a:lstStyle/>
          <a:p>
            <a:r>
              <a:rPr lang="en-US" altLang="zh-CN" sz="2400" dirty="0" smtClean="0">
                <a:solidFill>
                  <a:schemeClr val="bg1"/>
                </a:solidFill>
                <a:latin typeface="微软雅黑" panose="020B0503020204020204" pitchFamily="34" charset="-122"/>
                <a:ea typeface="微软雅黑" panose="020B0503020204020204" pitchFamily="34" charset="-122"/>
              </a:rPr>
              <a:t>2. </a:t>
            </a:r>
            <a:r>
              <a:rPr lang="en-US" altLang="zh-CN" sz="2400" dirty="0">
                <a:solidFill>
                  <a:schemeClr val="bg1"/>
                </a:solidFill>
                <a:latin typeface="微软雅黑" panose="020B0503020204020204" pitchFamily="34" charset="-122"/>
                <a:ea typeface="微软雅黑" panose="020B0503020204020204" pitchFamily="34" charset="-122"/>
              </a:rPr>
              <a:t>USB Plus Cascade Verification</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13" name="圆角矩形 12"/>
          <p:cNvSpPr/>
          <p:nvPr/>
        </p:nvSpPr>
        <p:spPr>
          <a:xfrm>
            <a:off x="5515896" y="2889682"/>
            <a:ext cx="678426" cy="2717290"/>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14"/>
          <p:cNvSpPr/>
          <p:nvPr/>
        </p:nvSpPr>
        <p:spPr>
          <a:xfrm>
            <a:off x="9650364" y="2807116"/>
            <a:ext cx="678426" cy="2799856"/>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5"/>
          <a:stretch>
            <a:fillRect/>
          </a:stretch>
        </p:blipFill>
        <p:spPr>
          <a:xfrm>
            <a:off x="2349246" y="5977718"/>
            <a:ext cx="8021837" cy="602837"/>
          </a:xfrm>
          <a:prstGeom prst="rect">
            <a:avLst/>
          </a:prstGeom>
        </p:spPr>
      </p:pic>
    </p:spTree>
    <p:custDataLst>
      <p:tags r:id="rId1"/>
    </p:custDataLst>
    <p:extLst>
      <p:ext uri="{BB962C8B-B14F-4D97-AF65-F5344CB8AC3E}">
        <p14:creationId xmlns:p14="http://schemas.microsoft.com/office/powerpoint/2010/main" val="525684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anim calcmode="lin" valueType="num">
                                      <p:cBhvr>
                                        <p:cTn id="13" dur="500" fill="hold"/>
                                        <p:tgtEl>
                                          <p:spTgt spid="13"/>
                                        </p:tgtEl>
                                        <p:attrNameLst>
                                          <p:attrName>ppt_x</p:attrName>
                                        </p:attrNameLst>
                                      </p:cBhvr>
                                      <p:tavLst>
                                        <p:tav tm="0">
                                          <p:val>
                                            <p:strVal val="#ppt_x"/>
                                          </p:val>
                                        </p:tav>
                                        <p:tav tm="100000">
                                          <p:val>
                                            <p:strVal val="#ppt_x"/>
                                          </p:val>
                                        </p:tav>
                                      </p:tavLst>
                                    </p:anim>
                                    <p:anim calcmode="lin" valueType="num">
                                      <p:cBhvr>
                                        <p:cTn id="14"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4"/>
          <a:stretch>
            <a:fillRect/>
          </a:stretch>
        </p:blipFill>
        <p:spPr>
          <a:xfrm>
            <a:off x="871670" y="4424464"/>
            <a:ext cx="6008278" cy="1869612"/>
          </a:xfrm>
          <a:prstGeom prst="rect">
            <a:avLst/>
          </a:prstGeom>
        </p:spPr>
      </p:pic>
      <p:sp>
        <p:nvSpPr>
          <p:cNvPr id="2" name="标题 1"/>
          <p:cNvSpPr>
            <a:spLocks noGrp="1"/>
          </p:cNvSpPr>
          <p:nvPr>
            <p:ph type="title"/>
          </p:nvPr>
        </p:nvSpPr>
        <p:spPr>
          <a:xfrm>
            <a:off x="2097551" y="198534"/>
            <a:ext cx="8490155" cy="1143000"/>
          </a:xfrm>
        </p:spPr>
        <p:txBody>
          <a:bodyPr>
            <a:noAutofit/>
          </a:bodyPr>
          <a:lstStyle/>
          <a:p>
            <a:r>
              <a:rPr lang="en-US" altLang="zh-CN" dirty="0">
                <a:solidFill>
                  <a:schemeClr val="bg1"/>
                </a:solidFill>
              </a:rPr>
              <a:t>EXPERIMENTS</a:t>
            </a:r>
            <a:endParaRPr lang="zh-CN" altLang="en-US" dirty="0">
              <a:solidFill>
                <a:schemeClr val="bg1"/>
              </a:solidFill>
            </a:endParaRPr>
          </a:p>
        </p:txBody>
      </p:sp>
      <p:sp>
        <p:nvSpPr>
          <p:cNvPr id="37" name="灯片编号占位符 36"/>
          <p:cNvSpPr>
            <a:spLocks noGrp="1"/>
          </p:cNvSpPr>
          <p:nvPr>
            <p:ph type="sldNum" sz="quarter" idx="12"/>
          </p:nvPr>
        </p:nvSpPr>
        <p:spPr>
          <a:xfrm>
            <a:off x="9165306" y="6430091"/>
            <a:ext cx="2844800" cy="365125"/>
          </a:xfrm>
        </p:spPr>
        <p:txBody>
          <a:bodyPr/>
          <a:lstStyle/>
          <a:p>
            <a:fld id="{0C913308-F349-4B6D-A68A-DD1791B4A57B}" type="slidenum">
              <a:rPr lang="zh-CN" altLang="en-US" smtClean="0">
                <a:solidFill>
                  <a:prstClr val="black"/>
                </a:solidFill>
              </a:rPr>
              <a:pPr/>
              <a:t>26</a:t>
            </a:fld>
            <a:endParaRPr lang="zh-CN" altLang="en-US">
              <a:solidFill>
                <a:prstClr val="black"/>
              </a:solidFill>
            </a:endParaRPr>
          </a:p>
        </p:txBody>
      </p:sp>
      <p:sp>
        <p:nvSpPr>
          <p:cNvPr id="6" name="矩形 5"/>
          <p:cNvSpPr/>
          <p:nvPr/>
        </p:nvSpPr>
        <p:spPr>
          <a:xfrm>
            <a:off x="871670" y="1624194"/>
            <a:ext cx="2451761" cy="461665"/>
          </a:xfrm>
          <a:prstGeom prst="rect">
            <a:avLst/>
          </a:prstGeom>
        </p:spPr>
        <p:txBody>
          <a:bodyPr wrap="none">
            <a:spAutoFit/>
          </a:bodyPr>
          <a:lstStyle/>
          <a:p>
            <a:r>
              <a:rPr lang="en-US" altLang="zh-CN" sz="2400" dirty="0" smtClean="0">
                <a:solidFill>
                  <a:schemeClr val="bg1"/>
                </a:solidFill>
                <a:latin typeface="微软雅黑" panose="020B0503020204020204" pitchFamily="34" charset="-122"/>
                <a:ea typeface="微软雅黑" panose="020B0503020204020204" pitchFamily="34" charset="-122"/>
              </a:rPr>
              <a:t>3. Comparisons</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15" name="圆角矩形 14"/>
          <p:cNvSpPr/>
          <p:nvPr/>
        </p:nvSpPr>
        <p:spPr>
          <a:xfrm>
            <a:off x="3536596" y="4789414"/>
            <a:ext cx="1507352" cy="1600763"/>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5"/>
          <a:stretch>
            <a:fillRect/>
          </a:stretch>
        </p:blipFill>
        <p:spPr>
          <a:xfrm>
            <a:off x="4799524" y="1467612"/>
            <a:ext cx="7053263" cy="3235638"/>
          </a:xfrm>
          <a:prstGeom prst="rect">
            <a:avLst/>
          </a:prstGeom>
        </p:spPr>
      </p:pic>
      <p:sp>
        <p:nvSpPr>
          <p:cNvPr id="13" name="圆角矩形 12"/>
          <p:cNvSpPr/>
          <p:nvPr/>
        </p:nvSpPr>
        <p:spPr>
          <a:xfrm>
            <a:off x="8508503" y="3151264"/>
            <a:ext cx="1520400" cy="1617819"/>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extLst>
      <p:ext uri="{BB962C8B-B14F-4D97-AF65-F5344CB8AC3E}">
        <p14:creationId xmlns:p14="http://schemas.microsoft.com/office/powerpoint/2010/main" val="19051840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anim calcmode="lin" valueType="num">
                                      <p:cBhvr>
                                        <p:cTn id="13" dur="500" fill="hold"/>
                                        <p:tgtEl>
                                          <p:spTgt spid="13"/>
                                        </p:tgtEl>
                                        <p:attrNameLst>
                                          <p:attrName>ppt_x</p:attrName>
                                        </p:attrNameLst>
                                      </p:cBhvr>
                                      <p:tavLst>
                                        <p:tav tm="0">
                                          <p:val>
                                            <p:strVal val="#ppt_x"/>
                                          </p:val>
                                        </p:tav>
                                        <p:tav tm="100000">
                                          <p:val>
                                            <p:strVal val="#ppt_x"/>
                                          </p:val>
                                        </p:tav>
                                      </p:tavLst>
                                    </p:anim>
                                    <p:anim calcmode="lin" valueType="num">
                                      <p:cBhvr>
                                        <p:cTn id="14"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灯片编号占位符 36"/>
          <p:cNvSpPr>
            <a:spLocks noGrp="1"/>
          </p:cNvSpPr>
          <p:nvPr>
            <p:ph type="sldNum" sz="quarter" idx="12"/>
          </p:nvPr>
        </p:nvSpPr>
        <p:spPr>
          <a:xfrm>
            <a:off x="9146256" y="6303472"/>
            <a:ext cx="2844800" cy="365125"/>
          </a:xfrm>
        </p:spPr>
        <p:txBody>
          <a:bodyPr/>
          <a:lstStyle/>
          <a:p>
            <a:fld id="{0C913308-F349-4B6D-A68A-DD1791B4A57B}" type="slidenum">
              <a:rPr lang="zh-CN" altLang="en-US" smtClean="0">
                <a:solidFill>
                  <a:prstClr val="black"/>
                </a:solidFill>
              </a:rPr>
              <a:pPr/>
              <a:t>27</a:t>
            </a:fld>
            <a:endParaRPr lang="zh-CN" altLang="en-US" dirty="0">
              <a:solidFill>
                <a:prstClr val="black"/>
              </a:solidFill>
            </a:endParaRPr>
          </a:p>
        </p:txBody>
      </p:sp>
      <p:pic>
        <p:nvPicPr>
          <p:cNvPr id="5" name="图片 4"/>
          <p:cNvPicPr>
            <a:picLocks noChangeAspect="1"/>
          </p:cNvPicPr>
          <p:nvPr/>
        </p:nvPicPr>
        <p:blipFill>
          <a:blip r:embed="rId4"/>
          <a:stretch>
            <a:fillRect/>
          </a:stretch>
        </p:blipFill>
        <p:spPr>
          <a:xfrm>
            <a:off x="426457" y="318277"/>
            <a:ext cx="8814935" cy="3027506"/>
          </a:xfrm>
          <a:prstGeom prst="rect">
            <a:avLst/>
          </a:prstGeom>
        </p:spPr>
      </p:pic>
      <p:pic>
        <p:nvPicPr>
          <p:cNvPr id="9" name="图片 8"/>
          <p:cNvPicPr>
            <a:picLocks noChangeAspect="1"/>
          </p:cNvPicPr>
          <p:nvPr/>
        </p:nvPicPr>
        <p:blipFill>
          <a:blip r:embed="rId5"/>
          <a:stretch>
            <a:fillRect/>
          </a:stretch>
        </p:blipFill>
        <p:spPr>
          <a:xfrm>
            <a:off x="469999" y="3345783"/>
            <a:ext cx="8706659" cy="3039332"/>
          </a:xfrm>
          <a:prstGeom prst="rect">
            <a:avLst/>
          </a:prstGeom>
        </p:spPr>
      </p:pic>
      <p:sp>
        <p:nvSpPr>
          <p:cNvPr id="12" name="矩形 11"/>
          <p:cNvSpPr/>
          <p:nvPr/>
        </p:nvSpPr>
        <p:spPr>
          <a:xfrm>
            <a:off x="9233340" y="3345783"/>
            <a:ext cx="3024707" cy="2347950"/>
          </a:xfrm>
          <a:prstGeom prst="rect">
            <a:avLst/>
          </a:prstGeom>
          <a:solidFill>
            <a:schemeClr val="bg2"/>
          </a:solidFill>
        </p:spPr>
        <p:txBody>
          <a:bodyPr wrap="square">
            <a:spAutoFit/>
          </a:bodyPr>
          <a:lstStyle/>
          <a:p>
            <a:pPr>
              <a:lnSpc>
                <a:spcPct val="150000"/>
              </a:lnSpc>
            </a:pPr>
            <a:r>
              <a:rPr lang="en-US" altLang="zh-CN" sz="2000" b="1" dirty="0" smtClean="0">
                <a:latin typeface="Times-Roman"/>
              </a:rPr>
              <a:t>D-USB </a:t>
            </a:r>
            <a:r>
              <a:rPr lang="zh-CN" altLang="en-US" sz="2000" b="1" dirty="0" smtClean="0">
                <a:latin typeface="Times-Roman"/>
              </a:rPr>
              <a:t>：</a:t>
            </a:r>
            <a:endParaRPr lang="en-US" altLang="zh-CN" sz="2000" b="1" dirty="0" smtClean="0">
              <a:latin typeface="Times-Roman"/>
            </a:endParaRPr>
          </a:p>
          <a:p>
            <a:pPr>
              <a:lnSpc>
                <a:spcPct val="150000"/>
              </a:lnSpc>
            </a:pPr>
            <a:r>
              <a:rPr lang="en-US" altLang="zh-CN" sz="2000" b="1" dirty="0" smtClean="0">
                <a:latin typeface="Times-Roman"/>
              </a:rPr>
              <a:t>red</a:t>
            </a:r>
            <a:r>
              <a:rPr lang="en-US" altLang="zh-CN" sz="2000" b="1" dirty="0">
                <a:latin typeface="Times-Roman"/>
              </a:rPr>
              <a:t>: 1-order match, green: 2-order match, blue: </a:t>
            </a:r>
            <a:r>
              <a:rPr lang="en-US" altLang="zh-CN" sz="2000" b="1" dirty="0" smtClean="0">
                <a:latin typeface="Times-Roman"/>
              </a:rPr>
              <a:t>3-order match</a:t>
            </a:r>
            <a:r>
              <a:rPr lang="en-US" altLang="zh-CN" sz="2000" b="1" dirty="0">
                <a:latin typeface="Times-Roman"/>
              </a:rPr>
              <a:t>, white: 4-order match.</a:t>
            </a:r>
            <a:endParaRPr lang="zh-CN" altLang="en-US" sz="2000" b="1" dirty="0"/>
          </a:p>
        </p:txBody>
      </p:sp>
    </p:spTree>
    <p:custDataLst>
      <p:tags r:id="rId1"/>
    </p:custDataLst>
    <p:extLst>
      <p:ext uri="{BB962C8B-B14F-4D97-AF65-F5344CB8AC3E}">
        <p14:creationId xmlns:p14="http://schemas.microsoft.com/office/powerpoint/2010/main" val="13039080"/>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灯片编号占位符 36"/>
          <p:cNvSpPr>
            <a:spLocks noGrp="1"/>
          </p:cNvSpPr>
          <p:nvPr>
            <p:ph type="sldNum" sz="quarter" idx="12"/>
          </p:nvPr>
        </p:nvSpPr>
        <p:spPr>
          <a:xfrm>
            <a:off x="9146256" y="6303472"/>
            <a:ext cx="2844800" cy="365125"/>
          </a:xfrm>
        </p:spPr>
        <p:txBody>
          <a:bodyPr/>
          <a:lstStyle/>
          <a:p>
            <a:fld id="{0C913308-F349-4B6D-A68A-DD1791B4A57B}" type="slidenum">
              <a:rPr lang="zh-CN" altLang="en-US" smtClean="0">
                <a:solidFill>
                  <a:prstClr val="black"/>
                </a:solidFill>
              </a:rPr>
              <a:pPr/>
              <a:t>28</a:t>
            </a:fld>
            <a:endParaRPr lang="zh-CN" altLang="en-US" dirty="0">
              <a:solidFill>
                <a:prstClr val="black"/>
              </a:solidFill>
            </a:endParaRPr>
          </a:p>
        </p:txBody>
      </p:sp>
      <p:pic>
        <p:nvPicPr>
          <p:cNvPr id="2" name="图片 1"/>
          <p:cNvPicPr>
            <a:picLocks noChangeAspect="1"/>
          </p:cNvPicPr>
          <p:nvPr/>
        </p:nvPicPr>
        <p:blipFill>
          <a:blip r:embed="rId4"/>
          <a:stretch>
            <a:fillRect/>
          </a:stretch>
        </p:blipFill>
        <p:spPr>
          <a:xfrm>
            <a:off x="2257424" y="280027"/>
            <a:ext cx="7886090" cy="6061545"/>
          </a:xfrm>
          <a:prstGeom prst="rect">
            <a:avLst/>
          </a:prstGeom>
        </p:spPr>
      </p:pic>
    </p:spTree>
    <p:custDataLst>
      <p:tags r:id="rId1"/>
    </p:custDataLst>
    <p:extLst>
      <p:ext uri="{BB962C8B-B14F-4D97-AF65-F5344CB8AC3E}">
        <p14:creationId xmlns:p14="http://schemas.microsoft.com/office/powerpoint/2010/main" val="401705896"/>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097551" y="303963"/>
            <a:ext cx="8490155" cy="1143000"/>
          </a:xfrm>
        </p:spPr>
        <p:txBody>
          <a:bodyPr>
            <a:noAutofit/>
          </a:bodyPr>
          <a:lstStyle/>
          <a:p>
            <a:r>
              <a:rPr lang="en-US" altLang="zh-CN" dirty="0">
                <a:solidFill>
                  <a:schemeClr val="bg1"/>
                </a:solidFill>
              </a:rPr>
              <a:t>EXPERIMENTS</a:t>
            </a:r>
            <a:endParaRPr lang="zh-CN" altLang="en-US" dirty="0">
              <a:solidFill>
                <a:schemeClr val="bg1"/>
              </a:solidFill>
            </a:endParaRPr>
          </a:p>
        </p:txBody>
      </p:sp>
      <p:sp>
        <p:nvSpPr>
          <p:cNvPr id="37" name="灯片编号占位符 36"/>
          <p:cNvSpPr>
            <a:spLocks noGrp="1"/>
          </p:cNvSpPr>
          <p:nvPr>
            <p:ph type="sldNum" sz="quarter" idx="12"/>
          </p:nvPr>
        </p:nvSpPr>
        <p:spPr>
          <a:xfrm>
            <a:off x="9165306" y="6430091"/>
            <a:ext cx="2844800" cy="365125"/>
          </a:xfrm>
        </p:spPr>
        <p:txBody>
          <a:bodyPr/>
          <a:lstStyle/>
          <a:p>
            <a:fld id="{0C913308-F349-4B6D-A68A-DD1791B4A57B}" type="slidenum">
              <a:rPr lang="zh-CN" altLang="en-US" smtClean="0">
                <a:solidFill>
                  <a:prstClr val="black"/>
                </a:solidFill>
              </a:rPr>
              <a:pPr/>
              <a:t>29</a:t>
            </a:fld>
            <a:endParaRPr lang="zh-CN" altLang="en-US">
              <a:solidFill>
                <a:prstClr val="black"/>
              </a:solidFill>
            </a:endParaRPr>
          </a:p>
        </p:txBody>
      </p:sp>
      <p:sp>
        <p:nvSpPr>
          <p:cNvPr id="6" name="矩形 5"/>
          <p:cNvSpPr/>
          <p:nvPr/>
        </p:nvSpPr>
        <p:spPr>
          <a:xfrm>
            <a:off x="1233622" y="1526672"/>
            <a:ext cx="3241337" cy="523220"/>
          </a:xfrm>
          <a:prstGeom prst="rect">
            <a:avLst/>
          </a:prstGeom>
        </p:spPr>
        <p:txBody>
          <a:bodyPr wrap="none">
            <a:spAutoFit/>
          </a:bodyPr>
          <a:lstStyle/>
          <a:p>
            <a:r>
              <a:rPr lang="en-US" altLang="zh-CN" sz="2800" dirty="0" smtClean="0">
                <a:solidFill>
                  <a:schemeClr val="bg1"/>
                </a:solidFill>
                <a:latin typeface="微软雅黑" panose="020B0503020204020204" pitchFamily="34" charset="-122"/>
                <a:ea typeface="微软雅黑" panose="020B0503020204020204" pitchFamily="34" charset="-122"/>
              </a:rPr>
              <a:t>3</a:t>
            </a:r>
            <a:r>
              <a:rPr lang="en-US" altLang="zh-CN" sz="2800" dirty="0">
                <a:solidFill>
                  <a:schemeClr val="bg1"/>
                </a:solidFill>
                <a:latin typeface="微软雅黑" panose="020B0503020204020204" pitchFamily="34" charset="-122"/>
                <a:ea typeface="微软雅黑" panose="020B0503020204020204" pitchFamily="34" charset="-122"/>
              </a:rPr>
              <a:t>. Image Retrieval</a:t>
            </a:r>
            <a:endParaRPr lang="zh-CN" altLang="en-US" sz="2800" dirty="0">
              <a:solidFill>
                <a:schemeClr val="bg1"/>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4"/>
          <a:stretch>
            <a:fillRect/>
          </a:stretch>
        </p:blipFill>
        <p:spPr>
          <a:xfrm>
            <a:off x="1146536" y="2245713"/>
            <a:ext cx="5296936" cy="3765372"/>
          </a:xfrm>
          <a:prstGeom prst="rect">
            <a:avLst/>
          </a:prstGeom>
        </p:spPr>
      </p:pic>
      <p:pic>
        <p:nvPicPr>
          <p:cNvPr id="9" name="图片 8"/>
          <p:cNvPicPr>
            <a:picLocks noChangeAspect="1"/>
          </p:cNvPicPr>
          <p:nvPr/>
        </p:nvPicPr>
        <p:blipFill>
          <a:blip r:embed="rId5"/>
          <a:stretch>
            <a:fillRect/>
          </a:stretch>
        </p:blipFill>
        <p:spPr>
          <a:xfrm>
            <a:off x="6528160" y="2527776"/>
            <a:ext cx="5663840" cy="2433448"/>
          </a:xfrm>
          <a:prstGeom prst="rect">
            <a:avLst/>
          </a:prstGeom>
        </p:spPr>
      </p:pic>
      <p:sp>
        <p:nvSpPr>
          <p:cNvPr id="10" name="矩形 9"/>
          <p:cNvSpPr/>
          <p:nvPr/>
        </p:nvSpPr>
        <p:spPr>
          <a:xfrm>
            <a:off x="6778079" y="5295547"/>
            <a:ext cx="2026517" cy="400110"/>
          </a:xfrm>
          <a:prstGeom prst="rect">
            <a:avLst/>
          </a:prstGeom>
        </p:spPr>
        <p:txBody>
          <a:bodyPr wrap="none">
            <a:spAutoFit/>
          </a:bodyPr>
          <a:lstStyle/>
          <a:p>
            <a:r>
              <a:rPr lang="el-GR" altLang="zh-CN" sz="2000" i="1" dirty="0">
                <a:solidFill>
                  <a:schemeClr val="bg1"/>
                </a:solidFill>
                <a:latin typeface="微软雅黑" panose="020B0503020204020204" pitchFamily="34" charset="-122"/>
                <a:ea typeface="微软雅黑" panose="020B0503020204020204" pitchFamily="34" charset="-122"/>
              </a:rPr>
              <a:t>φ </a:t>
            </a:r>
            <a:r>
              <a:rPr lang="en-US" altLang="zh-CN" sz="2000" dirty="0" smtClean="0">
                <a:solidFill>
                  <a:schemeClr val="bg1"/>
                </a:solidFill>
                <a:latin typeface="微软雅黑" panose="020B0503020204020204" pitchFamily="34" charset="-122"/>
                <a:ea typeface="微软雅黑" panose="020B0503020204020204" pitchFamily="34" charset="-122"/>
              </a:rPr>
              <a:t>= 3.</a:t>
            </a:r>
            <a:r>
              <a:rPr lang="el-GR" altLang="zh-CN" sz="2000" dirty="0">
                <a:solidFill>
                  <a:schemeClr val="bg1"/>
                </a:solidFill>
                <a:latin typeface="微软雅黑" panose="020B0503020204020204" pitchFamily="34" charset="-122"/>
                <a:ea typeface="微软雅黑" panose="020B0503020204020204" pitchFamily="34" charset="-122"/>
              </a:rPr>
              <a:t> </a:t>
            </a:r>
            <a:r>
              <a:rPr lang="en-US" altLang="zh-CN" sz="2000" dirty="0" smtClean="0">
                <a:solidFill>
                  <a:schemeClr val="bg1"/>
                </a:solidFill>
                <a:latin typeface="微软雅黑" panose="020B0503020204020204" pitchFamily="34" charset="-122"/>
                <a:ea typeface="微软雅黑" panose="020B0503020204020204" pitchFamily="34" charset="-122"/>
              </a:rPr>
              <a:t>  </a:t>
            </a:r>
            <a:r>
              <a:rPr lang="el-GR" altLang="zh-CN" sz="2000" dirty="0" smtClean="0">
                <a:solidFill>
                  <a:schemeClr val="bg1"/>
                </a:solidFill>
                <a:latin typeface="微软雅黑" panose="020B0503020204020204" pitchFamily="34" charset="-122"/>
                <a:ea typeface="微软雅黑" panose="020B0503020204020204" pitchFamily="34" charset="-122"/>
              </a:rPr>
              <a:t>σ </a:t>
            </a:r>
            <a:r>
              <a:rPr lang="en-US" altLang="zh-CN" sz="2000" dirty="0" smtClean="0">
                <a:solidFill>
                  <a:schemeClr val="bg1"/>
                </a:solidFill>
                <a:latin typeface="微软雅黑" panose="020B0503020204020204" pitchFamily="34" charset="-122"/>
                <a:ea typeface="微软雅黑" panose="020B0503020204020204" pitchFamily="34" charset="-122"/>
              </a:rPr>
              <a:t>= </a:t>
            </a:r>
            <a:r>
              <a:rPr lang="en-US" altLang="zh-CN" sz="2000" dirty="0">
                <a:solidFill>
                  <a:schemeClr val="bg1"/>
                </a:solidFill>
                <a:latin typeface="微软雅黑" panose="020B0503020204020204" pitchFamily="34" charset="-122"/>
                <a:ea typeface="微软雅黑" panose="020B0503020204020204" pitchFamily="34" charset="-122"/>
              </a:rPr>
              <a:t>0.3</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8" name="圆角矩形 7"/>
          <p:cNvSpPr/>
          <p:nvPr/>
        </p:nvSpPr>
        <p:spPr>
          <a:xfrm>
            <a:off x="5723894" y="2764103"/>
            <a:ext cx="618734" cy="3233334"/>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extLst>
      <p:ext uri="{BB962C8B-B14F-4D97-AF65-F5344CB8AC3E}">
        <p14:creationId xmlns:p14="http://schemas.microsoft.com/office/powerpoint/2010/main" val="36333596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38175" y="100016"/>
            <a:ext cx="10972800" cy="1143000"/>
          </a:xfrm>
        </p:spPr>
        <p:txBody>
          <a:bodyPr/>
          <a:lstStyle/>
          <a:p>
            <a:r>
              <a:rPr lang="en-US" altLang="zh-CN" b="1" dirty="0" smtClean="0">
                <a:solidFill>
                  <a:schemeClr val="bg1"/>
                </a:solidFill>
              </a:rPr>
              <a:t>Background</a:t>
            </a:r>
            <a:endParaRPr lang="zh-CN" altLang="en-US" b="1" dirty="0">
              <a:solidFill>
                <a:schemeClr val="bg1"/>
              </a:solidFill>
            </a:endParaRPr>
          </a:p>
        </p:txBody>
      </p:sp>
      <p:pic>
        <p:nvPicPr>
          <p:cNvPr id="36" name="图片 35"/>
          <p:cNvPicPr>
            <a:picLocks noChangeAspect="1"/>
          </p:cNvPicPr>
          <p:nvPr/>
        </p:nvPicPr>
        <p:blipFill>
          <a:blip r:embed="rId4"/>
          <a:stretch>
            <a:fillRect/>
          </a:stretch>
        </p:blipFill>
        <p:spPr>
          <a:xfrm>
            <a:off x="3081314" y="2267740"/>
            <a:ext cx="6934223" cy="4359397"/>
          </a:xfrm>
          <a:prstGeom prst="rect">
            <a:avLst/>
          </a:prstGeom>
        </p:spPr>
      </p:pic>
      <p:sp>
        <p:nvSpPr>
          <p:cNvPr id="37" name="矩形 36"/>
          <p:cNvSpPr/>
          <p:nvPr/>
        </p:nvSpPr>
        <p:spPr>
          <a:xfrm>
            <a:off x="1" y="1279989"/>
            <a:ext cx="9815512" cy="707886"/>
          </a:xfrm>
          <a:prstGeom prst="rect">
            <a:avLst/>
          </a:prstGeom>
          <a:solidFill>
            <a:schemeClr val="bg2"/>
          </a:solidFill>
        </p:spPr>
        <p:txBody>
          <a:bodyPr wrap="square">
            <a:spAutoFit/>
          </a:bodyPr>
          <a:lstStyle/>
          <a:p>
            <a:r>
              <a:rPr lang="en-US" altLang="zh-CN" sz="4000" b="1" dirty="0"/>
              <a:t>M</a:t>
            </a:r>
            <a:r>
              <a:rPr lang="en-US" altLang="zh-CN" sz="2400" dirty="0"/>
              <a:t>ATCHING duplicate visual contents among images </a:t>
            </a:r>
            <a:r>
              <a:rPr lang="en-US" altLang="zh-CN" sz="2400" dirty="0" smtClean="0"/>
              <a:t>is a </a:t>
            </a:r>
            <a:r>
              <a:rPr lang="en-US" altLang="zh-CN" sz="2400" dirty="0"/>
              <a:t>basic research </a:t>
            </a:r>
            <a:r>
              <a:rPr lang="en-US" altLang="zh-CN" sz="2400" dirty="0" smtClean="0"/>
              <a:t>issue</a:t>
            </a:r>
            <a:r>
              <a:rPr lang="en-US" altLang="zh-CN" sz="2400" dirty="0"/>
              <a:t>.</a:t>
            </a:r>
            <a:endParaRPr lang="zh-CN" altLang="en-US" sz="2400" dirty="0"/>
          </a:p>
        </p:txBody>
      </p:sp>
    </p:spTree>
    <p:custDataLst>
      <p:tags r:id="rId1"/>
    </p:custDataLst>
    <p:extLst>
      <p:ext uri="{BB962C8B-B14F-4D97-AF65-F5344CB8AC3E}">
        <p14:creationId xmlns:p14="http://schemas.microsoft.com/office/powerpoint/2010/main" val="221948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097551" y="303963"/>
            <a:ext cx="8490155" cy="1143000"/>
          </a:xfrm>
        </p:spPr>
        <p:txBody>
          <a:bodyPr>
            <a:noAutofit/>
          </a:bodyPr>
          <a:lstStyle/>
          <a:p>
            <a:r>
              <a:rPr lang="en-US" altLang="zh-CN" dirty="0">
                <a:solidFill>
                  <a:schemeClr val="bg1"/>
                </a:solidFill>
              </a:rPr>
              <a:t>EXPERIMENTS</a:t>
            </a:r>
            <a:endParaRPr lang="zh-CN" altLang="en-US" dirty="0">
              <a:solidFill>
                <a:schemeClr val="bg1"/>
              </a:solidFill>
            </a:endParaRPr>
          </a:p>
        </p:txBody>
      </p:sp>
      <p:sp>
        <p:nvSpPr>
          <p:cNvPr id="37" name="灯片编号占位符 36"/>
          <p:cNvSpPr>
            <a:spLocks noGrp="1"/>
          </p:cNvSpPr>
          <p:nvPr>
            <p:ph type="sldNum" sz="quarter" idx="12"/>
          </p:nvPr>
        </p:nvSpPr>
        <p:spPr>
          <a:xfrm>
            <a:off x="9165306" y="6430091"/>
            <a:ext cx="2844800" cy="365125"/>
          </a:xfrm>
        </p:spPr>
        <p:txBody>
          <a:bodyPr/>
          <a:lstStyle/>
          <a:p>
            <a:fld id="{0C913308-F349-4B6D-A68A-DD1791B4A57B}" type="slidenum">
              <a:rPr lang="zh-CN" altLang="en-US" smtClean="0">
                <a:solidFill>
                  <a:prstClr val="black"/>
                </a:solidFill>
              </a:rPr>
              <a:pPr/>
              <a:t>30</a:t>
            </a:fld>
            <a:endParaRPr lang="zh-CN" altLang="en-US">
              <a:solidFill>
                <a:prstClr val="black"/>
              </a:solidFill>
            </a:endParaRPr>
          </a:p>
        </p:txBody>
      </p:sp>
      <p:sp>
        <p:nvSpPr>
          <p:cNvPr id="6" name="矩形 5"/>
          <p:cNvSpPr/>
          <p:nvPr/>
        </p:nvSpPr>
        <p:spPr>
          <a:xfrm>
            <a:off x="1233622" y="1526672"/>
            <a:ext cx="3241337" cy="523220"/>
          </a:xfrm>
          <a:prstGeom prst="rect">
            <a:avLst/>
          </a:prstGeom>
        </p:spPr>
        <p:txBody>
          <a:bodyPr wrap="none">
            <a:spAutoFit/>
          </a:bodyPr>
          <a:lstStyle/>
          <a:p>
            <a:r>
              <a:rPr lang="en-US" altLang="zh-CN" sz="2800" dirty="0" smtClean="0">
                <a:solidFill>
                  <a:schemeClr val="bg1"/>
                </a:solidFill>
                <a:latin typeface="微软雅黑" panose="020B0503020204020204" pitchFamily="34" charset="-122"/>
                <a:ea typeface="微软雅黑" panose="020B0503020204020204" pitchFamily="34" charset="-122"/>
              </a:rPr>
              <a:t>3</a:t>
            </a:r>
            <a:r>
              <a:rPr lang="en-US" altLang="zh-CN" sz="2800" dirty="0">
                <a:solidFill>
                  <a:schemeClr val="bg1"/>
                </a:solidFill>
                <a:latin typeface="微软雅黑" panose="020B0503020204020204" pitchFamily="34" charset="-122"/>
                <a:ea typeface="微软雅黑" panose="020B0503020204020204" pitchFamily="34" charset="-122"/>
              </a:rPr>
              <a:t>. Image Retrieval</a:t>
            </a:r>
            <a:endParaRPr lang="zh-CN" altLang="en-US" sz="2800" dirty="0">
              <a:solidFill>
                <a:schemeClr val="bg1"/>
              </a:solidFill>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a:blip r:embed="rId4"/>
          <a:stretch>
            <a:fillRect/>
          </a:stretch>
        </p:blipFill>
        <p:spPr>
          <a:xfrm>
            <a:off x="6528160" y="2527779"/>
            <a:ext cx="5663840" cy="2433448"/>
          </a:xfrm>
          <a:prstGeom prst="rect">
            <a:avLst/>
          </a:prstGeom>
        </p:spPr>
      </p:pic>
      <p:pic>
        <p:nvPicPr>
          <p:cNvPr id="7" name="图片 6"/>
          <p:cNvPicPr>
            <a:picLocks noChangeAspect="1"/>
          </p:cNvPicPr>
          <p:nvPr/>
        </p:nvPicPr>
        <p:blipFill>
          <a:blip r:embed="rId5"/>
          <a:stretch>
            <a:fillRect/>
          </a:stretch>
        </p:blipFill>
        <p:spPr>
          <a:xfrm>
            <a:off x="1110800" y="2423885"/>
            <a:ext cx="5388331" cy="3778829"/>
          </a:xfrm>
          <a:prstGeom prst="rect">
            <a:avLst/>
          </a:prstGeom>
        </p:spPr>
      </p:pic>
      <p:sp>
        <p:nvSpPr>
          <p:cNvPr id="8" name="矩形 7"/>
          <p:cNvSpPr/>
          <p:nvPr/>
        </p:nvSpPr>
        <p:spPr>
          <a:xfrm>
            <a:off x="6778079" y="5298803"/>
            <a:ext cx="2026517" cy="400110"/>
          </a:xfrm>
          <a:prstGeom prst="rect">
            <a:avLst/>
          </a:prstGeom>
        </p:spPr>
        <p:txBody>
          <a:bodyPr wrap="none">
            <a:spAutoFit/>
          </a:bodyPr>
          <a:lstStyle/>
          <a:p>
            <a:r>
              <a:rPr lang="el-GR" altLang="zh-CN" sz="2000" i="1" dirty="0">
                <a:solidFill>
                  <a:schemeClr val="bg1"/>
                </a:solidFill>
                <a:latin typeface="微软雅黑" panose="020B0503020204020204" pitchFamily="34" charset="-122"/>
                <a:ea typeface="微软雅黑" panose="020B0503020204020204" pitchFamily="34" charset="-122"/>
              </a:rPr>
              <a:t>φ </a:t>
            </a:r>
            <a:r>
              <a:rPr lang="en-US" altLang="zh-CN" sz="2000" dirty="0" smtClean="0">
                <a:solidFill>
                  <a:schemeClr val="bg1"/>
                </a:solidFill>
                <a:latin typeface="微软雅黑" panose="020B0503020204020204" pitchFamily="34" charset="-122"/>
                <a:ea typeface="微软雅黑" panose="020B0503020204020204" pitchFamily="34" charset="-122"/>
              </a:rPr>
              <a:t>= 3.</a:t>
            </a:r>
            <a:r>
              <a:rPr lang="el-GR" altLang="zh-CN" sz="2000" dirty="0">
                <a:solidFill>
                  <a:schemeClr val="bg1"/>
                </a:solidFill>
                <a:latin typeface="微软雅黑" panose="020B0503020204020204" pitchFamily="34" charset="-122"/>
                <a:ea typeface="微软雅黑" panose="020B0503020204020204" pitchFamily="34" charset="-122"/>
              </a:rPr>
              <a:t> </a:t>
            </a:r>
            <a:r>
              <a:rPr lang="en-US" altLang="zh-CN" sz="2000" dirty="0" smtClean="0">
                <a:solidFill>
                  <a:schemeClr val="bg1"/>
                </a:solidFill>
                <a:latin typeface="微软雅黑" panose="020B0503020204020204" pitchFamily="34" charset="-122"/>
                <a:ea typeface="微软雅黑" panose="020B0503020204020204" pitchFamily="34" charset="-122"/>
              </a:rPr>
              <a:t>  </a:t>
            </a:r>
            <a:r>
              <a:rPr lang="el-GR" altLang="zh-CN" sz="2000" dirty="0" smtClean="0">
                <a:solidFill>
                  <a:schemeClr val="bg1"/>
                </a:solidFill>
                <a:latin typeface="微软雅黑" panose="020B0503020204020204" pitchFamily="34" charset="-122"/>
                <a:ea typeface="微软雅黑" panose="020B0503020204020204" pitchFamily="34" charset="-122"/>
              </a:rPr>
              <a:t>σ </a:t>
            </a:r>
            <a:r>
              <a:rPr lang="en-US" altLang="zh-CN" sz="2000" dirty="0" smtClean="0">
                <a:solidFill>
                  <a:schemeClr val="bg1"/>
                </a:solidFill>
                <a:latin typeface="微软雅黑" panose="020B0503020204020204" pitchFamily="34" charset="-122"/>
                <a:ea typeface="微软雅黑" panose="020B0503020204020204" pitchFamily="34" charset="-122"/>
              </a:rPr>
              <a:t>= </a:t>
            </a:r>
            <a:r>
              <a:rPr lang="en-US" altLang="zh-CN" sz="2000" dirty="0">
                <a:solidFill>
                  <a:schemeClr val="bg1"/>
                </a:solidFill>
                <a:latin typeface="微软雅黑" panose="020B0503020204020204" pitchFamily="34" charset="-122"/>
                <a:ea typeface="微软雅黑" panose="020B0503020204020204" pitchFamily="34" charset="-122"/>
              </a:rPr>
              <a:t>0.3</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0" name="圆角矩形 9"/>
          <p:cNvSpPr/>
          <p:nvPr/>
        </p:nvSpPr>
        <p:spPr>
          <a:xfrm>
            <a:off x="5751190" y="2641270"/>
            <a:ext cx="618734" cy="3595756"/>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extLst>
      <p:ext uri="{BB962C8B-B14F-4D97-AF65-F5344CB8AC3E}">
        <p14:creationId xmlns:p14="http://schemas.microsoft.com/office/powerpoint/2010/main" val="29932005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097551" y="303963"/>
            <a:ext cx="8490155" cy="1143000"/>
          </a:xfrm>
        </p:spPr>
        <p:txBody>
          <a:bodyPr>
            <a:noAutofit/>
          </a:bodyPr>
          <a:lstStyle/>
          <a:p>
            <a:r>
              <a:rPr lang="en-US" altLang="zh-CN" dirty="0">
                <a:solidFill>
                  <a:schemeClr val="bg1"/>
                </a:solidFill>
              </a:rPr>
              <a:t>EXPERIMENTS</a:t>
            </a:r>
            <a:endParaRPr lang="zh-CN" altLang="en-US" dirty="0">
              <a:solidFill>
                <a:schemeClr val="bg1"/>
              </a:solidFill>
            </a:endParaRPr>
          </a:p>
        </p:txBody>
      </p:sp>
      <p:sp>
        <p:nvSpPr>
          <p:cNvPr id="37" name="灯片编号占位符 36"/>
          <p:cNvSpPr>
            <a:spLocks noGrp="1"/>
          </p:cNvSpPr>
          <p:nvPr>
            <p:ph type="sldNum" sz="quarter" idx="12"/>
          </p:nvPr>
        </p:nvSpPr>
        <p:spPr>
          <a:xfrm>
            <a:off x="9165306" y="6430091"/>
            <a:ext cx="2844800" cy="365125"/>
          </a:xfrm>
        </p:spPr>
        <p:txBody>
          <a:bodyPr/>
          <a:lstStyle/>
          <a:p>
            <a:fld id="{0C913308-F349-4B6D-A68A-DD1791B4A57B}" type="slidenum">
              <a:rPr lang="zh-CN" altLang="en-US" smtClean="0">
                <a:solidFill>
                  <a:prstClr val="black"/>
                </a:solidFill>
              </a:rPr>
              <a:pPr/>
              <a:t>31</a:t>
            </a:fld>
            <a:endParaRPr lang="zh-CN" altLang="en-US">
              <a:solidFill>
                <a:prstClr val="black"/>
              </a:solidFill>
            </a:endParaRPr>
          </a:p>
        </p:txBody>
      </p:sp>
      <p:sp>
        <p:nvSpPr>
          <p:cNvPr id="3" name="矩形 2"/>
          <p:cNvSpPr/>
          <p:nvPr/>
        </p:nvSpPr>
        <p:spPr>
          <a:xfrm>
            <a:off x="756965" y="1464054"/>
            <a:ext cx="8575722" cy="1015663"/>
          </a:xfrm>
          <a:prstGeom prst="rect">
            <a:avLst/>
          </a:prstGeom>
        </p:spPr>
        <p:txBody>
          <a:bodyPr wrap="square">
            <a:spAutoFit/>
          </a:bodyPr>
          <a:lstStyle/>
          <a:p>
            <a:pPr>
              <a:lnSpc>
                <a:spcPct val="150000"/>
              </a:lnSpc>
            </a:pPr>
            <a:r>
              <a:rPr lang="en-US" altLang="zh-CN" sz="2000" dirty="0" smtClean="0">
                <a:solidFill>
                  <a:schemeClr val="bg1"/>
                </a:solidFill>
                <a:latin typeface="微软雅黑" panose="020B0503020204020204" pitchFamily="34" charset="-122"/>
                <a:ea typeface="微软雅黑" panose="020B0503020204020204" pitchFamily="34" charset="-122"/>
              </a:rPr>
              <a:t>4. We </a:t>
            </a:r>
            <a:r>
              <a:rPr lang="en-US" altLang="zh-CN" sz="2000" dirty="0">
                <a:solidFill>
                  <a:schemeClr val="bg1"/>
                </a:solidFill>
                <a:latin typeface="微软雅黑" panose="020B0503020204020204" pitchFamily="34" charset="-122"/>
                <a:ea typeface="微软雅黑" panose="020B0503020204020204" pitchFamily="34" charset="-122"/>
              </a:rPr>
              <a:t>test the influence of σ on </a:t>
            </a:r>
            <a:r>
              <a:rPr lang="en-US" altLang="zh-CN" sz="2000" dirty="0" smtClean="0">
                <a:solidFill>
                  <a:schemeClr val="bg1"/>
                </a:solidFill>
                <a:latin typeface="微软雅黑" panose="020B0503020204020204" pitchFamily="34" charset="-122"/>
                <a:ea typeface="微软雅黑" panose="020B0503020204020204" pitchFamily="34" charset="-122"/>
              </a:rPr>
              <a:t>the performance </a:t>
            </a:r>
            <a:r>
              <a:rPr lang="en-US" altLang="zh-CN" sz="2000" dirty="0">
                <a:solidFill>
                  <a:schemeClr val="bg1"/>
                </a:solidFill>
                <a:latin typeface="微软雅黑" panose="020B0503020204020204" pitchFamily="34" charset="-122"/>
                <a:ea typeface="微软雅黑" panose="020B0503020204020204" pitchFamily="34" charset="-122"/>
              </a:rPr>
              <a:t>of the 24-bit USB plus cascade verification</a:t>
            </a:r>
            <a:endParaRPr lang="zh-CN" altLang="en-US" sz="2000" dirty="0">
              <a:solidFill>
                <a:schemeClr val="bg1"/>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4"/>
          <a:stretch>
            <a:fillRect/>
          </a:stretch>
        </p:blipFill>
        <p:spPr>
          <a:xfrm>
            <a:off x="2338839" y="2416368"/>
            <a:ext cx="8007577" cy="4013723"/>
          </a:xfrm>
          <a:prstGeom prst="rect">
            <a:avLst/>
          </a:prstGeom>
        </p:spPr>
      </p:pic>
      <p:sp>
        <p:nvSpPr>
          <p:cNvPr id="10" name="圆角矩形 9"/>
          <p:cNvSpPr/>
          <p:nvPr/>
        </p:nvSpPr>
        <p:spPr>
          <a:xfrm>
            <a:off x="4949371" y="2538599"/>
            <a:ext cx="618734" cy="2904258"/>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8677198" y="2535131"/>
            <a:ext cx="618734" cy="2904258"/>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extLst>
      <p:ext uri="{BB962C8B-B14F-4D97-AF65-F5344CB8AC3E}">
        <p14:creationId xmlns:p14="http://schemas.microsoft.com/office/powerpoint/2010/main" val="14225870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anim calcmode="lin" valueType="num">
                                      <p:cBhvr>
                                        <p:cTn id="13" dur="500" fill="hold"/>
                                        <p:tgtEl>
                                          <p:spTgt spid="11"/>
                                        </p:tgtEl>
                                        <p:attrNameLst>
                                          <p:attrName>ppt_x</p:attrName>
                                        </p:attrNameLst>
                                      </p:cBhvr>
                                      <p:tavLst>
                                        <p:tav tm="0">
                                          <p:val>
                                            <p:strVal val="#ppt_x"/>
                                          </p:val>
                                        </p:tav>
                                        <p:tav tm="100000">
                                          <p:val>
                                            <p:strVal val="#ppt_x"/>
                                          </p:val>
                                        </p:tav>
                                      </p:tavLst>
                                    </p:anim>
                                    <p:anim calcmode="lin" valueType="num">
                                      <p:cBhvr>
                                        <p:cTn id="14"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097551" y="211304"/>
            <a:ext cx="8490155" cy="1143000"/>
          </a:xfrm>
        </p:spPr>
        <p:txBody>
          <a:bodyPr>
            <a:noAutofit/>
          </a:bodyPr>
          <a:lstStyle/>
          <a:p>
            <a:r>
              <a:rPr lang="en-US" altLang="zh-CN" dirty="0">
                <a:solidFill>
                  <a:schemeClr val="bg1"/>
                </a:solidFill>
              </a:rPr>
              <a:t>EXPERIMENTS</a:t>
            </a:r>
            <a:endParaRPr lang="zh-CN" altLang="en-US" dirty="0">
              <a:solidFill>
                <a:schemeClr val="bg1"/>
              </a:solidFill>
            </a:endParaRPr>
          </a:p>
        </p:txBody>
      </p:sp>
      <p:sp>
        <p:nvSpPr>
          <p:cNvPr id="37" name="灯片编号占位符 36"/>
          <p:cNvSpPr>
            <a:spLocks noGrp="1"/>
          </p:cNvSpPr>
          <p:nvPr>
            <p:ph type="sldNum" sz="quarter" idx="12"/>
          </p:nvPr>
        </p:nvSpPr>
        <p:spPr>
          <a:xfrm>
            <a:off x="9165306" y="6430091"/>
            <a:ext cx="2844800" cy="365125"/>
          </a:xfrm>
        </p:spPr>
        <p:txBody>
          <a:bodyPr/>
          <a:lstStyle/>
          <a:p>
            <a:fld id="{0C913308-F349-4B6D-A68A-DD1791B4A57B}" type="slidenum">
              <a:rPr lang="zh-CN" altLang="en-US" smtClean="0">
                <a:solidFill>
                  <a:prstClr val="black"/>
                </a:solidFill>
              </a:rPr>
              <a:pPr/>
              <a:t>32</a:t>
            </a:fld>
            <a:endParaRPr lang="zh-CN" altLang="en-US">
              <a:solidFill>
                <a:prstClr val="black"/>
              </a:solidFill>
            </a:endParaRPr>
          </a:p>
        </p:txBody>
      </p:sp>
      <p:sp>
        <p:nvSpPr>
          <p:cNvPr id="6" name="矩形 5"/>
          <p:cNvSpPr/>
          <p:nvPr/>
        </p:nvSpPr>
        <p:spPr>
          <a:xfrm>
            <a:off x="1271722" y="1557264"/>
            <a:ext cx="3241337" cy="523220"/>
          </a:xfrm>
          <a:prstGeom prst="rect">
            <a:avLst/>
          </a:prstGeom>
        </p:spPr>
        <p:txBody>
          <a:bodyPr wrap="none">
            <a:spAutoFit/>
          </a:bodyPr>
          <a:lstStyle/>
          <a:p>
            <a:r>
              <a:rPr lang="en-US" altLang="zh-CN" sz="2800" dirty="0" smtClean="0">
                <a:solidFill>
                  <a:schemeClr val="bg1"/>
                </a:solidFill>
                <a:latin typeface="微软雅黑" panose="020B0503020204020204" pitchFamily="34" charset="-122"/>
                <a:ea typeface="微软雅黑" panose="020B0503020204020204" pitchFamily="34" charset="-122"/>
              </a:rPr>
              <a:t>3</a:t>
            </a:r>
            <a:r>
              <a:rPr lang="en-US" altLang="zh-CN" sz="2800" dirty="0">
                <a:solidFill>
                  <a:schemeClr val="bg1"/>
                </a:solidFill>
                <a:latin typeface="微软雅黑" panose="020B0503020204020204" pitchFamily="34" charset="-122"/>
                <a:ea typeface="微软雅黑" panose="020B0503020204020204" pitchFamily="34" charset="-122"/>
              </a:rPr>
              <a:t>. Image Retrieval</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8" name="矩形 7"/>
          <p:cNvSpPr/>
          <p:nvPr/>
        </p:nvSpPr>
        <p:spPr>
          <a:xfrm>
            <a:off x="7913489" y="2082737"/>
            <a:ext cx="3466013" cy="461665"/>
          </a:xfrm>
          <a:prstGeom prst="rect">
            <a:avLst/>
          </a:prstGeom>
        </p:spPr>
        <p:txBody>
          <a:bodyPr wrap="none">
            <a:spAutoFit/>
          </a:bodyPr>
          <a:lstStyle/>
          <a:p>
            <a:r>
              <a:rPr lang="el-GR" altLang="zh-CN" sz="2400" i="1" dirty="0">
                <a:solidFill>
                  <a:schemeClr val="bg1"/>
                </a:solidFill>
                <a:latin typeface="微软雅黑" panose="020B0503020204020204" pitchFamily="34" charset="-122"/>
                <a:ea typeface="微软雅黑" panose="020B0503020204020204" pitchFamily="34" charset="-122"/>
              </a:rPr>
              <a:t>φ </a:t>
            </a:r>
            <a:r>
              <a:rPr lang="en-US" altLang="zh-CN" sz="2400" dirty="0" smtClean="0">
                <a:solidFill>
                  <a:schemeClr val="bg1"/>
                </a:solidFill>
                <a:latin typeface="微软雅黑" panose="020B0503020204020204" pitchFamily="34" charset="-122"/>
                <a:ea typeface="微软雅黑" panose="020B0503020204020204" pitchFamily="34" charset="-122"/>
              </a:rPr>
              <a:t>= 3.</a:t>
            </a:r>
            <a:r>
              <a:rPr lang="el-GR" altLang="zh-CN" sz="2400" dirty="0">
                <a:solidFill>
                  <a:schemeClr val="bg1"/>
                </a:solidFill>
                <a:latin typeface="微软雅黑" panose="020B0503020204020204" pitchFamily="34" charset="-122"/>
                <a:ea typeface="微软雅黑" panose="020B0503020204020204" pitchFamily="34" charset="-122"/>
              </a:rPr>
              <a:t> </a:t>
            </a:r>
            <a:r>
              <a:rPr lang="en-US" altLang="zh-CN" sz="2400" dirty="0" smtClean="0">
                <a:solidFill>
                  <a:schemeClr val="bg1"/>
                </a:solidFill>
                <a:latin typeface="微软雅黑" panose="020B0503020204020204" pitchFamily="34" charset="-122"/>
                <a:ea typeface="微软雅黑" panose="020B0503020204020204" pitchFamily="34" charset="-122"/>
              </a:rPr>
              <a:t>  </a:t>
            </a:r>
            <a:r>
              <a:rPr lang="el-GR" altLang="zh-CN" sz="2400" dirty="0" smtClean="0">
                <a:solidFill>
                  <a:schemeClr val="bg1"/>
                </a:solidFill>
                <a:latin typeface="微软雅黑" panose="020B0503020204020204" pitchFamily="34" charset="-122"/>
                <a:ea typeface="微软雅黑" panose="020B0503020204020204" pitchFamily="34" charset="-122"/>
              </a:rPr>
              <a:t>σ </a:t>
            </a:r>
            <a:r>
              <a:rPr lang="en-US" altLang="zh-CN" sz="2400" dirty="0" smtClean="0">
                <a:solidFill>
                  <a:schemeClr val="bg1"/>
                </a:solidFill>
                <a:latin typeface="微软雅黑" panose="020B0503020204020204" pitchFamily="34" charset="-122"/>
                <a:ea typeface="微软雅黑" panose="020B0503020204020204" pitchFamily="34" charset="-122"/>
              </a:rPr>
              <a:t>= 0.4.  </a:t>
            </a:r>
            <a:r>
              <a:rPr lang="en-US" altLang="zh-CN" sz="2400" b="1" dirty="0" smtClean="0">
                <a:solidFill>
                  <a:schemeClr val="bg1"/>
                </a:solidFill>
                <a:latin typeface="微软雅黑" panose="020B0503020204020204" pitchFamily="34" charset="-122"/>
                <a:ea typeface="微软雅黑" panose="020B0503020204020204" pitchFamily="34" charset="-122"/>
              </a:rPr>
              <a:t>C = 4</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4"/>
          <a:stretch>
            <a:fillRect/>
          </a:stretch>
        </p:blipFill>
        <p:spPr>
          <a:xfrm>
            <a:off x="2164942" y="2866626"/>
            <a:ext cx="8355372" cy="2898340"/>
          </a:xfrm>
          <a:prstGeom prst="rect">
            <a:avLst/>
          </a:prstGeom>
        </p:spPr>
      </p:pic>
    </p:spTree>
    <p:custDataLst>
      <p:tags r:id="rId1"/>
    </p:custDataLst>
    <p:extLst>
      <p:ext uri="{BB962C8B-B14F-4D97-AF65-F5344CB8AC3E}">
        <p14:creationId xmlns:p14="http://schemas.microsoft.com/office/powerpoint/2010/main" val="1521753173"/>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097551" y="439904"/>
            <a:ext cx="8490155" cy="1143000"/>
          </a:xfrm>
        </p:spPr>
        <p:txBody>
          <a:bodyPr>
            <a:noAutofit/>
          </a:bodyPr>
          <a:lstStyle/>
          <a:p>
            <a:r>
              <a:rPr lang="en-US" altLang="zh-CN" dirty="0">
                <a:solidFill>
                  <a:schemeClr val="bg1"/>
                </a:solidFill>
              </a:rPr>
              <a:t>EXPERIMENTS</a:t>
            </a:r>
            <a:endParaRPr lang="zh-CN" altLang="en-US" dirty="0">
              <a:solidFill>
                <a:schemeClr val="bg1"/>
              </a:solidFill>
            </a:endParaRPr>
          </a:p>
        </p:txBody>
      </p:sp>
      <p:sp>
        <p:nvSpPr>
          <p:cNvPr id="37" name="灯片编号占位符 36"/>
          <p:cNvSpPr>
            <a:spLocks noGrp="1"/>
          </p:cNvSpPr>
          <p:nvPr>
            <p:ph type="sldNum" sz="quarter" idx="12"/>
          </p:nvPr>
        </p:nvSpPr>
        <p:spPr>
          <a:xfrm>
            <a:off x="9165306" y="6430091"/>
            <a:ext cx="2844800" cy="365125"/>
          </a:xfrm>
        </p:spPr>
        <p:txBody>
          <a:bodyPr/>
          <a:lstStyle/>
          <a:p>
            <a:fld id="{0C913308-F349-4B6D-A68A-DD1791B4A57B}" type="slidenum">
              <a:rPr lang="zh-CN" altLang="en-US" smtClean="0">
                <a:solidFill>
                  <a:prstClr val="black"/>
                </a:solidFill>
              </a:rPr>
              <a:pPr/>
              <a:t>33</a:t>
            </a:fld>
            <a:endParaRPr lang="zh-CN" altLang="en-US">
              <a:solidFill>
                <a:prstClr val="black"/>
              </a:solidFill>
            </a:endParaRPr>
          </a:p>
        </p:txBody>
      </p:sp>
      <p:sp>
        <p:nvSpPr>
          <p:cNvPr id="6" name="矩形 5"/>
          <p:cNvSpPr/>
          <p:nvPr/>
        </p:nvSpPr>
        <p:spPr>
          <a:xfrm>
            <a:off x="1262380" y="1912778"/>
            <a:ext cx="6073458" cy="584775"/>
          </a:xfrm>
          <a:prstGeom prst="rect">
            <a:avLst/>
          </a:prstGeom>
        </p:spPr>
        <p:txBody>
          <a:bodyPr wrap="none">
            <a:spAutoFit/>
          </a:bodyPr>
          <a:lstStyle/>
          <a:p>
            <a:r>
              <a:rPr lang="en-US" altLang="zh-CN" sz="3200" dirty="0" smtClean="0">
                <a:solidFill>
                  <a:schemeClr val="bg1"/>
                </a:solidFill>
                <a:latin typeface="微软雅黑" panose="020B0503020204020204" pitchFamily="34" charset="-122"/>
                <a:ea typeface="微软雅黑" panose="020B0503020204020204" pitchFamily="34" charset="-122"/>
              </a:rPr>
              <a:t>4. </a:t>
            </a:r>
            <a:r>
              <a:rPr lang="en-US" altLang="zh-CN" sz="3200" dirty="0">
                <a:solidFill>
                  <a:schemeClr val="bg1"/>
                </a:solidFill>
                <a:latin typeface="微软雅黑" panose="020B0503020204020204" pitchFamily="34" charset="-122"/>
                <a:ea typeface="微软雅黑" panose="020B0503020204020204" pitchFamily="34" charset="-122"/>
              </a:rPr>
              <a:t>Large-Scale Image Retrieval</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1262380" y="2708723"/>
            <a:ext cx="10747726" cy="1938992"/>
          </a:xfrm>
          <a:prstGeom prst="rect">
            <a:avLst/>
          </a:prstGeom>
        </p:spPr>
        <p:txBody>
          <a:bodyPr wrap="square">
            <a:spAutoFit/>
          </a:bodyPr>
          <a:lstStyle/>
          <a:p>
            <a:pPr marL="457200" indent="-457200" algn="just">
              <a:lnSpc>
                <a:spcPct val="150000"/>
              </a:lnSpc>
              <a:buFont typeface="Arial" panose="020B0604020202020204" pitchFamily="34" charset="0"/>
              <a:buChar char="•"/>
            </a:pPr>
            <a:r>
              <a:rPr lang="en-US" altLang="zh-CN" sz="2800" dirty="0" smtClean="0">
                <a:solidFill>
                  <a:schemeClr val="bg1"/>
                </a:solidFill>
                <a:latin typeface="微软雅黑" panose="020B0503020204020204" pitchFamily="34" charset="-122"/>
                <a:ea typeface="微软雅黑" panose="020B0503020204020204" pitchFamily="34" charset="-122"/>
              </a:rPr>
              <a:t>Distractors </a:t>
            </a:r>
            <a:r>
              <a:rPr lang="en-US" altLang="zh-CN" sz="2400" dirty="0" smtClean="0">
                <a:solidFill>
                  <a:schemeClr val="bg1"/>
                </a:solidFill>
                <a:latin typeface="微软雅黑" panose="020B0503020204020204" pitchFamily="34" charset="-122"/>
                <a:ea typeface="微软雅黑" panose="020B0503020204020204" pitchFamily="34" charset="-122"/>
              </a:rPr>
              <a:t>: </a:t>
            </a:r>
            <a:r>
              <a:rPr lang="en-US" altLang="zh-CN" sz="2400" dirty="0" smtClean="0">
                <a:solidFill>
                  <a:srgbClr val="FF0000"/>
                </a:solidFill>
                <a:latin typeface="微软雅黑" panose="020B0503020204020204" pitchFamily="34" charset="-122"/>
                <a:ea typeface="微软雅黑" panose="020B0503020204020204" pitchFamily="34" charset="-122"/>
              </a:rPr>
              <a:t>1.2 </a:t>
            </a:r>
            <a:r>
              <a:rPr lang="en-US" altLang="zh-CN" sz="2400" dirty="0">
                <a:solidFill>
                  <a:srgbClr val="FF0000"/>
                </a:solidFill>
                <a:latin typeface="微软雅黑" panose="020B0503020204020204" pitchFamily="34" charset="-122"/>
                <a:ea typeface="微软雅黑" panose="020B0503020204020204" pitchFamily="34" charset="-122"/>
              </a:rPr>
              <a:t>million </a:t>
            </a:r>
            <a:r>
              <a:rPr lang="en-US" altLang="zh-CN" sz="2400" dirty="0">
                <a:solidFill>
                  <a:schemeClr val="bg1"/>
                </a:solidFill>
                <a:latin typeface="微软雅黑" panose="020B0503020204020204" pitchFamily="34" charset="-122"/>
                <a:ea typeface="微软雅黑" panose="020B0503020204020204" pitchFamily="34" charset="-122"/>
              </a:rPr>
              <a:t>Flickr </a:t>
            </a:r>
            <a:r>
              <a:rPr lang="en-US" altLang="zh-CN" sz="2400" dirty="0" smtClean="0">
                <a:solidFill>
                  <a:schemeClr val="bg1"/>
                </a:solidFill>
                <a:latin typeface="微软雅黑" panose="020B0503020204020204" pitchFamily="34" charset="-122"/>
                <a:ea typeface="微软雅黑" panose="020B0503020204020204" pitchFamily="34" charset="-122"/>
              </a:rPr>
              <a:t>images </a:t>
            </a:r>
          </a:p>
          <a:p>
            <a:pPr marL="457200" indent="-457200" algn="just">
              <a:lnSpc>
                <a:spcPct val="150000"/>
              </a:lnSpc>
              <a:buFont typeface="Arial" panose="020B0604020202020204" pitchFamily="34" charset="0"/>
              <a:buChar char="•"/>
            </a:pPr>
            <a:r>
              <a:rPr lang="en-US" altLang="zh-CN" sz="2800" dirty="0" smtClean="0">
                <a:solidFill>
                  <a:schemeClr val="bg1"/>
                </a:solidFill>
                <a:latin typeface="微软雅黑" panose="020B0503020204020204" pitchFamily="34" charset="-122"/>
                <a:ea typeface="微软雅黑" panose="020B0503020204020204" pitchFamily="34" charset="-122"/>
              </a:rPr>
              <a:t>Dataset </a:t>
            </a:r>
            <a:r>
              <a:rPr lang="en-US" altLang="zh-CN" sz="2400" dirty="0" smtClean="0">
                <a:solidFill>
                  <a:schemeClr val="bg1"/>
                </a:solidFill>
                <a:latin typeface="微软雅黑" panose="020B0503020204020204" pitchFamily="34" charset="-122"/>
                <a:ea typeface="微软雅黑" panose="020B0503020204020204" pitchFamily="34" charset="-122"/>
              </a:rPr>
              <a:t>: </a:t>
            </a:r>
            <a:r>
              <a:rPr lang="en-US" altLang="zh-CN" sz="2400" dirty="0" err="1" smtClean="0">
                <a:solidFill>
                  <a:schemeClr val="bg1"/>
                </a:solidFill>
                <a:latin typeface="微软雅黑" panose="020B0503020204020204" pitchFamily="34" charset="-122"/>
                <a:ea typeface="微软雅黑" panose="020B0503020204020204" pitchFamily="34" charset="-122"/>
              </a:rPr>
              <a:t>UKbench</a:t>
            </a:r>
            <a:r>
              <a:rPr lang="en-US" altLang="zh-CN" sz="2400" dirty="0">
                <a:solidFill>
                  <a:schemeClr val="bg1"/>
                </a:solidFill>
                <a:latin typeface="微软雅黑" panose="020B0503020204020204" pitchFamily="34" charset="-122"/>
                <a:ea typeface="微软雅黑" panose="020B0503020204020204" pitchFamily="34" charset="-122"/>
              </a:rPr>
              <a:t>, Oxford5K, and our </a:t>
            </a:r>
            <a:r>
              <a:rPr lang="en-US" altLang="zh-CN" sz="2400" dirty="0" smtClean="0">
                <a:solidFill>
                  <a:schemeClr val="bg1"/>
                </a:solidFill>
                <a:latin typeface="微软雅黑" panose="020B0503020204020204" pitchFamily="34" charset="-122"/>
                <a:ea typeface="微软雅黑" panose="020B0503020204020204" pitchFamily="34" charset="-122"/>
              </a:rPr>
              <a:t>partial-duplicate image </a:t>
            </a:r>
            <a:r>
              <a:rPr lang="en-US" altLang="zh-CN" sz="2400" dirty="0">
                <a:solidFill>
                  <a:schemeClr val="bg1"/>
                </a:solidFill>
                <a:latin typeface="微软雅黑" panose="020B0503020204020204" pitchFamily="34" charset="-122"/>
                <a:ea typeface="微软雅黑" panose="020B0503020204020204" pitchFamily="34" charset="-122"/>
              </a:rPr>
              <a:t>dataset</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ustDataLst>
      <p:tags r:id="rId1"/>
    </p:custDataLst>
    <p:extLst>
      <p:ext uri="{BB962C8B-B14F-4D97-AF65-F5344CB8AC3E}">
        <p14:creationId xmlns:p14="http://schemas.microsoft.com/office/powerpoint/2010/main" val="2744311380"/>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097551" y="249404"/>
            <a:ext cx="8490155" cy="1143000"/>
          </a:xfrm>
        </p:spPr>
        <p:txBody>
          <a:bodyPr>
            <a:noAutofit/>
          </a:bodyPr>
          <a:lstStyle/>
          <a:p>
            <a:r>
              <a:rPr lang="en-US" altLang="zh-CN" dirty="0">
                <a:solidFill>
                  <a:schemeClr val="bg1"/>
                </a:solidFill>
              </a:rPr>
              <a:t>EXPERIMENTS</a:t>
            </a:r>
            <a:endParaRPr lang="zh-CN" altLang="en-US" dirty="0">
              <a:solidFill>
                <a:schemeClr val="bg1"/>
              </a:solidFill>
            </a:endParaRPr>
          </a:p>
        </p:txBody>
      </p:sp>
      <p:sp>
        <p:nvSpPr>
          <p:cNvPr id="37" name="灯片编号占位符 36"/>
          <p:cNvSpPr>
            <a:spLocks noGrp="1"/>
          </p:cNvSpPr>
          <p:nvPr>
            <p:ph type="sldNum" sz="quarter" idx="12"/>
          </p:nvPr>
        </p:nvSpPr>
        <p:spPr>
          <a:xfrm>
            <a:off x="9165306" y="6430091"/>
            <a:ext cx="2844800" cy="365125"/>
          </a:xfrm>
        </p:spPr>
        <p:txBody>
          <a:bodyPr/>
          <a:lstStyle/>
          <a:p>
            <a:fld id="{0C913308-F349-4B6D-A68A-DD1791B4A57B}" type="slidenum">
              <a:rPr lang="zh-CN" altLang="en-US" smtClean="0">
                <a:solidFill>
                  <a:prstClr val="black"/>
                </a:solidFill>
              </a:rPr>
              <a:pPr/>
              <a:t>34</a:t>
            </a:fld>
            <a:endParaRPr lang="zh-CN" altLang="en-US">
              <a:solidFill>
                <a:prstClr val="black"/>
              </a:solidFill>
            </a:endParaRPr>
          </a:p>
        </p:txBody>
      </p:sp>
      <p:sp>
        <p:nvSpPr>
          <p:cNvPr id="6" name="矩形 5"/>
          <p:cNvSpPr/>
          <p:nvPr/>
        </p:nvSpPr>
        <p:spPr>
          <a:xfrm>
            <a:off x="691787" y="1539213"/>
            <a:ext cx="5336204" cy="523220"/>
          </a:xfrm>
          <a:prstGeom prst="rect">
            <a:avLst/>
          </a:prstGeom>
        </p:spPr>
        <p:txBody>
          <a:bodyPr wrap="none">
            <a:spAutoFit/>
          </a:bodyPr>
          <a:lstStyle/>
          <a:p>
            <a:r>
              <a:rPr lang="en-US" altLang="zh-CN" sz="2800" dirty="0" smtClean="0">
                <a:solidFill>
                  <a:schemeClr val="bg1"/>
                </a:solidFill>
                <a:latin typeface="微软雅黑" panose="020B0503020204020204" pitchFamily="34" charset="-122"/>
                <a:ea typeface="微软雅黑" panose="020B0503020204020204" pitchFamily="34" charset="-122"/>
              </a:rPr>
              <a:t>4. </a:t>
            </a:r>
            <a:r>
              <a:rPr lang="en-US" altLang="zh-CN" sz="2800" dirty="0">
                <a:solidFill>
                  <a:schemeClr val="bg1"/>
                </a:solidFill>
                <a:latin typeface="微软雅黑" panose="020B0503020204020204" pitchFamily="34" charset="-122"/>
                <a:ea typeface="微软雅黑" panose="020B0503020204020204" pitchFamily="34" charset="-122"/>
              </a:rPr>
              <a:t>Large-Scale Image Retrieval</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6140892" y="2216645"/>
            <a:ext cx="6051108" cy="2166145"/>
            <a:chOff x="279400" y="2675027"/>
            <a:chExt cx="8167835" cy="2925596"/>
          </a:xfrm>
        </p:grpSpPr>
        <p:pic>
          <p:nvPicPr>
            <p:cNvPr id="7" name="图片 6"/>
            <p:cNvPicPr>
              <a:picLocks noChangeAspect="1"/>
            </p:cNvPicPr>
            <p:nvPr/>
          </p:nvPicPr>
          <p:blipFill>
            <a:blip r:embed="rId4"/>
            <a:stretch>
              <a:fillRect/>
            </a:stretch>
          </p:blipFill>
          <p:spPr>
            <a:xfrm>
              <a:off x="330201" y="2675027"/>
              <a:ext cx="7807056" cy="1668373"/>
            </a:xfrm>
            <a:prstGeom prst="rect">
              <a:avLst/>
            </a:prstGeom>
          </p:spPr>
        </p:pic>
        <p:pic>
          <p:nvPicPr>
            <p:cNvPr id="9" name="图片 8"/>
            <p:cNvPicPr>
              <a:picLocks noChangeAspect="1"/>
            </p:cNvPicPr>
            <p:nvPr/>
          </p:nvPicPr>
          <p:blipFill>
            <a:blip r:embed="rId5"/>
            <a:stretch>
              <a:fillRect/>
            </a:stretch>
          </p:blipFill>
          <p:spPr>
            <a:xfrm>
              <a:off x="279400" y="4306780"/>
              <a:ext cx="8167835" cy="1293843"/>
            </a:xfrm>
            <a:prstGeom prst="rect">
              <a:avLst/>
            </a:prstGeom>
          </p:spPr>
        </p:pic>
      </p:grpSp>
      <p:sp>
        <p:nvSpPr>
          <p:cNvPr id="11" name="文本框 10"/>
          <p:cNvSpPr txBox="1"/>
          <p:nvPr/>
        </p:nvSpPr>
        <p:spPr>
          <a:xfrm>
            <a:off x="400034" y="3203446"/>
            <a:ext cx="5219235" cy="1200329"/>
          </a:xfrm>
          <a:prstGeom prst="rect">
            <a:avLst/>
          </a:prstGeom>
          <a:noFill/>
        </p:spPr>
        <p:txBody>
          <a:bodyPr wrap="square" rtlCol="0">
            <a:spAutoFit/>
          </a:bodyPr>
          <a:lstStyle/>
          <a:p>
            <a:pPr marL="342900" indent="-342900" algn="just">
              <a:lnSpc>
                <a:spcPct val="120000"/>
              </a:lnSpc>
              <a:buClr>
                <a:srgbClr val="FF0000"/>
              </a:buClr>
              <a:buFont typeface="Wingdings" panose="05000000000000000000" pitchFamily="2" charset="2"/>
              <a:buChar char="l"/>
            </a:pPr>
            <a:r>
              <a:rPr lang="en-US" altLang="zh-CN" sz="2000" dirty="0" smtClean="0">
                <a:solidFill>
                  <a:schemeClr val="bg1"/>
                </a:solidFill>
                <a:latin typeface="微软雅黑" panose="020B0503020204020204" pitchFamily="34" charset="-122"/>
                <a:ea typeface="微软雅黑" panose="020B0503020204020204" pitchFamily="34" charset="-122"/>
              </a:rPr>
              <a:t>The experimental results of large-scale image search on </a:t>
            </a:r>
            <a:r>
              <a:rPr lang="en-US" altLang="zh-CN" sz="2000" dirty="0" err="1" smtClean="0">
                <a:solidFill>
                  <a:srgbClr val="FF0000"/>
                </a:solidFill>
                <a:latin typeface="微软雅黑" panose="020B0503020204020204" pitchFamily="34" charset="-122"/>
                <a:ea typeface="微软雅黑" panose="020B0503020204020204" pitchFamily="34" charset="-122"/>
              </a:rPr>
              <a:t>Ukbench</a:t>
            </a:r>
            <a:r>
              <a:rPr lang="en-US" altLang="zh-CN" sz="2000" dirty="0" smtClean="0">
                <a:solidFill>
                  <a:srgbClr val="FF0000"/>
                </a:solidFill>
                <a:latin typeface="微软雅黑" panose="020B0503020204020204" pitchFamily="34" charset="-122"/>
                <a:ea typeface="微软雅黑" panose="020B0503020204020204" pitchFamily="34" charset="-122"/>
              </a:rPr>
              <a:t> </a:t>
            </a:r>
            <a:r>
              <a:rPr lang="en-US" altLang="zh-CN" sz="2000" dirty="0">
                <a:solidFill>
                  <a:schemeClr val="bg1"/>
                </a:solidFill>
                <a:latin typeface="微软雅黑" panose="020B0503020204020204" pitchFamily="34" charset="-122"/>
                <a:ea typeface="微软雅黑" panose="020B0503020204020204" pitchFamily="34" charset="-122"/>
              </a:rPr>
              <a:t>dataset PLUS 1.2 </a:t>
            </a:r>
            <a:r>
              <a:rPr lang="en-US" altLang="zh-CN" sz="2000" dirty="0" smtClean="0">
                <a:solidFill>
                  <a:schemeClr val="bg1"/>
                </a:solidFill>
                <a:latin typeface="微软雅黑" panose="020B0503020204020204" pitchFamily="34" charset="-122"/>
                <a:ea typeface="微软雅黑" panose="020B0503020204020204" pitchFamily="34" charset="-122"/>
              </a:rPr>
              <a:t>million FLICKR images</a:t>
            </a:r>
            <a:endParaRPr lang="zh-CN" altLang="en-US" sz="2000" dirty="0">
              <a:solidFill>
                <a:schemeClr val="bg1"/>
              </a:solidFill>
              <a:latin typeface="微软雅黑" panose="020B0503020204020204" pitchFamily="34" charset="-122"/>
              <a:ea typeface="微软雅黑" panose="020B0503020204020204" pitchFamily="34" charset="-122"/>
            </a:endParaRPr>
          </a:p>
        </p:txBody>
      </p:sp>
      <p:pic>
        <p:nvPicPr>
          <p:cNvPr id="12" name="图片 11"/>
          <p:cNvPicPr>
            <a:picLocks noChangeAspect="1"/>
          </p:cNvPicPr>
          <p:nvPr/>
        </p:nvPicPr>
        <p:blipFill>
          <a:blip r:embed="rId6"/>
          <a:stretch>
            <a:fillRect/>
          </a:stretch>
        </p:blipFill>
        <p:spPr>
          <a:xfrm>
            <a:off x="490322" y="4621997"/>
            <a:ext cx="7970934" cy="1584361"/>
          </a:xfrm>
          <a:prstGeom prst="rect">
            <a:avLst/>
          </a:prstGeom>
        </p:spPr>
      </p:pic>
      <p:sp>
        <p:nvSpPr>
          <p:cNvPr id="14" name="圆角矩形 13"/>
          <p:cNvSpPr/>
          <p:nvPr/>
        </p:nvSpPr>
        <p:spPr>
          <a:xfrm>
            <a:off x="5256839" y="4605267"/>
            <a:ext cx="724861" cy="1617819"/>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14"/>
          <p:cNvSpPr/>
          <p:nvPr/>
        </p:nvSpPr>
        <p:spPr>
          <a:xfrm>
            <a:off x="2733676" y="4621997"/>
            <a:ext cx="816094" cy="1617819"/>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extLst>
      <p:ext uri="{BB962C8B-B14F-4D97-AF65-F5344CB8AC3E}">
        <p14:creationId xmlns:p14="http://schemas.microsoft.com/office/powerpoint/2010/main" val="32748595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1" nodeType="clickEffect">
                                  <p:stCondLst>
                                    <p:cond delay="0"/>
                                  </p:stCondLst>
                                  <p:childTnLst>
                                    <p:set>
                                      <p:cBhvr>
                                        <p:cTn id="13" dur="1" fill="hold">
                                          <p:stCondLst>
                                            <p:cond delay="0"/>
                                          </p:stCondLst>
                                        </p:cTn>
                                        <p:tgtEl>
                                          <p:spTgt spid="14"/>
                                        </p:tgtEl>
                                        <p:attrNameLst>
                                          <p:attrName>style.visibility</p:attrName>
                                        </p:attrNameLst>
                                      </p:cBhvr>
                                      <p:to>
                                        <p:strVal val="hidden"/>
                                      </p:to>
                                    </p:set>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anim calcmode="lin" valueType="num">
                                      <p:cBhvr>
                                        <p:cTn id="17" dur="500" fill="hold"/>
                                        <p:tgtEl>
                                          <p:spTgt spid="15"/>
                                        </p:tgtEl>
                                        <p:attrNameLst>
                                          <p:attrName>ppt_x</p:attrName>
                                        </p:attrNameLst>
                                      </p:cBhvr>
                                      <p:tavLst>
                                        <p:tav tm="0">
                                          <p:val>
                                            <p:strVal val="#ppt_x"/>
                                          </p:val>
                                        </p:tav>
                                        <p:tav tm="100000">
                                          <p:val>
                                            <p:strVal val="#ppt_x"/>
                                          </p:val>
                                        </p:tav>
                                      </p:tavLst>
                                    </p:anim>
                                    <p:anim calcmode="lin" valueType="num">
                                      <p:cBhvr>
                                        <p:cTn id="18"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a:stretch>
            <a:fillRect/>
          </a:stretch>
        </p:blipFill>
        <p:spPr>
          <a:xfrm>
            <a:off x="599505" y="4605268"/>
            <a:ext cx="7833727" cy="1572842"/>
          </a:xfrm>
          <a:prstGeom prst="rect">
            <a:avLst/>
          </a:prstGeom>
        </p:spPr>
      </p:pic>
      <p:sp>
        <p:nvSpPr>
          <p:cNvPr id="2" name="标题 1"/>
          <p:cNvSpPr>
            <a:spLocks noGrp="1"/>
          </p:cNvSpPr>
          <p:nvPr>
            <p:ph type="title"/>
          </p:nvPr>
        </p:nvSpPr>
        <p:spPr>
          <a:xfrm>
            <a:off x="2097551" y="249404"/>
            <a:ext cx="8490155" cy="1143000"/>
          </a:xfrm>
        </p:spPr>
        <p:txBody>
          <a:bodyPr>
            <a:noAutofit/>
          </a:bodyPr>
          <a:lstStyle/>
          <a:p>
            <a:r>
              <a:rPr lang="en-US" altLang="zh-CN" dirty="0">
                <a:solidFill>
                  <a:schemeClr val="bg1"/>
                </a:solidFill>
              </a:rPr>
              <a:t>EXPERIMENTS</a:t>
            </a:r>
            <a:endParaRPr lang="zh-CN" altLang="en-US" dirty="0">
              <a:solidFill>
                <a:schemeClr val="bg1"/>
              </a:solidFill>
            </a:endParaRPr>
          </a:p>
        </p:txBody>
      </p:sp>
      <p:sp>
        <p:nvSpPr>
          <p:cNvPr id="37" name="灯片编号占位符 36"/>
          <p:cNvSpPr>
            <a:spLocks noGrp="1"/>
          </p:cNvSpPr>
          <p:nvPr>
            <p:ph type="sldNum" sz="quarter" idx="12"/>
          </p:nvPr>
        </p:nvSpPr>
        <p:spPr>
          <a:xfrm>
            <a:off x="9165306" y="6430091"/>
            <a:ext cx="2844800" cy="365125"/>
          </a:xfrm>
        </p:spPr>
        <p:txBody>
          <a:bodyPr/>
          <a:lstStyle/>
          <a:p>
            <a:fld id="{0C913308-F349-4B6D-A68A-DD1791B4A57B}" type="slidenum">
              <a:rPr lang="zh-CN" altLang="en-US" smtClean="0">
                <a:solidFill>
                  <a:prstClr val="black"/>
                </a:solidFill>
              </a:rPr>
              <a:pPr/>
              <a:t>35</a:t>
            </a:fld>
            <a:endParaRPr lang="zh-CN" altLang="en-US">
              <a:solidFill>
                <a:prstClr val="black"/>
              </a:solidFill>
            </a:endParaRPr>
          </a:p>
        </p:txBody>
      </p:sp>
      <p:sp>
        <p:nvSpPr>
          <p:cNvPr id="6" name="矩形 5"/>
          <p:cNvSpPr/>
          <p:nvPr/>
        </p:nvSpPr>
        <p:spPr>
          <a:xfrm>
            <a:off x="691787" y="1539213"/>
            <a:ext cx="5336204" cy="523220"/>
          </a:xfrm>
          <a:prstGeom prst="rect">
            <a:avLst/>
          </a:prstGeom>
        </p:spPr>
        <p:txBody>
          <a:bodyPr wrap="none">
            <a:spAutoFit/>
          </a:bodyPr>
          <a:lstStyle/>
          <a:p>
            <a:r>
              <a:rPr lang="en-US" altLang="zh-CN" sz="2800" dirty="0" smtClean="0">
                <a:solidFill>
                  <a:schemeClr val="bg1"/>
                </a:solidFill>
                <a:latin typeface="微软雅黑" panose="020B0503020204020204" pitchFamily="34" charset="-122"/>
                <a:ea typeface="微软雅黑" panose="020B0503020204020204" pitchFamily="34" charset="-122"/>
              </a:rPr>
              <a:t>4. </a:t>
            </a:r>
            <a:r>
              <a:rPr lang="en-US" altLang="zh-CN" sz="2800" dirty="0">
                <a:solidFill>
                  <a:schemeClr val="bg1"/>
                </a:solidFill>
                <a:latin typeface="微软雅黑" panose="020B0503020204020204" pitchFamily="34" charset="-122"/>
                <a:ea typeface="微软雅黑" panose="020B0503020204020204" pitchFamily="34" charset="-122"/>
              </a:rPr>
              <a:t>Large-Scale Image Retrieval</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6140892" y="2216645"/>
            <a:ext cx="6051108" cy="2166145"/>
            <a:chOff x="279400" y="2675027"/>
            <a:chExt cx="8167835" cy="2925596"/>
          </a:xfrm>
        </p:grpSpPr>
        <p:pic>
          <p:nvPicPr>
            <p:cNvPr id="7" name="图片 6"/>
            <p:cNvPicPr>
              <a:picLocks noChangeAspect="1"/>
            </p:cNvPicPr>
            <p:nvPr/>
          </p:nvPicPr>
          <p:blipFill>
            <a:blip r:embed="rId5"/>
            <a:stretch>
              <a:fillRect/>
            </a:stretch>
          </p:blipFill>
          <p:spPr>
            <a:xfrm>
              <a:off x="330201" y="2675027"/>
              <a:ext cx="7807056" cy="1668373"/>
            </a:xfrm>
            <a:prstGeom prst="rect">
              <a:avLst/>
            </a:prstGeom>
          </p:spPr>
        </p:pic>
        <p:pic>
          <p:nvPicPr>
            <p:cNvPr id="9" name="图片 8"/>
            <p:cNvPicPr>
              <a:picLocks noChangeAspect="1"/>
            </p:cNvPicPr>
            <p:nvPr/>
          </p:nvPicPr>
          <p:blipFill>
            <a:blip r:embed="rId6"/>
            <a:stretch>
              <a:fillRect/>
            </a:stretch>
          </p:blipFill>
          <p:spPr>
            <a:xfrm>
              <a:off x="279400" y="4306780"/>
              <a:ext cx="8167835" cy="1293843"/>
            </a:xfrm>
            <a:prstGeom prst="rect">
              <a:avLst/>
            </a:prstGeom>
          </p:spPr>
        </p:pic>
      </p:grpSp>
      <p:sp>
        <p:nvSpPr>
          <p:cNvPr id="11" name="文本框 10"/>
          <p:cNvSpPr txBox="1"/>
          <p:nvPr/>
        </p:nvSpPr>
        <p:spPr>
          <a:xfrm>
            <a:off x="427330" y="3152406"/>
            <a:ext cx="5219235" cy="1538370"/>
          </a:xfrm>
          <a:prstGeom prst="rect">
            <a:avLst/>
          </a:prstGeom>
          <a:noFill/>
        </p:spPr>
        <p:txBody>
          <a:bodyPr wrap="square" rtlCol="0">
            <a:spAutoFit/>
          </a:bodyPr>
          <a:lstStyle/>
          <a:p>
            <a:pPr marL="342900" indent="-342900" algn="just">
              <a:lnSpc>
                <a:spcPct val="120000"/>
              </a:lnSpc>
              <a:buClr>
                <a:srgbClr val="FF0000"/>
              </a:buClr>
              <a:buFont typeface="Wingdings" panose="05000000000000000000" pitchFamily="2" charset="2"/>
              <a:buChar char="l"/>
            </a:pPr>
            <a:r>
              <a:rPr lang="en-US" altLang="zh-CN" sz="2000" dirty="0" smtClean="0">
                <a:solidFill>
                  <a:schemeClr val="bg1"/>
                </a:solidFill>
                <a:latin typeface="微软雅黑" panose="020B0503020204020204" pitchFamily="34" charset="-122"/>
                <a:ea typeface="微软雅黑" panose="020B0503020204020204" pitchFamily="34" charset="-122"/>
              </a:rPr>
              <a:t>The experimental results of large-scale image search on </a:t>
            </a:r>
            <a:r>
              <a:rPr lang="en-US" altLang="zh-CN" sz="2000" dirty="0" smtClean="0">
                <a:solidFill>
                  <a:srgbClr val="FF0000"/>
                </a:solidFill>
                <a:latin typeface="微软雅黑" panose="020B0503020204020204" pitchFamily="34" charset="-122"/>
                <a:ea typeface="微软雅黑" panose="020B0503020204020204" pitchFamily="34" charset="-122"/>
              </a:rPr>
              <a:t>Oxford5K </a:t>
            </a:r>
            <a:r>
              <a:rPr lang="en-US" altLang="zh-CN" sz="2000" dirty="0">
                <a:solidFill>
                  <a:schemeClr val="bg1"/>
                </a:solidFill>
                <a:latin typeface="微软雅黑" panose="020B0503020204020204" pitchFamily="34" charset="-122"/>
                <a:ea typeface="微软雅黑" panose="020B0503020204020204" pitchFamily="34" charset="-122"/>
              </a:rPr>
              <a:t>dataset PLUS 1.2 million FLICKR images</a:t>
            </a:r>
          </a:p>
          <a:p>
            <a:pPr marL="342900" indent="-342900" algn="just">
              <a:lnSpc>
                <a:spcPct val="120000"/>
              </a:lnSpc>
              <a:buClr>
                <a:srgbClr val="FF0000"/>
              </a:buClr>
              <a:buFont typeface="Wingdings" panose="05000000000000000000" pitchFamily="2" charset="2"/>
              <a:buChar char="l"/>
            </a:pP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4" name="圆角矩形 13"/>
          <p:cNvSpPr/>
          <p:nvPr/>
        </p:nvSpPr>
        <p:spPr>
          <a:xfrm>
            <a:off x="5284135" y="4605267"/>
            <a:ext cx="724861" cy="1617819"/>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14"/>
          <p:cNvSpPr/>
          <p:nvPr/>
        </p:nvSpPr>
        <p:spPr>
          <a:xfrm>
            <a:off x="2788268" y="4608349"/>
            <a:ext cx="816094" cy="1617819"/>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extLst>
      <p:ext uri="{BB962C8B-B14F-4D97-AF65-F5344CB8AC3E}">
        <p14:creationId xmlns:p14="http://schemas.microsoft.com/office/powerpoint/2010/main" val="40025804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1" nodeType="clickEffect">
                                  <p:stCondLst>
                                    <p:cond delay="0"/>
                                  </p:stCondLst>
                                  <p:childTnLst>
                                    <p:set>
                                      <p:cBhvr>
                                        <p:cTn id="13" dur="1" fill="hold">
                                          <p:stCondLst>
                                            <p:cond delay="0"/>
                                          </p:stCondLst>
                                        </p:cTn>
                                        <p:tgtEl>
                                          <p:spTgt spid="14"/>
                                        </p:tgtEl>
                                        <p:attrNameLst>
                                          <p:attrName>style.visibility</p:attrName>
                                        </p:attrNameLst>
                                      </p:cBhvr>
                                      <p:to>
                                        <p:strVal val="hidden"/>
                                      </p:to>
                                    </p:set>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anim calcmode="lin" valueType="num">
                                      <p:cBhvr>
                                        <p:cTn id="17" dur="500" fill="hold"/>
                                        <p:tgtEl>
                                          <p:spTgt spid="15"/>
                                        </p:tgtEl>
                                        <p:attrNameLst>
                                          <p:attrName>ppt_x</p:attrName>
                                        </p:attrNameLst>
                                      </p:cBhvr>
                                      <p:tavLst>
                                        <p:tav tm="0">
                                          <p:val>
                                            <p:strVal val="#ppt_x"/>
                                          </p:val>
                                        </p:tav>
                                        <p:tav tm="100000">
                                          <p:val>
                                            <p:strVal val="#ppt_x"/>
                                          </p:val>
                                        </p:tav>
                                      </p:tavLst>
                                    </p:anim>
                                    <p:anim calcmode="lin" valueType="num">
                                      <p:cBhvr>
                                        <p:cTn id="18"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4"/>
          <a:stretch>
            <a:fillRect/>
          </a:stretch>
        </p:blipFill>
        <p:spPr>
          <a:xfrm>
            <a:off x="578297" y="4695745"/>
            <a:ext cx="7794941" cy="1504180"/>
          </a:xfrm>
          <a:prstGeom prst="rect">
            <a:avLst/>
          </a:prstGeom>
        </p:spPr>
      </p:pic>
      <p:sp>
        <p:nvSpPr>
          <p:cNvPr id="2" name="标题 1"/>
          <p:cNvSpPr>
            <a:spLocks noGrp="1"/>
          </p:cNvSpPr>
          <p:nvPr>
            <p:ph type="title"/>
          </p:nvPr>
        </p:nvSpPr>
        <p:spPr>
          <a:xfrm>
            <a:off x="2097551" y="249404"/>
            <a:ext cx="8490155" cy="1143000"/>
          </a:xfrm>
        </p:spPr>
        <p:txBody>
          <a:bodyPr>
            <a:noAutofit/>
          </a:bodyPr>
          <a:lstStyle/>
          <a:p>
            <a:r>
              <a:rPr lang="en-US" altLang="zh-CN" dirty="0">
                <a:solidFill>
                  <a:schemeClr val="bg1"/>
                </a:solidFill>
              </a:rPr>
              <a:t>EXPERIMENTS</a:t>
            </a:r>
            <a:endParaRPr lang="zh-CN" altLang="en-US" dirty="0">
              <a:solidFill>
                <a:schemeClr val="bg1"/>
              </a:solidFill>
            </a:endParaRPr>
          </a:p>
        </p:txBody>
      </p:sp>
      <p:sp>
        <p:nvSpPr>
          <p:cNvPr id="37" name="灯片编号占位符 36"/>
          <p:cNvSpPr>
            <a:spLocks noGrp="1"/>
          </p:cNvSpPr>
          <p:nvPr>
            <p:ph type="sldNum" sz="quarter" idx="12"/>
          </p:nvPr>
        </p:nvSpPr>
        <p:spPr>
          <a:xfrm>
            <a:off x="9165306" y="6430091"/>
            <a:ext cx="2844800" cy="365125"/>
          </a:xfrm>
        </p:spPr>
        <p:txBody>
          <a:bodyPr/>
          <a:lstStyle/>
          <a:p>
            <a:fld id="{0C913308-F349-4B6D-A68A-DD1791B4A57B}" type="slidenum">
              <a:rPr lang="zh-CN" altLang="en-US" smtClean="0">
                <a:solidFill>
                  <a:prstClr val="black"/>
                </a:solidFill>
              </a:rPr>
              <a:pPr/>
              <a:t>36</a:t>
            </a:fld>
            <a:endParaRPr lang="zh-CN" altLang="en-US">
              <a:solidFill>
                <a:prstClr val="black"/>
              </a:solidFill>
            </a:endParaRPr>
          </a:p>
        </p:txBody>
      </p:sp>
      <p:sp>
        <p:nvSpPr>
          <p:cNvPr id="6" name="矩形 5"/>
          <p:cNvSpPr/>
          <p:nvPr/>
        </p:nvSpPr>
        <p:spPr>
          <a:xfrm>
            <a:off x="691787" y="1539213"/>
            <a:ext cx="5336204" cy="523220"/>
          </a:xfrm>
          <a:prstGeom prst="rect">
            <a:avLst/>
          </a:prstGeom>
        </p:spPr>
        <p:txBody>
          <a:bodyPr wrap="none">
            <a:spAutoFit/>
          </a:bodyPr>
          <a:lstStyle/>
          <a:p>
            <a:r>
              <a:rPr lang="en-US" altLang="zh-CN" sz="2800" dirty="0" smtClean="0">
                <a:solidFill>
                  <a:schemeClr val="bg1"/>
                </a:solidFill>
                <a:latin typeface="微软雅黑" panose="020B0503020204020204" pitchFamily="34" charset="-122"/>
                <a:ea typeface="微软雅黑" panose="020B0503020204020204" pitchFamily="34" charset="-122"/>
              </a:rPr>
              <a:t>4. </a:t>
            </a:r>
            <a:r>
              <a:rPr lang="en-US" altLang="zh-CN" sz="2800" dirty="0">
                <a:solidFill>
                  <a:schemeClr val="bg1"/>
                </a:solidFill>
                <a:latin typeface="微软雅黑" panose="020B0503020204020204" pitchFamily="34" charset="-122"/>
                <a:ea typeface="微软雅黑" panose="020B0503020204020204" pitchFamily="34" charset="-122"/>
              </a:rPr>
              <a:t>Large-Scale Image Retrieval</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6140892" y="2216645"/>
            <a:ext cx="6051108" cy="2166145"/>
            <a:chOff x="279400" y="2675027"/>
            <a:chExt cx="8167835" cy="2925596"/>
          </a:xfrm>
        </p:grpSpPr>
        <p:pic>
          <p:nvPicPr>
            <p:cNvPr id="7" name="图片 6"/>
            <p:cNvPicPr>
              <a:picLocks noChangeAspect="1"/>
            </p:cNvPicPr>
            <p:nvPr/>
          </p:nvPicPr>
          <p:blipFill>
            <a:blip r:embed="rId5"/>
            <a:stretch>
              <a:fillRect/>
            </a:stretch>
          </p:blipFill>
          <p:spPr>
            <a:xfrm>
              <a:off x="330201" y="2675027"/>
              <a:ext cx="7807056" cy="1668373"/>
            </a:xfrm>
            <a:prstGeom prst="rect">
              <a:avLst/>
            </a:prstGeom>
          </p:spPr>
        </p:pic>
        <p:pic>
          <p:nvPicPr>
            <p:cNvPr id="9" name="图片 8"/>
            <p:cNvPicPr>
              <a:picLocks noChangeAspect="1"/>
            </p:cNvPicPr>
            <p:nvPr/>
          </p:nvPicPr>
          <p:blipFill>
            <a:blip r:embed="rId6"/>
            <a:stretch>
              <a:fillRect/>
            </a:stretch>
          </p:blipFill>
          <p:spPr>
            <a:xfrm>
              <a:off x="279400" y="4306780"/>
              <a:ext cx="8167835" cy="1293843"/>
            </a:xfrm>
            <a:prstGeom prst="rect">
              <a:avLst/>
            </a:prstGeom>
          </p:spPr>
        </p:pic>
      </p:grpSp>
      <p:sp>
        <p:nvSpPr>
          <p:cNvPr id="11" name="文本框 10"/>
          <p:cNvSpPr txBox="1"/>
          <p:nvPr/>
        </p:nvSpPr>
        <p:spPr>
          <a:xfrm>
            <a:off x="359602" y="3107841"/>
            <a:ext cx="5688206" cy="1169038"/>
          </a:xfrm>
          <a:prstGeom prst="rect">
            <a:avLst/>
          </a:prstGeom>
          <a:noFill/>
        </p:spPr>
        <p:txBody>
          <a:bodyPr wrap="square" rtlCol="0">
            <a:spAutoFit/>
          </a:bodyPr>
          <a:lstStyle/>
          <a:p>
            <a:pPr marL="342900" indent="-342900" algn="just">
              <a:lnSpc>
                <a:spcPct val="120000"/>
              </a:lnSpc>
              <a:buClr>
                <a:srgbClr val="FF0000"/>
              </a:buClr>
              <a:buFont typeface="Wingdings" panose="05000000000000000000" pitchFamily="2" charset="2"/>
              <a:buChar char="l"/>
            </a:pPr>
            <a:r>
              <a:rPr lang="en-US" altLang="zh-CN" sz="2000" dirty="0" smtClean="0">
                <a:solidFill>
                  <a:schemeClr val="bg1"/>
                </a:solidFill>
                <a:latin typeface="微软雅黑" panose="020B0503020204020204" pitchFamily="34" charset="-122"/>
                <a:ea typeface="微软雅黑" panose="020B0503020204020204" pitchFamily="34" charset="-122"/>
              </a:rPr>
              <a:t>The experimental results of large-scale image search on </a:t>
            </a:r>
            <a:r>
              <a:rPr lang="en-US" altLang="zh-CN" sz="2000" dirty="0" smtClean="0">
                <a:solidFill>
                  <a:srgbClr val="FF0000"/>
                </a:solidFill>
                <a:latin typeface="微软雅黑" panose="020B0503020204020204" pitchFamily="34" charset="-122"/>
                <a:ea typeface="微软雅黑" panose="020B0503020204020204" pitchFamily="34" charset="-122"/>
              </a:rPr>
              <a:t>partial-duplicate </a:t>
            </a:r>
            <a:r>
              <a:rPr lang="en-US" altLang="zh-CN" sz="2000" dirty="0" smtClean="0">
                <a:solidFill>
                  <a:schemeClr val="bg1"/>
                </a:solidFill>
                <a:latin typeface="微软雅黑" panose="020B0503020204020204" pitchFamily="34" charset="-122"/>
                <a:ea typeface="微软雅黑" panose="020B0503020204020204" pitchFamily="34" charset="-122"/>
              </a:rPr>
              <a:t>dataset </a:t>
            </a:r>
            <a:r>
              <a:rPr lang="en-US" altLang="zh-CN" sz="2000" dirty="0">
                <a:solidFill>
                  <a:schemeClr val="bg1"/>
                </a:solidFill>
                <a:latin typeface="微软雅黑" panose="020B0503020204020204" pitchFamily="34" charset="-122"/>
                <a:ea typeface="微软雅黑" panose="020B0503020204020204" pitchFamily="34" charset="-122"/>
              </a:rPr>
              <a:t>PLUS 1.2 million FLICKR </a:t>
            </a:r>
            <a:r>
              <a:rPr lang="en-US" altLang="zh-CN" sz="2000" dirty="0" smtClean="0">
                <a:solidFill>
                  <a:schemeClr val="bg1"/>
                </a:solidFill>
                <a:latin typeface="微软雅黑" panose="020B0503020204020204" pitchFamily="34" charset="-122"/>
                <a:ea typeface="微软雅黑" panose="020B0503020204020204" pitchFamily="34" charset="-122"/>
              </a:rPr>
              <a:t>images</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4" name="圆角矩形 13"/>
          <p:cNvSpPr/>
          <p:nvPr/>
        </p:nvSpPr>
        <p:spPr>
          <a:xfrm>
            <a:off x="5243191" y="4632563"/>
            <a:ext cx="724861" cy="1617819"/>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14"/>
          <p:cNvSpPr/>
          <p:nvPr/>
        </p:nvSpPr>
        <p:spPr>
          <a:xfrm>
            <a:off x="2747324" y="4635645"/>
            <a:ext cx="816094" cy="1617819"/>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extLst>
      <p:ext uri="{BB962C8B-B14F-4D97-AF65-F5344CB8AC3E}">
        <p14:creationId xmlns:p14="http://schemas.microsoft.com/office/powerpoint/2010/main" val="36385241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1" nodeType="clickEffect">
                                  <p:stCondLst>
                                    <p:cond delay="0"/>
                                  </p:stCondLst>
                                  <p:childTnLst>
                                    <p:set>
                                      <p:cBhvr>
                                        <p:cTn id="13" dur="1" fill="hold">
                                          <p:stCondLst>
                                            <p:cond delay="0"/>
                                          </p:stCondLst>
                                        </p:cTn>
                                        <p:tgtEl>
                                          <p:spTgt spid="14"/>
                                        </p:tgtEl>
                                        <p:attrNameLst>
                                          <p:attrName>style.visibility</p:attrName>
                                        </p:attrNameLst>
                                      </p:cBhvr>
                                      <p:to>
                                        <p:strVal val="hidden"/>
                                      </p:to>
                                    </p:set>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anim calcmode="lin" valueType="num">
                                      <p:cBhvr>
                                        <p:cTn id="17" dur="500" fill="hold"/>
                                        <p:tgtEl>
                                          <p:spTgt spid="15"/>
                                        </p:tgtEl>
                                        <p:attrNameLst>
                                          <p:attrName>ppt_x</p:attrName>
                                        </p:attrNameLst>
                                      </p:cBhvr>
                                      <p:tavLst>
                                        <p:tav tm="0">
                                          <p:val>
                                            <p:strVal val="#ppt_x"/>
                                          </p:val>
                                        </p:tav>
                                        <p:tav tm="100000">
                                          <p:val>
                                            <p:strVal val="#ppt_x"/>
                                          </p:val>
                                        </p:tav>
                                      </p:tavLst>
                                    </p:anim>
                                    <p:anim calcmode="lin" valueType="num">
                                      <p:cBhvr>
                                        <p:cTn id="18"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81200" y="285728"/>
            <a:ext cx="8229600" cy="1143000"/>
          </a:xfrm>
        </p:spPr>
        <p:txBody>
          <a:bodyPr>
            <a:noAutofit/>
          </a:bodyPr>
          <a:lstStyle/>
          <a:p>
            <a:r>
              <a:rPr lang="en-US" altLang="zh-CN" sz="3600" dirty="0">
                <a:solidFill>
                  <a:schemeClr val="bg1"/>
                </a:solidFill>
              </a:rPr>
              <a:t>Good Matching Performance</a:t>
            </a:r>
            <a:endParaRPr lang="zh-CN" altLang="en-US" sz="3600" dirty="0">
              <a:solidFill>
                <a:schemeClr val="bg1"/>
              </a:solidFill>
            </a:endParaRPr>
          </a:p>
        </p:txBody>
      </p:sp>
      <p:sp>
        <p:nvSpPr>
          <p:cNvPr id="6" name="TextBox 5"/>
          <p:cNvSpPr txBox="1"/>
          <p:nvPr/>
        </p:nvSpPr>
        <p:spPr>
          <a:xfrm>
            <a:off x="1809721" y="1702346"/>
            <a:ext cx="2377061" cy="369332"/>
          </a:xfrm>
          <a:prstGeom prst="rect">
            <a:avLst/>
          </a:prstGeom>
          <a:noFill/>
        </p:spPr>
        <p:txBody>
          <a:bodyPr wrap="none" rtlCol="0">
            <a:spAutoFit/>
          </a:bodyPr>
          <a:lstStyle/>
          <a:p>
            <a:r>
              <a:rPr lang="en-US" altLang="zh-CN" dirty="0">
                <a:solidFill>
                  <a:prstClr val="white"/>
                </a:solidFill>
              </a:rPr>
              <a:t>45 bit binary descriptor</a:t>
            </a:r>
            <a:endParaRPr lang="zh-CN" altLang="en-US" dirty="0">
              <a:solidFill>
                <a:prstClr val="white"/>
              </a:solidFill>
            </a:endParaRPr>
          </a:p>
        </p:txBody>
      </p:sp>
      <p:sp>
        <p:nvSpPr>
          <p:cNvPr id="86019" name="Rectangle 3"/>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solidFill>
                <a:prstClr val="white"/>
              </a:solidFill>
            </a:endParaRPr>
          </a:p>
        </p:txBody>
      </p:sp>
      <p:sp>
        <p:nvSpPr>
          <p:cNvPr id="11" name="灯片编号占位符 10"/>
          <p:cNvSpPr>
            <a:spLocks noGrp="1"/>
          </p:cNvSpPr>
          <p:nvPr>
            <p:ph type="sldNum" sz="quarter" idx="12"/>
          </p:nvPr>
        </p:nvSpPr>
        <p:spPr/>
        <p:txBody>
          <a:bodyPr/>
          <a:lstStyle/>
          <a:p>
            <a:fld id="{0C913308-F349-4B6D-A68A-DD1791B4A57B}" type="slidenum">
              <a:rPr lang="zh-CN" altLang="en-US" smtClean="0">
                <a:solidFill>
                  <a:prstClr val="white">
                    <a:tint val="75000"/>
                  </a:prstClr>
                </a:solidFill>
              </a:rPr>
              <a:pPr/>
              <a:t>37</a:t>
            </a:fld>
            <a:endParaRPr lang="zh-CN" altLang="en-US">
              <a:solidFill>
                <a:prstClr val="white">
                  <a:tint val="75000"/>
                </a:prstClr>
              </a:solidFill>
            </a:endParaRPr>
          </a:p>
        </p:txBody>
      </p:sp>
      <p:pic>
        <p:nvPicPr>
          <p:cNvPr id="3" name="图片 2"/>
          <p:cNvPicPr>
            <a:picLocks noChangeAspect="1"/>
          </p:cNvPicPr>
          <p:nvPr/>
        </p:nvPicPr>
        <p:blipFill>
          <a:blip r:embed="rId3"/>
          <a:stretch>
            <a:fillRect/>
          </a:stretch>
        </p:blipFill>
        <p:spPr>
          <a:xfrm>
            <a:off x="566737" y="1717676"/>
            <a:ext cx="11058525" cy="4638675"/>
          </a:xfrm>
          <a:prstGeom prst="rect">
            <a:avLst/>
          </a:prstGeom>
        </p:spPr>
      </p:pic>
      <p:sp>
        <p:nvSpPr>
          <p:cNvPr id="8" name="文本框 7"/>
          <p:cNvSpPr txBox="1"/>
          <p:nvPr/>
        </p:nvSpPr>
        <p:spPr>
          <a:xfrm>
            <a:off x="1147804" y="1259392"/>
            <a:ext cx="1323833" cy="400110"/>
          </a:xfrm>
          <a:prstGeom prst="rect">
            <a:avLst/>
          </a:prstGeom>
          <a:noFill/>
        </p:spPr>
        <p:txBody>
          <a:bodyPr wrap="square" rtlCol="0">
            <a:spAutoFit/>
          </a:bodyPr>
          <a:lstStyle/>
          <a:p>
            <a:r>
              <a:rPr lang="zh-CN" altLang="en-US" sz="2000" b="1" dirty="0" smtClean="0">
                <a:solidFill>
                  <a:srgbClr val="FF0000"/>
                </a:solidFill>
                <a:effectLst>
                  <a:outerShdw blurRad="38100" dist="38100" dir="2700000" algn="tl">
                    <a:srgbClr val="000000">
                      <a:alpha val="43137"/>
                    </a:srgbClr>
                  </a:outerShdw>
                </a:effectLst>
              </a:rPr>
              <a:t>检索图像</a:t>
            </a:r>
            <a:endParaRPr lang="zh-CN" altLang="en-US" sz="20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07051819"/>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81200" y="285728"/>
            <a:ext cx="8229600" cy="1143000"/>
          </a:xfrm>
        </p:spPr>
        <p:txBody>
          <a:bodyPr>
            <a:noAutofit/>
          </a:bodyPr>
          <a:lstStyle/>
          <a:p>
            <a:r>
              <a:rPr lang="en-US" altLang="zh-CN" sz="3600" dirty="0">
                <a:solidFill>
                  <a:schemeClr val="bg1"/>
                </a:solidFill>
              </a:rPr>
              <a:t>Good Matching Performance</a:t>
            </a:r>
            <a:endParaRPr lang="zh-CN" altLang="en-US" sz="3600" dirty="0">
              <a:solidFill>
                <a:schemeClr val="bg1"/>
              </a:solidFill>
            </a:endParaRPr>
          </a:p>
        </p:txBody>
      </p:sp>
      <p:pic>
        <p:nvPicPr>
          <p:cNvPr id="4" name="Picture 120" descr="D:\combimgusb.bmp"/>
          <p:cNvPicPr/>
          <p:nvPr/>
        </p:nvPicPr>
        <p:blipFill>
          <a:blip r:embed="rId3" cstate="print"/>
          <a:srcRect/>
          <a:stretch>
            <a:fillRect/>
          </a:stretch>
        </p:blipFill>
        <p:spPr bwMode="auto">
          <a:xfrm>
            <a:off x="1809718" y="2143116"/>
            <a:ext cx="4140000" cy="1728000"/>
          </a:xfrm>
          <a:prstGeom prst="rect">
            <a:avLst/>
          </a:prstGeom>
          <a:noFill/>
          <a:ln w="9525">
            <a:noFill/>
            <a:miter lim="800000"/>
            <a:headEnd/>
            <a:tailEnd/>
          </a:ln>
        </p:spPr>
      </p:pic>
      <p:pic>
        <p:nvPicPr>
          <p:cNvPr id="5" name="Picture 119" descr="D:\combimgsift.bmp"/>
          <p:cNvPicPr/>
          <p:nvPr/>
        </p:nvPicPr>
        <p:blipFill>
          <a:blip r:embed="rId4" cstate="print"/>
          <a:srcRect/>
          <a:stretch>
            <a:fillRect/>
          </a:stretch>
        </p:blipFill>
        <p:spPr bwMode="auto">
          <a:xfrm>
            <a:off x="1809720" y="4429132"/>
            <a:ext cx="4140000" cy="1728000"/>
          </a:xfrm>
          <a:prstGeom prst="rect">
            <a:avLst/>
          </a:prstGeom>
          <a:noFill/>
          <a:ln w="9525">
            <a:noFill/>
            <a:miter lim="800000"/>
            <a:headEnd/>
            <a:tailEnd/>
          </a:ln>
        </p:spPr>
      </p:pic>
      <p:sp>
        <p:nvSpPr>
          <p:cNvPr id="6" name="TextBox 5"/>
          <p:cNvSpPr txBox="1"/>
          <p:nvPr/>
        </p:nvSpPr>
        <p:spPr>
          <a:xfrm>
            <a:off x="1809721" y="1702346"/>
            <a:ext cx="2377061" cy="369332"/>
          </a:xfrm>
          <a:prstGeom prst="rect">
            <a:avLst/>
          </a:prstGeom>
          <a:noFill/>
        </p:spPr>
        <p:txBody>
          <a:bodyPr wrap="none" rtlCol="0">
            <a:spAutoFit/>
          </a:bodyPr>
          <a:lstStyle/>
          <a:p>
            <a:r>
              <a:rPr lang="en-US" altLang="zh-CN" dirty="0">
                <a:solidFill>
                  <a:prstClr val="white"/>
                </a:solidFill>
              </a:rPr>
              <a:t>45 bit binary descriptor</a:t>
            </a:r>
            <a:endParaRPr lang="zh-CN" altLang="en-US" dirty="0">
              <a:solidFill>
                <a:prstClr val="white"/>
              </a:solidFill>
            </a:endParaRPr>
          </a:p>
        </p:txBody>
      </p:sp>
      <p:sp>
        <p:nvSpPr>
          <p:cNvPr id="7" name="TextBox 6"/>
          <p:cNvSpPr txBox="1"/>
          <p:nvPr/>
        </p:nvSpPr>
        <p:spPr>
          <a:xfrm>
            <a:off x="1809721" y="3988362"/>
            <a:ext cx="566181" cy="369332"/>
          </a:xfrm>
          <a:prstGeom prst="rect">
            <a:avLst/>
          </a:prstGeom>
          <a:noFill/>
        </p:spPr>
        <p:txBody>
          <a:bodyPr wrap="none" rtlCol="0">
            <a:spAutoFit/>
          </a:bodyPr>
          <a:lstStyle/>
          <a:p>
            <a:r>
              <a:rPr lang="en-US" altLang="zh-CN" dirty="0">
                <a:solidFill>
                  <a:prstClr val="white"/>
                </a:solidFill>
              </a:rPr>
              <a:t>SIFT</a:t>
            </a:r>
            <a:endParaRPr lang="zh-CN" altLang="en-US" dirty="0">
              <a:solidFill>
                <a:prstClr val="white"/>
              </a:solidFill>
            </a:endParaRPr>
          </a:p>
        </p:txBody>
      </p:sp>
      <p:pic>
        <p:nvPicPr>
          <p:cNvPr id="86018" name="Picture 123" descr="combimgusb"/>
          <p:cNvPicPr>
            <a:picLocks noChangeArrowheads="1"/>
          </p:cNvPicPr>
          <p:nvPr/>
        </p:nvPicPr>
        <p:blipFill>
          <a:blip r:embed="rId5" cstate="print"/>
          <a:srcRect/>
          <a:stretch>
            <a:fillRect/>
          </a:stretch>
        </p:blipFill>
        <p:spPr bwMode="auto">
          <a:xfrm>
            <a:off x="6238876" y="2143116"/>
            <a:ext cx="4140000" cy="1728000"/>
          </a:xfrm>
          <a:prstGeom prst="rect">
            <a:avLst/>
          </a:prstGeom>
          <a:noFill/>
        </p:spPr>
      </p:pic>
      <p:pic>
        <p:nvPicPr>
          <p:cNvPr id="86017" name="Picture 124" descr="combimgsift"/>
          <p:cNvPicPr>
            <a:picLocks noChangeArrowheads="1"/>
          </p:cNvPicPr>
          <p:nvPr/>
        </p:nvPicPr>
        <p:blipFill>
          <a:blip r:embed="rId6" cstate="print"/>
          <a:srcRect/>
          <a:stretch>
            <a:fillRect/>
          </a:stretch>
        </p:blipFill>
        <p:spPr bwMode="auto">
          <a:xfrm>
            <a:off x="6238875" y="4415644"/>
            <a:ext cx="4140000" cy="1728000"/>
          </a:xfrm>
          <a:prstGeom prst="rect">
            <a:avLst/>
          </a:prstGeom>
          <a:noFill/>
        </p:spPr>
      </p:pic>
      <p:sp>
        <p:nvSpPr>
          <p:cNvPr id="86019" name="Rectangle 3"/>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solidFill>
                <a:prstClr val="white"/>
              </a:solidFill>
            </a:endParaRPr>
          </a:p>
        </p:txBody>
      </p:sp>
      <p:sp>
        <p:nvSpPr>
          <p:cNvPr id="86021" name="Rectangle 5"/>
          <p:cNvSpPr>
            <a:spLocks noChangeArrowheads="1"/>
          </p:cNvSpPr>
          <p:nvPr/>
        </p:nvSpPr>
        <p:spPr bwMode="auto">
          <a:xfrm>
            <a:off x="1524001" y="4130159"/>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zh-CN" altLang="zh-CN">
              <a:solidFill>
                <a:prstClr val="white"/>
              </a:solidFill>
              <a:latin typeface="Arial" pitchFamily="34" charset="0"/>
              <a:cs typeface="宋体" pitchFamily="2" charset="-122"/>
            </a:endParaRPr>
          </a:p>
        </p:txBody>
      </p:sp>
      <p:sp>
        <p:nvSpPr>
          <p:cNvPr id="11" name="灯片编号占位符 10"/>
          <p:cNvSpPr>
            <a:spLocks noGrp="1"/>
          </p:cNvSpPr>
          <p:nvPr>
            <p:ph type="sldNum" sz="quarter" idx="12"/>
          </p:nvPr>
        </p:nvSpPr>
        <p:spPr/>
        <p:txBody>
          <a:bodyPr/>
          <a:lstStyle/>
          <a:p>
            <a:fld id="{0C913308-F349-4B6D-A68A-DD1791B4A57B}" type="slidenum">
              <a:rPr lang="zh-CN" altLang="en-US" smtClean="0">
                <a:solidFill>
                  <a:prstClr val="white">
                    <a:tint val="75000"/>
                  </a:prstClr>
                </a:solidFill>
              </a:rPr>
              <a:pPr/>
              <a:t>38</a:t>
            </a:fld>
            <a:endParaRPr lang="zh-CN" altLang="en-US">
              <a:solidFill>
                <a:prstClr val="white">
                  <a:tint val="75000"/>
                </a:prstClr>
              </a:solidFill>
            </a:endParaRPr>
          </a:p>
        </p:txBody>
      </p:sp>
    </p:spTree>
    <p:extLst>
      <p:ext uri="{BB962C8B-B14F-4D97-AF65-F5344CB8AC3E}">
        <p14:creationId xmlns:p14="http://schemas.microsoft.com/office/powerpoint/2010/main" val="2714116540"/>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81200" y="285728"/>
            <a:ext cx="8229600" cy="1143000"/>
          </a:xfrm>
        </p:spPr>
        <p:txBody>
          <a:bodyPr>
            <a:noAutofit/>
          </a:bodyPr>
          <a:lstStyle/>
          <a:p>
            <a:r>
              <a:rPr lang="en-US" altLang="zh-CN" sz="4000" dirty="0">
                <a:solidFill>
                  <a:schemeClr val="bg1"/>
                </a:solidFill>
              </a:rPr>
              <a:t>CONCLUSIONS</a:t>
            </a:r>
            <a:endParaRPr lang="zh-CN" altLang="en-US" sz="4000" dirty="0">
              <a:solidFill>
                <a:schemeClr val="bg1"/>
              </a:solidFill>
            </a:endParaRPr>
          </a:p>
        </p:txBody>
      </p:sp>
      <p:sp>
        <p:nvSpPr>
          <p:cNvPr id="6" name="TextBox 5"/>
          <p:cNvSpPr txBox="1"/>
          <p:nvPr/>
        </p:nvSpPr>
        <p:spPr>
          <a:xfrm>
            <a:off x="1809721" y="1586234"/>
            <a:ext cx="2377061" cy="369332"/>
          </a:xfrm>
          <a:prstGeom prst="rect">
            <a:avLst/>
          </a:prstGeom>
          <a:noFill/>
        </p:spPr>
        <p:txBody>
          <a:bodyPr wrap="none" rtlCol="0">
            <a:spAutoFit/>
          </a:bodyPr>
          <a:lstStyle/>
          <a:p>
            <a:r>
              <a:rPr lang="en-US" altLang="zh-CN" dirty="0">
                <a:solidFill>
                  <a:prstClr val="white"/>
                </a:solidFill>
              </a:rPr>
              <a:t>45 bit binary descriptor</a:t>
            </a:r>
            <a:endParaRPr lang="zh-CN" altLang="en-US" dirty="0">
              <a:solidFill>
                <a:prstClr val="white"/>
              </a:solidFill>
            </a:endParaRPr>
          </a:p>
        </p:txBody>
      </p:sp>
      <p:sp>
        <p:nvSpPr>
          <p:cNvPr id="86019" name="Rectangle 3"/>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solidFill>
                <a:prstClr val="white"/>
              </a:solidFill>
            </a:endParaRPr>
          </a:p>
        </p:txBody>
      </p:sp>
      <p:sp>
        <p:nvSpPr>
          <p:cNvPr id="11" name="灯片编号占位符 10"/>
          <p:cNvSpPr>
            <a:spLocks noGrp="1"/>
          </p:cNvSpPr>
          <p:nvPr>
            <p:ph type="sldNum" sz="quarter" idx="12"/>
          </p:nvPr>
        </p:nvSpPr>
        <p:spPr>
          <a:xfrm>
            <a:off x="9158515" y="6272044"/>
            <a:ext cx="2844800" cy="365125"/>
          </a:xfrm>
        </p:spPr>
        <p:txBody>
          <a:bodyPr/>
          <a:lstStyle/>
          <a:p>
            <a:fld id="{0C913308-F349-4B6D-A68A-DD1791B4A57B}" type="slidenum">
              <a:rPr lang="zh-CN" altLang="en-US" smtClean="0">
                <a:solidFill>
                  <a:schemeClr val="bg1"/>
                </a:solidFill>
              </a:rPr>
              <a:pPr/>
              <a:t>39</a:t>
            </a:fld>
            <a:endParaRPr lang="zh-CN" altLang="en-US">
              <a:solidFill>
                <a:schemeClr val="bg1"/>
              </a:solidFill>
            </a:endParaRPr>
          </a:p>
        </p:txBody>
      </p:sp>
      <p:sp>
        <p:nvSpPr>
          <p:cNvPr id="10" name="矩形 9"/>
          <p:cNvSpPr/>
          <p:nvPr/>
        </p:nvSpPr>
        <p:spPr>
          <a:xfrm>
            <a:off x="1299028" y="1486507"/>
            <a:ext cx="8911772" cy="1015663"/>
          </a:xfrm>
          <a:prstGeom prst="rect">
            <a:avLst/>
          </a:prstGeom>
        </p:spPr>
        <p:txBody>
          <a:bodyPr wrap="square">
            <a:spAutoFit/>
          </a:bodyPr>
          <a:lstStyle/>
          <a:p>
            <a:pPr marL="342900" lvl="0" indent="-342900" algn="just">
              <a:lnSpc>
                <a:spcPct val="150000"/>
              </a:lnSpc>
              <a:buFont typeface="Wingdings" panose="05000000000000000000" pitchFamily="2" charset="2"/>
              <a:buChar char="l"/>
            </a:pPr>
            <a:r>
              <a:rPr lang="en-US" altLang="zh-CN" sz="2000" dirty="0">
                <a:solidFill>
                  <a:srgbClr val="FF0000"/>
                </a:solidFill>
                <a:latin typeface="微软雅黑" panose="020B0503020204020204" pitchFamily="34" charset="-122"/>
                <a:ea typeface="微软雅黑" panose="020B0503020204020204" pitchFamily="34" charset="-122"/>
              </a:rPr>
              <a:t>USBs</a:t>
            </a:r>
            <a:r>
              <a:rPr lang="en-US" altLang="zh-CN" sz="2000" dirty="0">
                <a:solidFill>
                  <a:prstClr val="black"/>
                </a:solidFill>
                <a:latin typeface="微软雅黑" panose="020B0503020204020204" pitchFamily="34" charset="-122"/>
                <a:ea typeface="微软雅黑" panose="020B0503020204020204" pitchFamily="34" charset="-122"/>
              </a:rPr>
              <a:t> directly compresses the visual clues of </a:t>
            </a:r>
            <a:r>
              <a:rPr lang="en-US" altLang="zh-CN" sz="2000" dirty="0" err="1">
                <a:solidFill>
                  <a:prstClr val="black"/>
                </a:solidFill>
                <a:latin typeface="微软雅黑" panose="020B0503020204020204" pitchFamily="34" charset="-122"/>
                <a:ea typeface="微软雅黑" panose="020B0503020204020204" pitchFamily="34" charset="-122"/>
              </a:rPr>
              <a:t>keypoints</a:t>
            </a:r>
            <a:r>
              <a:rPr lang="en-US" altLang="zh-CN" sz="2000" dirty="0">
                <a:solidFill>
                  <a:prstClr val="black"/>
                </a:solidFill>
                <a:latin typeface="微软雅黑" panose="020B0503020204020204" pitchFamily="34" charset="-122"/>
                <a:ea typeface="微软雅黑" panose="020B0503020204020204" pitchFamily="34" charset="-122"/>
              </a:rPr>
              <a:t> into an ultra compact </a:t>
            </a:r>
            <a:r>
              <a:rPr lang="en-US" altLang="zh-CN" sz="2000" dirty="0">
                <a:solidFill>
                  <a:srgbClr val="FF0000"/>
                </a:solidFill>
                <a:latin typeface="微软雅黑" panose="020B0503020204020204" pitchFamily="34" charset="-122"/>
                <a:ea typeface="微软雅黑" panose="020B0503020204020204" pitchFamily="34" charset="-122"/>
              </a:rPr>
              <a:t>24-bit</a:t>
            </a:r>
            <a:r>
              <a:rPr lang="en-US" altLang="zh-CN" sz="2000" dirty="0">
                <a:solidFill>
                  <a:prstClr val="black"/>
                </a:solidFill>
                <a:latin typeface="微软雅黑" panose="020B0503020204020204" pitchFamily="34" charset="-122"/>
                <a:ea typeface="微软雅黑" panose="020B0503020204020204" pitchFamily="34" charset="-122"/>
              </a:rPr>
              <a:t> </a:t>
            </a:r>
            <a:r>
              <a:rPr lang="en-US" altLang="zh-CN" sz="2000" dirty="0" smtClean="0">
                <a:solidFill>
                  <a:prstClr val="black"/>
                </a:solidFill>
                <a:latin typeface="微软雅黑" panose="020B0503020204020204" pitchFamily="34" charset="-122"/>
                <a:ea typeface="微软雅黑" panose="020B0503020204020204" pitchFamily="34" charset="-122"/>
              </a:rPr>
              <a:t>representation .</a:t>
            </a:r>
            <a:endParaRPr lang="en-US" altLang="zh-CN" sz="2000" dirty="0">
              <a:solidFill>
                <a:prstClr val="black"/>
              </a:solidFill>
              <a:latin typeface="微软雅黑" panose="020B0503020204020204" pitchFamily="34" charset="-122"/>
              <a:ea typeface="微软雅黑" panose="020B0503020204020204" pitchFamily="34" charset="-122"/>
            </a:endParaRPr>
          </a:p>
        </p:txBody>
      </p:sp>
      <p:sp>
        <p:nvSpPr>
          <p:cNvPr id="13" name="矩形 12"/>
          <p:cNvSpPr/>
          <p:nvPr/>
        </p:nvSpPr>
        <p:spPr>
          <a:xfrm>
            <a:off x="1299028" y="2702024"/>
            <a:ext cx="8802915" cy="1884618"/>
          </a:xfrm>
          <a:prstGeom prst="rect">
            <a:avLst/>
          </a:prstGeom>
        </p:spPr>
        <p:txBody>
          <a:bodyPr wrap="square">
            <a:spAutoFit/>
          </a:bodyPr>
          <a:lstStyle/>
          <a:p>
            <a:pPr marL="342900" lvl="0" indent="-342900" algn="just">
              <a:lnSpc>
                <a:spcPct val="150000"/>
              </a:lnSpc>
              <a:buFont typeface="Wingdings" panose="05000000000000000000" pitchFamily="2" charset="2"/>
              <a:buChar char="l"/>
            </a:pPr>
            <a:r>
              <a:rPr lang="en-US" altLang="zh-CN" sz="2000" dirty="0">
                <a:solidFill>
                  <a:prstClr val="black"/>
                </a:solidFill>
                <a:latin typeface="微软雅黑" panose="020B0503020204020204" pitchFamily="34" charset="-122"/>
                <a:ea typeface="微软雅黑" panose="020B0503020204020204" pitchFamily="34" charset="-122"/>
              </a:rPr>
              <a:t>The auxiliary </a:t>
            </a:r>
            <a:r>
              <a:rPr lang="en-US" altLang="zh-CN" sz="2000" dirty="0">
                <a:solidFill>
                  <a:srgbClr val="FF0000"/>
                </a:solidFill>
                <a:latin typeface="微软雅黑" panose="020B0503020204020204" pitchFamily="34" charset="-122"/>
                <a:ea typeface="微软雅黑" panose="020B0503020204020204" pitchFamily="34" charset="-122"/>
              </a:rPr>
              <a:t>spatial feature</a:t>
            </a:r>
            <a:r>
              <a:rPr lang="en-US" altLang="zh-CN" sz="2000" dirty="0">
                <a:solidFill>
                  <a:prstClr val="black"/>
                </a:solidFill>
                <a:latin typeface="微软雅黑" panose="020B0503020204020204" pitchFamily="34" charset="-122"/>
                <a:ea typeface="微软雅黑" panose="020B0503020204020204" pitchFamily="34" charset="-122"/>
              </a:rPr>
              <a:t> effectively captures the spatial configuration in the </a:t>
            </a:r>
            <a:r>
              <a:rPr lang="en-US" altLang="zh-CN" sz="2000" dirty="0">
                <a:solidFill>
                  <a:srgbClr val="FF0000"/>
                </a:solidFill>
                <a:latin typeface="微软雅黑" panose="020B0503020204020204" pitchFamily="34" charset="-122"/>
                <a:ea typeface="微软雅黑" panose="020B0503020204020204" pitchFamily="34" charset="-122"/>
              </a:rPr>
              <a:t>neighbor region </a:t>
            </a:r>
            <a:r>
              <a:rPr lang="en-US" altLang="zh-CN" sz="2000" dirty="0">
                <a:solidFill>
                  <a:prstClr val="black"/>
                </a:solidFill>
                <a:latin typeface="微软雅黑" panose="020B0503020204020204" pitchFamily="34" charset="-122"/>
                <a:ea typeface="微软雅黑" panose="020B0503020204020204" pitchFamily="34" charset="-122"/>
              </a:rPr>
              <a:t>of the </a:t>
            </a:r>
            <a:r>
              <a:rPr lang="en-US" altLang="zh-CN" sz="2000" dirty="0" err="1">
                <a:solidFill>
                  <a:prstClr val="black"/>
                </a:solidFill>
                <a:latin typeface="微软雅黑" panose="020B0503020204020204" pitchFamily="34" charset="-122"/>
                <a:ea typeface="微软雅黑" panose="020B0503020204020204" pitchFamily="34" charset="-122"/>
              </a:rPr>
              <a:t>keypoint</a:t>
            </a:r>
            <a:r>
              <a:rPr lang="en-US" altLang="zh-CN" sz="2000" dirty="0">
                <a:solidFill>
                  <a:prstClr val="black"/>
                </a:solidFill>
                <a:latin typeface="微软雅黑" panose="020B0503020204020204" pitchFamily="34" charset="-122"/>
                <a:ea typeface="微软雅黑" panose="020B0503020204020204" pitchFamily="34" charset="-122"/>
              </a:rPr>
              <a:t> into a </a:t>
            </a:r>
            <a:r>
              <a:rPr lang="en-US" altLang="zh-CN" sz="2000" dirty="0">
                <a:solidFill>
                  <a:srgbClr val="FF0000"/>
                </a:solidFill>
                <a:latin typeface="微软雅黑" panose="020B0503020204020204" pitchFamily="34" charset="-122"/>
                <a:ea typeface="微软雅黑" panose="020B0503020204020204" pitchFamily="34" charset="-122"/>
              </a:rPr>
              <a:t>64-bit </a:t>
            </a:r>
            <a:r>
              <a:rPr lang="en-US" altLang="zh-CN" sz="2000" dirty="0">
                <a:solidFill>
                  <a:prstClr val="black"/>
                </a:solidFill>
                <a:latin typeface="微软雅黑" panose="020B0503020204020204" pitchFamily="34" charset="-122"/>
                <a:ea typeface="微软雅黑" panose="020B0503020204020204" pitchFamily="34" charset="-122"/>
              </a:rPr>
              <a:t>representation, hence could be utilized to remove the mismatched USBs in cascade </a:t>
            </a:r>
            <a:r>
              <a:rPr lang="en-US" altLang="zh-CN" sz="2000" dirty="0" smtClean="0">
                <a:solidFill>
                  <a:prstClr val="black"/>
                </a:solidFill>
                <a:latin typeface="微软雅黑" panose="020B0503020204020204" pitchFamily="34" charset="-122"/>
                <a:ea typeface="微软雅黑" panose="020B0503020204020204" pitchFamily="34" charset="-122"/>
              </a:rPr>
              <a:t>verification . </a:t>
            </a:r>
          </a:p>
        </p:txBody>
      </p:sp>
      <p:sp>
        <p:nvSpPr>
          <p:cNvPr id="15" name="矩形 14"/>
          <p:cNvSpPr/>
          <p:nvPr/>
        </p:nvSpPr>
        <p:spPr>
          <a:xfrm>
            <a:off x="1309913" y="4819266"/>
            <a:ext cx="8792030" cy="1015663"/>
          </a:xfrm>
          <a:prstGeom prst="rect">
            <a:avLst/>
          </a:prstGeom>
        </p:spPr>
        <p:txBody>
          <a:bodyPr wrap="square">
            <a:spAutoFit/>
          </a:bodyPr>
          <a:lstStyle/>
          <a:p>
            <a:pPr marL="342900" indent="-342900" algn="just">
              <a:lnSpc>
                <a:spcPct val="150000"/>
              </a:lnSpc>
              <a:buFont typeface="Wingdings" panose="05000000000000000000" pitchFamily="2" charset="2"/>
              <a:buChar char="l"/>
            </a:pPr>
            <a:r>
              <a:rPr lang="en-US" altLang="zh-CN" sz="2000" dirty="0" smtClean="0">
                <a:solidFill>
                  <a:prstClr val="black"/>
                </a:solidFill>
                <a:latin typeface="微软雅黑" panose="020B0503020204020204" pitchFamily="34" charset="-122"/>
                <a:ea typeface="微软雅黑" panose="020B0503020204020204" pitchFamily="34" charset="-122"/>
              </a:rPr>
              <a:t>Proposed </a:t>
            </a:r>
            <a:r>
              <a:rPr lang="en-US" altLang="zh-CN" sz="2000" dirty="0" err="1">
                <a:solidFill>
                  <a:prstClr val="black"/>
                </a:solidFill>
                <a:latin typeface="微软雅黑" panose="020B0503020204020204" pitchFamily="34" charset="-122"/>
                <a:ea typeface="微软雅黑" panose="020B0503020204020204" pitchFamily="34" charset="-122"/>
              </a:rPr>
              <a:t>BoUs</a:t>
            </a:r>
            <a:r>
              <a:rPr lang="en-US" altLang="zh-CN" sz="2000" dirty="0">
                <a:solidFill>
                  <a:prstClr val="black"/>
                </a:solidFill>
                <a:latin typeface="微软雅黑" panose="020B0503020204020204" pitchFamily="34" charset="-122"/>
                <a:ea typeface="微软雅黑" panose="020B0503020204020204" pitchFamily="34" charset="-122"/>
              </a:rPr>
              <a:t> </a:t>
            </a:r>
            <a:r>
              <a:rPr lang="en-US" altLang="zh-CN" sz="2000" dirty="0" smtClean="0">
                <a:solidFill>
                  <a:prstClr val="black"/>
                </a:solidFill>
                <a:latin typeface="微软雅黑" panose="020B0503020204020204" pitchFamily="34" charset="-122"/>
                <a:ea typeface="微软雅黑" panose="020B0503020204020204" pitchFamily="34" charset="-122"/>
              </a:rPr>
              <a:t>model</a:t>
            </a:r>
            <a:r>
              <a:rPr lang="zh-CN" altLang="en-US" sz="2000" dirty="0" smtClean="0">
                <a:solidFill>
                  <a:prstClr val="black"/>
                </a:solidFill>
                <a:latin typeface="微软雅黑" panose="020B0503020204020204" pitchFamily="34" charset="-122"/>
                <a:ea typeface="微软雅黑" panose="020B0503020204020204" pitchFamily="34" charset="-122"/>
              </a:rPr>
              <a:t> </a:t>
            </a:r>
            <a:r>
              <a:rPr lang="en-US" altLang="zh-CN" sz="2000" dirty="0" smtClean="0">
                <a:solidFill>
                  <a:prstClr val="black"/>
                </a:solidFill>
                <a:latin typeface="微软雅黑" panose="020B0503020204020204" pitchFamily="34" charset="-122"/>
                <a:ea typeface="微软雅黑" panose="020B0503020204020204" pitchFamily="34" charset="-122"/>
              </a:rPr>
              <a:t>outperforms </a:t>
            </a:r>
            <a:r>
              <a:rPr lang="en-US" altLang="zh-CN" sz="2000" dirty="0" err="1">
                <a:solidFill>
                  <a:prstClr val="black"/>
                </a:solidFill>
                <a:latin typeface="微软雅黑" panose="020B0503020204020204" pitchFamily="34" charset="-122"/>
                <a:ea typeface="微软雅黑" panose="020B0503020204020204" pitchFamily="34" charset="-122"/>
              </a:rPr>
              <a:t>BoWs</a:t>
            </a:r>
            <a:r>
              <a:rPr lang="en-US" altLang="zh-CN" sz="2000" dirty="0">
                <a:solidFill>
                  <a:prstClr val="black"/>
                </a:solidFill>
                <a:latin typeface="微软雅黑" panose="020B0503020204020204" pitchFamily="34" charset="-122"/>
                <a:ea typeface="微软雅黑" panose="020B0503020204020204" pitchFamily="34" charset="-122"/>
              </a:rPr>
              <a:t> model in the aspects of </a:t>
            </a:r>
            <a:r>
              <a:rPr lang="en-US" altLang="zh-CN" sz="2000" dirty="0" smtClean="0">
                <a:solidFill>
                  <a:prstClr val="black"/>
                </a:solidFill>
                <a:latin typeface="微软雅黑" panose="020B0503020204020204" pitchFamily="34" charset="-122"/>
                <a:ea typeface="微软雅黑" panose="020B0503020204020204" pitchFamily="34" charset="-122"/>
              </a:rPr>
              <a:t>recall, accuracy </a:t>
            </a:r>
            <a:r>
              <a:rPr lang="en-US" altLang="zh-CN" sz="2000" dirty="0">
                <a:solidFill>
                  <a:prstClr val="black"/>
                </a:solidFill>
                <a:latin typeface="微软雅黑" panose="020B0503020204020204" pitchFamily="34" charset="-122"/>
                <a:ea typeface="微软雅黑" panose="020B0503020204020204" pitchFamily="34" charset="-122"/>
              </a:rPr>
              <a:t>and </a:t>
            </a:r>
            <a:r>
              <a:rPr lang="en-US" altLang="zh-CN" sz="2000" dirty="0" smtClean="0">
                <a:solidFill>
                  <a:prstClr val="black"/>
                </a:solidFill>
                <a:latin typeface="微软雅黑" panose="020B0503020204020204" pitchFamily="34" charset="-122"/>
                <a:ea typeface="微软雅黑" panose="020B0503020204020204" pitchFamily="34" charset="-122"/>
              </a:rPr>
              <a:t>efficiency .</a:t>
            </a:r>
            <a:endParaRPr lang="zh-CN" altLang="en-US" sz="2000" dirty="0">
              <a:solidFill>
                <a:prstClr val="black"/>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37547015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288286"/>
            <a:ext cx="10972800" cy="1143000"/>
          </a:xfrm>
        </p:spPr>
        <p:txBody>
          <a:bodyPr/>
          <a:lstStyle/>
          <a:p>
            <a:r>
              <a:rPr lang="en-US" altLang="zh-CN" b="1" dirty="0" smtClean="0">
                <a:solidFill>
                  <a:schemeClr val="bg1"/>
                </a:solidFill>
              </a:rPr>
              <a:t>Background</a:t>
            </a:r>
            <a:endParaRPr lang="zh-CN" altLang="en-US" b="1" dirty="0">
              <a:solidFill>
                <a:schemeClr val="bg1"/>
              </a:solidFill>
            </a:endParaRPr>
          </a:p>
        </p:txBody>
      </p:sp>
      <p:sp>
        <p:nvSpPr>
          <p:cNvPr id="83" name="矩形 82"/>
          <p:cNvSpPr/>
          <p:nvPr/>
        </p:nvSpPr>
        <p:spPr>
          <a:xfrm>
            <a:off x="4095736" y="5271568"/>
            <a:ext cx="3584440" cy="1495794"/>
          </a:xfrm>
          <a:prstGeom prst="rect">
            <a:avLst/>
          </a:prstGeom>
          <a:solidFill>
            <a:schemeClr val="tx1"/>
          </a:solidFill>
        </p:spPr>
        <p:txBody>
          <a:bodyPr wrap="square">
            <a:spAutoFit/>
          </a:bodyPr>
          <a:lstStyle/>
          <a:p>
            <a:pPr>
              <a:lnSpc>
                <a:spcPct val="120000"/>
              </a:lnSpc>
            </a:pPr>
            <a:r>
              <a:rPr lang="en-US" altLang="zh-CN" b="1" dirty="0">
                <a:solidFill>
                  <a:schemeClr val="bg1"/>
                </a:solidFill>
                <a:latin typeface="Arial"/>
                <a:cs typeface="Arial"/>
              </a:rPr>
              <a:t>Binary Local Descriptor:</a:t>
            </a:r>
          </a:p>
          <a:p>
            <a:pPr marL="228600" lvl="1" indent="-228600">
              <a:lnSpc>
                <a:spcPct val="120000"/>
              </a:lnSpc>
              <a:buFont typeface="Arial" pitchFamily="34" charset="0"/>
              <a:buChar char="•"/>
            </a:pPr>
            <a:r>
              <a:rPr lang="en-US" altLang="zh-CN" sz="1400" b="1" dirty="0">
                <a:solidFill>
                  <a:schemeClr val="bg1"/>
                </a:solidFill>
                <a:latin typeface="Arial"/>
                <a:cs typeface="Arial"/>
              </a:rPr>
              <a:t>Binary SIFT (TIP 2014, MM 2012)</a:t>
            </a:r>
          </a:p>
          <a:p>
            <a:pPr marL="228600" lvl="1" indent="-228600">
              <a:lnSpc>
                <a:spcPct val="120000"/>
              </a:lnSpc>
              <a:buFont typeface="Arial" pitchFamily="34" charset="0"/>
              <a:buChar char="•"/>
            </a:pPr>
            <a:r>
              <a:rPr lang="en-US" altLang="zh-CN" sz="1400" b="1" dirty="0">
                <a:solidFill>
                  <a:schemeClr val="bg1"/>
                </a:solidFill>
                <a:latin typeface="Arial"/>
                <a:cs typeface="Arial"/>
              </a:rPr>
              <a:t>Edge-SIFT (TIP 2013)</a:t>
            </a:r>
          </a:p>
          <a:p>
            <a:pPr marL="228600" lvl="1" indent="-228600">
              <a:lnSpc>
                <a:spcPct val="120000"/>
              </a:lnSpc>
              <a:buFont typeface="Arial" pitchFamily="34" charset="0"/>
              <a:buChar char="•"/>
            </a:pPr>
            <a:r>
              <a:rPr lang="en-US" altLang="zh-CN" sz="1400" b="1" dirty="0">
                <a:solidFill>
                  <a:schemeClr val="bg1"/>
                </a:solidFill>
                <a:latin typeface="Arial"/>
                <a:cs typeface="Arial"/>
              </a:rPr>
              <a:t>COGE (PCM 2013 Best Paper)</a:t>
            </a:r>
          </a:p>
          <a:p>
            <a:pPr marL="228600" lvl="1" indent="-228600">
              <a:lnSpc>
                <a:spcPct val="120000"/>
              </a:lnSpc>
              <a:buFont typeface="Arial" pitchFamily="34" charset="0"/>
              <a:buChar char="•"/>
            </a:pPr>
            <a:r>
              <a:rPr lang="en-US" altLang="zh-CN" sz="1600" b="1" dirty="0">
                <a:solidFill>
                  <a:srgbClr val="FF0000"/>
                </a:solidFill>
                <a:latin typeface="Arial"/>
                <a:cs typeface="Arial"/>
              </a:rPr>
              <a:t>USB (TIP </a:t>
            </a:r>
            <a:r>
              <a:rPr lang="en-US" altLang="zh-CN" sz="1600" b="1" dirty="0" smtClean="0">
                <a:solidFill>
                  <a:srgbClr val="FF0000"/>
                </a:solidFill>
                <a:latin typeface="Arial"/>
                <a:cs typeface="Arial"/>
              </a:rPr>
              <a:t>2014)</a:t>
            </a:r>
            <a:endParaRPr lang="en-US" altLang="zh-CN" sz="1600" b="1" dirty="0">
              <a:solidFill>
                <a:srgbClr val="FF0000"/>
              </a:solidFill>
              <a:latin typeface="Arial"/>
              <a:cs typeface="Arial"/>
            </a:endParaRPr>
          </a:p>
        </p:txBody>
      </p:sp>
      <p:pic>
        <p:nvPicPr>
          <p:cNvPr id="787457" name="Picture 1" descr="C:\Users\Lenovo User\AppData\Roaming\Tencent\Users\459528728\QQ\WinTemp\RichOle\X}CJOKSDPL_J6AVJ68_TX_Q.jpg"/>
          <p:cNvPicPr>
            <a:picLocks noChangeAspect="1" noChangeArrowheads="1"/>
          </p:cNvPicPr>
          <p:nvPr/>
        </p:nvPicPr>
        <p:blipFill>
          <a:blip r:embed="rId4" cstate="print"/>
          <a:srcRect/>
          <a:stretch>
            <a:fillRect/>
          </a:stretch>
        </p:blipFill>
        <p:spPr bwMode="auto">
          <a:xfrm>
            <a:off x="3238481" y="5482680"/>
            <a:ext cx="727329" cy="968312"/>
          </a:xfrm>
          <a:prstGeom prst="rect">
            <a:avLst/>
          </a:prstGeom>
          <a:noFill/>
        </p:spPr>
      </p:pic>
      <p:grpSp>
        <p:nvGrpSpPr>
          <p:cNvPr id="3" name="组合 179"/>
          <p:cNvGrpSpPr/>
          <p:nvPr/>
        </p:nvGrpSpPr>
        <p:grpSpPr>
          <a:xfrm>
            <a:off x="2865775" y="3622500"/>
            <a:ext cx="1472910" cy="1516618"/>
            <a:chOff x="2285983" y="1654707"/>
            <a:chExt cx="1285884" cy="1695904"/>
          </a:xfrm>
          <a:solidFill>
            <a:schemeClr val="tx1"/>
          </a:solidFill>
        </p:grpSpPr>
        <p:grpSp>
          <p:nvGrpSpPr>
            <p:cNvPr id="4" name="组合 155"/>
            <p:cNvGrpSpPr/>
            <p:nvPr/>
          </p:nvGrpSpPr>
          <p:grpSpPr>
            <a:xfrm>
              <a:off x="2285983" y="1654707"/>
              <a:ext cx="1285884" cy="1695904"/>
              <a:chOff x="2299431" y="3882732"/>
              <a:chExt cx="1285884" cy="1695904"/>
            </a:xfrm>
            <a:grpFill/>
          </p:grpSpPr>
          <p:sp>
            <p:nvSpPr>
              <p:cNvPr id="15" name="圆角矩形 14"/>
              <p:cNvSpPr/>
              <p:nvPr/>
            </p:nvSpPr>
            <p:spPr>
              <a:xfrm>
                <a:off x="2299431" y="3882732"/>
                <a:ext cx="1285884" cy="1650456"/>
              </a:xfrm>
              <a:prstGeom prst="roundRect">
                <a:avLst/>
              </a:prstGeom>
              <a:grpFill/>
            </p:spPr>
            <p:style>
              <a:lnRef idx="2">
                <a:schemeClr val="accent1"/>
              </a:lnRef>
              <a:fillRef idx="1">
                <a:schemeClr val="lt1"/>
              </a:fillRef>
              <a:effectRef idx="0">
                <a:schemeClr val="accent1"/>
              </a:effectRef>
              <a:fontRef idx="minor">
                <a:schemeClr val="dk1"/>
              </a:fontRef>
            </p:style>
            <p:txBody>
              <a:bodyPr anchor="ctr"/>
              <a:lstStyle/>
              <a:p>
                <a:pPr algn="ctr">
                  <a:defRPr/>
                </a:pP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6" name="矩形 15"/>
              <p:cNvSpPr/>
              <p:nvPr/>
            </p:nvSpPr>
            <p:spPr>
              <a:xfrm>
                <a:off x="2326227" y="4993564"/>
                <a:ext cx="1250199" cy="58507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altLang="zh-CN" sz="1400" dirty="0">
                    <a:solidFill>
                      <a:schemeClr val="bg1"/>
                    </a:solidFill>
                    <a:latin typeface="微软雅黑" panose="020B0503020204020204" pitchFamily="34" charset="-122"/>
                    <a:ea typeface="微软雅黑" panose="020B0503020204020204" pitchFamily="34" charset="-122"/>
                  </a:rPr>
                  <a:t>Feature Extraction</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pic>
          <p:nvPicPr>
            <p:cNvPr id="14" name="Picture 6"/>
            <p:cNvPicPr>
              <a:picLocks noChangeAspect="1" noChangeArrowheads="1"/>
            </p:cNvPicPr>
            <p:nvPr/>
          </p:nvPicPr>
          <p:blipFill>
            <a:blip r:embed="rId5" cstate="print"/>
            <a:srcRect l="24107" t="8929" r="22321" b="10714"/>
            <a:stretch>
              <a:fillRect/>
            </a:stretch>
          </p:blipFill>
          <p:spPr bwMode="auto">
            <a:xfrm>
              <a:off x="2449418" y="1763817"/>
              <a:ext cx="955150" cy="1073266"/>
            </a:xfrm>
            <a:prstGeom prst="rect">
              <a:avLst/>
            </a:prstGeom>
            <a:grpFill/>
            <a:ln>
              <a:noFill/>
              <a:headEnd/>
              <a:tailEnd/>
            </a:ln>
          </p:spPr>
          <p:style>
            <a:lnRef idx="2">
              <a:schemeClr val="accent1"/>
            </a:lnRef>
            <a:fillRef idx="1">
              <a:schemeClr val="lt1"/>
            </a:fillRef>
            <a:effectRef idx="0">
              <a:schemeClr val="accent1"/>
            </a:effectRef>
            <a:fontRef idx="minor">
              <a:schemeClr val="dk1"/>
            </a:fontRef>
          </p:style>
        </p:pic>
      </p:grpSp>
      <p:grpSp>
        <p:nvGrpSpPr>
          <p:cNvPr id="8" name="组合 163"/>
          <p:cNvGrpSpPr/>
          <p:nvPr/>
        </p:nvGrpSpPr>
        <p:grpSpPr>
          <a:xfrm>
            <a:off x="1023365" y="3622500"/>
            <a:ext cx="1518970" cy="1387169"/>
            <a:chOff x="199965" y="1308592"/>
            <a:chExt cx="1514653" cy="1551154"/>
          </a:xfrm>
          <a:solidFill>
            <a:schemeClr val="tx1"/>
          </a:solidFill>
        </p:grpSpPr>
        <p:sp>
          <p:nvSpPr>
            <p:cNvPr id="18" name="圆角矩形 17"/>
            <p:cNvSpPr/>
            <p:nvPr/>
          </p:nvSpPr>
          <p:spPr>
            <a:xfrm>
              <a:off x="285720" y="1308592"/>
              <a:ext cx="1357322" cy="1548904"/>
            </a:xfrm>
            <a:prstGeom prst="roundRect">
              <a:avLst/>
            </a:prstGeom>
            <a:grpFill/>
          </p:spPr>
          <p:style>
            <a:lnRef idx="2">
              <a:schemeClr val="accent1"/>
            </a:lnRef>
            <a:fillRef idx="1">
              <a:schemeClr val="lt1"/>
            </a:fillRef>
            <a:effectRef idx="0">
              <a:schemeClr val="accent1"/>
            </a:effectRef>
            <a:fontRef idx="minor">
              <a:schemeClr val="dk1"/>
            </a:fontRef>
          </p:style>
          <p:txBody>
            <a:bodyPr anchor="ctr"/>
            <a:lstStyle/>
            <a:p>
              <a:pPr algn="ctr">
                <a:defRPr/>
              </a:pPr>
              <a:endParaRPr lang="zh-CN" altLang="en-US" sz="1400">
                <a:solidFill>
                  <a:schemeClr val="bg1"/>
                </a:solidFill>
                <a:latin typeface="微软雅黑" panose="020B0503020204020204" pitchFamily="34" charset="-122"/>
                <a:ea typeface="微软雅黑" panose="020B0503020204020204" pitchFamily="34" charset="-122"/>
              </a:endParaRPr>
            </a:p>
          </p:txBody>
        </p:sp>
        <p:pic>
          <p:nvPicPr>
            <p:cNvPr id="19" name="Picture 5" descr="D:\Research\data\DupGroundTruthDataset\Mona Lisa\994.jpg"/>
            <p:cNvPicPr>
              <a:picLocks noChangeAspect="1" noChangeArrowheads="1"/>
            </p:cNvPicPr>
            <p:nvPr/>
          </p:nvPicPr>
          <p:blipFill>
            <a:blip r:embed="rId6" cstate="print"/>
            <a:srcRect/>
            <a:stretch>
              <a:fillRect/>
            </a:stretch>
          </p:blipFill>
          <p:spPr bwMode="auto">
            <a:xfrm>
              <a:off x="447783" y="1410369"/>
              <a:ext cx="972115" cy="1105783"/>
            </a:xfrm>
            <a:prstGeom prst="rect">
              <a:avLst/>
            </a:prstGeom>
            <a:grpFill/>
            <a:ln>
              <a:noFill/>
            </a:ln>
          </p:spPr>
          <p:style>
            <a:lnRef idx="2">
              <a:schemeClr val="accent1"/>
            </a:lnRef>
            <a:fillRef idx="1">
              <a:schemeClr val="lt1"/>
            </a:fillRef>
            <a:effectRef idx="0">
              <a:schemeClr val="accent1"/>
            </a:effectRef>
            <a:fontRef idx="minor">
              <a:schemeClr val="dk1"/>
            </a:fontRef>
          </p:style>
        </p:pic>
        <p:sp>
          <p:nvSpPr>
            <p:cNvPr id="20" name="矩形 19"/>
            <p:cNvSpPr/>
            <p:nvPr/>
          </p:nvSpPr>
          <p:spPr>
            <a:xfrm>
              <a:off x="199965" y="2515585"/>
              <a:ext cx="1514653" cy="34416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a:spAutoFit/>
            </a:bodyPr>
            <a:lstStyle/>
            <a:p>
              <a:pPr algn="ctr">
                <a:defRPr/>
              </a:pPr>
              <a:r>
                <a:rPr lang="en-US" altLang="zh-CN" sz="1400" dirty="0">
                  <a:solidFill>
                    <a:schemeClr val="bg1"/>
                  </a:solidFill>
                  <a:latin typeface="微软雅黑" panose="020B0503020204020204" pitchFamily="34" charset="-122"/>
                  <a:ea typeface="微软雅黑" panose="020B0503020204020204" pitchFamily="34" charset="-122"/>
                </a:rPr>
                <a:t>Query Image</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grpSp>
        <p:nvGrpSpPr>
          <p:cNvPr id="9" name="组合 256"/>
          <p:cNvGrpSpPr>
            <a:grpSpLocks/>
          </p:cNvGrpSpPr>
          <p:nvPr/>
        </p:nvGrpSpPr>
        <p:grpSpPr bwMode="auto">
          <a:xfrm>
            <a:off x="9446755" y="3425957"/>
            <a:ext cx="1584087" cy="1705092"/>
            <a:chOff x="7274074" y="1709730"/>
            <a:chExt cx="1458277" cy="1514618"/>
          </a:xfrm>
          <a:solidFill>
            <a:schemeClr val="tx1"/>
          </a:solidFill>
        </p:grpSpPr>
        <p:sp>
          <p:nvSpPr>
            <p:cNvPr id="22" name="圆角矩形 21"/>
            <p:cNvSpPr/>
            <p:nvPr/>
          </p:nvSpPr>
          <p:spPr>
            <a:xfrm>
              <a:off x="7286492" y="1709730"/>
              <a:ext cx="1442682" cy="1514618"/>
            </a:xfrm>
            <a:prstGeom prst="roundRect">
              <a:avLst/>
            </a:prstGeom>
            <a:grp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23" name="矩形 22"/>
            <p:cNvSpPr/>
            <p:nvPr/>
          </p:nvSpPr>
          <p:spPr>
            <a:xfrm>
              <a:off x="7274074" y="2897623"/>
              <a:ext cx="1458277" cy="273396"/>
            </a:xfrm>
            <a:prstGeom prst="rect">
              <a:avLst/>
            </a:prstGeom>
            <a:grpFill/>
            <a:ln>
              <a:noFill/>
            </a:ln>
          </p:spPr>
          <p:style>
            <a:lnRef idx="2">
              <a:schemeClr val="accent1"/>
            </a:lnRef>
            <a:fillRef idx="1">
              <a:schemeClr val="lt1"/>
            </a:fillRef>
            <a:effectRef idx="0">
              <a:schemeClr val="accent1"/>
            </a:effectRef>
            <a:fontRef idx="minor">
              <a:schemeClr val="dk1"/>
            </a:fontRef>
          </p:style>
          <p:txBody>
            <a:bodyPr wrap="none">
              <a:spAutoFit/>
            </a:bodyPr>
            <a:lstStyle/>
            <a:p>
              <a:pPr algn="ctr">
                <a:defRPr/>
              </a:pPr>
              <a:r>
                <a:rPr lang="en-US" altLang="zh-CN" sz="1400" dirty="0">
                  <a:solidFill>
                    <a:schemeClr val="bg1"/>
                  </a:solidFill>
                  <a:latin typeface="微软雅黑" panose="020B0503020204020204" pitchFamily="34" charset="-122"/>
                  <a:ea typeface="微软雅黑" panose="020B0503020204020204" pitchFamily="34" charset="-122"/>
                </a:rPr>
                <a:t>Retrieval Results</a:t>
              </a:r>
              <a:endParaRPr lang="zh-CN" altLang="en-US" sz="1400" dirty="0">
                <a:solidFill>
                  <a:schemeClr val="bg1"/>
                </a:solidFill>
                <a:latin typeface="微软雅黑" panose="020B0503020204020204" pitchFamily="34" charset="-122"/>
                <a:ea typeface="微软雅黑" panose="020B0503020204020204" pitchFamily="34" charset="-122"/>
              </a:endParaRPr>
            </a:p>
          </p:txBody>
        </p:sp>
        <p:pic>
          <p:nvPicPr>
            <p:cNvPr id="24" name="Picture 7" descr="D:\Research\data\DupGroundTruthDataset\Mona Lisa\114.jpg"/>
            <p:cNvPicPr>
              <a:picLocks noChangeAspect="1" noChangeArrowheads="1"/>
            </p:cNvPicPr>
            <p:nvPr/>
          </p:nvPicPr>
          <p:blipFill>
            <a:blip r:embed="rId7" cstate="print"/>
            <a:srcRect/>
            <a:stretch>
              <a:fillRect/>
            </a:stretch>
          </p:blipFill>
          <p:spPr bwMode="auto">
            <a:xfrm>
              <a:off x="7830871" y="2370192"/>
              <a:ext cx="434868" cy="433429"/>
            </a:xfrm>
            <a:prstGeom prst="rect">
              <a:avLst/>
            </a:prstGeom>
            <a:grpFill/>
            <a:ln>
              <a:noFill/>
            </a:ln>
          </p:spPr>
          <p:style>
            <a:lnRef idx="2">
              <a:schemeClr val="accent1"/>
            </a:lnRef>
            <a:fillRef idx="1">
              <a:schemeClr val="lt1"/>
            </a:fillRef>
            <a:effectRef idx="0">
              <a:schemeClr val="accent1"/>
            </a:effectRef>
            <a:fontRef idx="minor">
              <a:schemeClr val="dk1"/>
            </a:fontRef>
          </p:style>
        </p:pic>
        <p:pic>
          <p:nvPicPr>
            <p:cNvPr id="25" name="Picture 8" descr="D:\Research\data\DupGroundTruthDataset\Mona Lisa\385.jpg"/>
            <p:cNvPicPr>
              <a:picLocks noChangeAspect="1" noChangeArrowheads="1"/>
            </p:cNvPicPr>
            <p:nvPr/>
          </p:nvPicPr>
          <p:blipFill>
            <a:blip r:embed="rId8" cstate="print"/>
            <a:srcRect/>
            <a:stretch>
              <a:fillRect/>
            </a:stretch>
          </p:blipFill>
          <p:spPr bwMode="auto">
            <a:xfrm>
              <a:off x="8265738" y="2379718"/>
              <a:ext cx="407886" cy="408027"/>
            </a:xfrm>
            <a:prstGeom prst="rect">
              <a:avLst/>
            </a:prstGeom>
            <a:grpFill/>
            <a:ln>
              <a:noFill/>
            </a:ln>
          </p:spPr>
          <p:style>
            <a:lnRef idx="2">
              <a:schemeClr val="accent1"/>
            </a:lnRef>
            <a:fillRef idx="1">
              <a:schemeClr val="lt1"/>
            </a:fillRef>
            <a:effectRef idx="0">
              <a:schemeClr val="accent1"/>
            </a:effectRef>
            <a:fontRef idx="minor">
              <a:schemeClr val="dk1"/>
            </a:fontRef>
          </p:style>
        </p:pic>
        <p:pic>
          <p:nvPicPr>
            <p:cNvPr id="26" name="Picture 9" descr="D:\Research\data\DupGroundTruthDataset\Mona Lisa\489.jpg"/>
            <p:cNvPicPr>
              <a:picLocks noChangeAspect="1" noChangeArrowheads="1"/>
            </p:cNvPicPr>
            <p:nvPr/>
          </p:nvPicPr>
          <p:blipFill>
            <a:blip r:embed="rId9" cstate="print"/>
            <a:srcRect/>
            <a:stretch>
              <a:fillRect/>
            </a:stretch>
          </p:blipFill>
          <p:spPr bwMode="auto">
            <a:xfrm>
              <a:off x="7683269" y="1830391"/>
              <a:ext cx="568185" cy="430254"/>
            </a:xfrm>
            <a:prstGeom prst="rect">
              <a:avLst/>
            </a:prstGeom>
            <a:grpFill/>
            <a:ln>
              <a:noFill/>
            </a:ln>
          </p:spPr>
          <p:style>
            <a:lnRef idx="2">
              <a:schemeClr val="accent1"/>
            </a:lnRef>
            <a:fillRef idx="1">
              <a:schemeClr val="lt1"/>
            </a:fillRef>
            <a:effectRef idx="0">
              <a:schemeClr val="accent1"/>
            </a:effectRef>
            <a:fontRef idx="minor">
              <a:schemeClr val="dk1"/>
            </a:fontRef>
          </p:style>
        </p:pic>
        <p:pic>
          <p:nvPicPr>
            <p:cNvPr id="27" name="Picture 11" descr="D:\Research\data\DupGroundTruthDataset\Mona Lisa\01355.jpg"/>
            <p:cNvPicPr>
              <a:picLocks noChangeAspect="1" noChangeArrowheads="1"/>
            </p:cNvPicPr>
            <p:nvPr/>
          </p:nvPicPr>
          <p:blipFill>
            <a:blip r:embed="rId10" cstate="print"/>
            <a:srcRect r="13937"/>
            <a:stretch>
              <a:fillRect/>
            </a:stretch>
          </p:blipFill>
          <p:spPr bwMode="auto">
            <a:xfrm>
              <a:off x="7353151" y="2352729"/>
              <a:ext cx="485655" cy="428665"/>
            </a:xfrm>
            <a:prstGeom prst="rect">
              <a:avLst/>
            </a:prstGeom>
            <a:grpFill/>
            <a:ln>
              <a:noFill/>
            </a:ln>
          </p:spPr>
          <p:style>
            <a:lnRef idx="2">
              <a:schemeClr val="accent1"/>
            </a:lnRef>
            <a:fillRef idx="1">
              <a:schemeClr val="lt1"/>
            </a:fillRef>
            <a:effectRef idx="0">
              <a:schemeClr val="accent1"/>
            </a:effectRef>
            <a:fontRef idx="minor">
              <a:schemeClr val="dk1"/>
            </a:fontRef>
          </p:style>
        </p:pic>
        <p:pic>
          <p:nvPicPr>
            <p:cNvPr id="28" name="Picture 12" descr="D:\Research\data\DupGroundTruthDataset\Mona Lisa\148.jpg"/>
            <p:cNvPicPr>
              <a:picLocks noChangeAspect="1" noChangeArrowheads="1"/>
            </p:cNvPicPr>
            <p:nvPr/>
          </p:nvPicPr>
          <p:blipFill>
            <a:blip r:embed="rId11" cstate="print"/>
            <a:srcRect/>
            <a:stretch>
              <a:fillRect/>
            </a:stretch>
          </p:blipFill>
          <p:spPr bwMode="auto">
            <a:xfrm>
              <a:off x="8276848" y="1822454"/>
              <a:ext cx="388842" cy="458830"/>
            </a:xfrm>
            <a:prstGeom prst="rect">
              <a:avLst/>
            </a:prstGeom>
            <a:grpFill/>
            <a:ln>
              <a:noFill/>
            </a:ln>
          </p:spPr>
          <p:style>
            <a:lnRef idx="2">
              <a:schemeClr val="accent1"/>
            </a:lnRef>
            <a:fillRef idx="1">
              <a:schemeClr val="lt1"/>
            </a:fillRef>
            <a:effectRef idx="0">
              <a:schemeClr val="accent1"/>
            </a:effectRef>
            <a:fontRef idx="minor">
              <a:schemeClr val="dk1"/>
            </a:fontRef>
          </p:style>
        </p:pic>
        <p:pic>
          <p:nvPicPr>
            <p:cNvPr id="29" name="Picture 13" descr="D:\Research\data\DupGroundTruthDataset\Mona Lisa\452.jpg"/>
            <p:cNvPicPr>
              <a:picLocks noChangeAspect="1" noChangeArrowheads="1"/>
            </p:cNvPicPr>
            <p:nvPr/>
          </p:nvPicPr>
          <p:blipFill>
            <a:blip r:embed="rId12" cstate="print"/>
            <a:srcRect/>
            <a:stretch>
              <a:fillRect/>
            </a:stretch>
          </p:blipFill>
          <p:spPr bwMode="auto">
            <a:xfrm>
              <a:off x="7329344" y="1830391"/>
              <a:ext cx="334879" cy="457243"/>
            </a:xfrm>
            <a:prstGeom prst="rect">
              <a:avLst/>
            </a:prstGeom>
            <a:grpFill/>
            <a:ln>
              <a:noFill/>
            </a:ln>
          </p:spPr>
          <p:style>
            <a:lnRef idx="2">
              <a:schemeClr val="accent1"/>
            </a:lnRef>
            <a:fillRef idx="1">
              <a:schemeClr val="lt1"/>
            </a:fillRef>
            <a:effectRef idx="0">
              <a:schemeClr val="accent1"/>
            </a:effectRef>
            <a:fontRef idx="minor">
              <a:schemeClr val="dk1"/>
            </a:fontRef>
          </p:style>
        </p:pic>
        <p:sp>
          <p:nvSpPr>
            <p:cNvPr id="30" name="TextBox 29"/>
            <p:cNvSpPr txBox="1"/>
            <p:nvPr/>
          </p:nvSpPr>
          <p:spPr>
            <a:xfrm>
              <a:off x="7481707" y="2719475"/>
              <a:ext cx="438575" cy="27339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altLang="zh-CN" sz="1400" dirty="0">
                  <a:solidFill>
                    <a:schemeClr val="bg1"/>
                  </a:solidFill>
                  <a:latin typeface="微软雅黑" panose="020B0503020204020204" pitchFamily="34" charset="-122"/>
                  <a:ea typeface="微软雅黑" panose="020B0503020204020204" pitchFamily="34" charset="-122"/>
                </a:rPr>
                <a:t>……</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sp>
        <p:nvSpPr>
          <p:cNvPr id="31" name="右箭头 30"/>
          <p:cNvSpPr/>
          <p:nvPr/>
        </p:nvSpPr>
        <p:spPr>
          <a:xfrm>
            <a:off x="7654463" y="4017660"/>
            <a:ext cx="370667" cy="434315"/>
          </a:xfrm>
          <a:prstGeom prst="rightArrow">
            <a:avLst/>
          </a:prstGeom>
          <a:solidFill>
            <a:schemeClr val="tx1"/>
          </a:solidFill>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32" name="右箭头 31"/>
          <p:cNvSpPr/>
          <p:nvPr/>
        </p:nvSpPr>
        <p:spPr>
          <a:xfrm>
            <a:off x="5977996" y="4017660"/>
            <a:ext cx="370667" cy="434315"/>
          </a:xfrm>
          <a:prstGeom prst="rightArrow">
            <a:avLst/>
          </a:prstGeom>
          <a:solidFill>
            <a:schemeClr val="tx1"/>
          </a:solidFill>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33" name="右箭头 32"/>
          <p:cNvSpPr/>
          <p:nvPr/>
        </p:nvSpPr>
        <p:spPr>
          <a:xfrm>
            <a:off x="4338441" y="4058769"/>
            <a:ext cx="370668" cy="434316"/>
          </a:xfrm>
          <a:prstGeom prst="rightArrow">
            <a:avLst/>
          </a:prstGeom>
          <a:solidFill>
            <a:schemeClr val="tx1"/>
          </a:solidFill>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34" name="右箭头 33"/>
          <p:cNvSpPr/>
          <p:nvPr/>
        </p:nvSpPr>
        <p:spPr>
          <a:xfrm>
            <a:off x="2505951" y="4058769"/>
            <a:ext cx="370667" cy="434316"/>
          </a:xfrm>
          <a:prstGeom prst="rightArrow">
            <a:avLst/>
          </a:prstGeom>
          <a:solidFill>
            <a:schemeClr val="tx1"/>
          </a:solidFill>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zh-CN" altLang="en-US" sz="1400">
              <a:solidFill>
                <a:schemeClr val="bg1"/>
              </a:solidFill>
              <a:latin typeface="微软雅黑" panose="020B0503020204020204" pitchFamily="34" charset="-122"/>
              <a:ea typeface="微软雅黑" panose="020B0503020204020204" pitchFamily="34" charset="-122"/>
            </a:endParaRPr>
          </a:p>
        </p:txBody>
      </p:sp>
      <p:grpSp>
        <p:nvGrpSpPr>
          <p:cNvPr id="10" name="组合 258"/>
          <p:cNvGrpSpPr>
            <a:grpSpLocks/>
          </p:cNvGrpSpPr>
          <p:nvPr/>
        </p:nvGrpSpPr>
        <p:grpSpPr bwMode="auto">
          <a:xfrm>
            <a:off x="7944822" y="3601114"/>
            <a:ext cx="1323790" cy="1449507"/>
            <a:chOff x="5890542" y="1722901"/>
            <a:chExt cx="1076989" cy="1286781"/>
          </a:xfrm>
          <a:solidFill>
            <a:schemeClr val="tx1"/>
          </a:solidFill>
        </p:grpSpPr>
        <p:grpSp>
          <p:nvGrpSpPr>
            <p:cNvPr id="11" name="组合 257"/>
            <p:cNvGrpSpPr>
              <a:grpSpLocks/>
            </p:cNvGrpSpPr>
            <p:nvPr/>
          </p:nvGrpSpPr>
          <p:grpSpPr bwMode="auto">
            <a:xfrm>
              <a:off x="5931843" y="1722901"/>
              <a:ext cx="946734" cy="1286781"/>
              <a:chOff x="5931843" y="1722901"/>
              <a:chExt cx="946734" cy="1286781"/>
            </a:xfrm>
            <a:grpFill/>
          </p:grpSpPr>
          <p:sp>
            <p:nvSpPr>
              <p:cNvPr id="68" name="圆角矩形 67"/>
              <p:cNvSpPr/>
              <p:nvPr/>
            </p:nvSpPr>
            <p:spPr>
              <a:xfrm>
                <a:off x="5931843" y="1722901"/>
                <a:ext cx="946734" cy="1286781"/>
              </a:xfrm>
              <a:prstGeom prst="roundRect">
                <a:avLst/>
              </a:prstGeom>
              <a:grpFill/>
            </p:spPr>
            <p:style>
              <a:lnRef idx="2">
                <a:schemeClr val="accent1"/>
              </a:lnRef>
              <a:fillRef idx="1">
                <a:schemeClr val="lt1"/>
              </a:fillRef>
              <a:effectRef idx="0">
                <a:schemeClr val="accent1"/>
              </a:effectRef>
              <a:fontRef idx="minor">
                <a:schemeClr val="dk1"/>
              </a:fontRef>
            </p:style>
            <p:txBody>
              <a:bodyPr anchor="ctr"/>
              <a:lstStyle/>
              <a:p>
                <a:pPr algn="ctr">
                  <a:defRPr/>
                </a:pPr>
                <a:endParaRPr lang="zh-CN" altLang="en-US" sz="1400">
                  <a:solidFill>
                    <a:schemeClr val="bg1"/>
                  </a:solidFill>
                  <a:latin typeface="微软雅黑" panose="020B0503020204020204" pitchFamily="34" charset="-122"/>
                  <a:ea typeface="微软雅黑" panose="020B0503020204020204" pitchFamily="34" charset="-122"/>
                </a:endParaRPr>
              </a:p>
            </p:txBody>
          </p:sp>
          <p:pic>
            <p:nvPicPr>
              <p:cNvPr id="67" name="Picture 1" descr="C:\Users\balan\AppData\Roaming\Tencent\Users\459528728\QQ\WinTemp\RichOle\X[B(A`T%)MN9BS0%Z1F0VG1.jpg"/>
              <p:cNvPicPr>
                <a:picLocks noChangeAspect="1" noChangeArrowheads="1"/>
              </p:cNvPicPr>
              <p:nvPr/>
            </p:nvPicPr>
            <p:blipFill>
              <a:blip r:embed="rId13" cstate="print"/>
              <a:srcRect/>
              <a:stretch>
                <a:fillRect/>
              </a:stretch>
            </p:blipFill>
            <p:spPr bwMode="auto">
              <a:xfrm rot="315058">
                <a:off x="6055745" y="1793554"/>
                <a:ext cx="706326" cy="665401"/>
              </a:xfrm>
              <a:prstGeom prst="rect">
                <a:avLst/>
              </a:prstGeom>
              <a:grpFill/>
              <a:ln w="9525">
                <a:noFill/>
                <a:miter lim="800000"/>
                <a:headEnd/>
                <a:tailEnd/>
              </a:ln>
            </p:spPr>
          </p:pic>
        </p:grpSp>
        <p:sp>
          <p:nvSpPr>
            <p:cNvPr id="66" name="矩形 65"/>
            <p:cNvSpPr/>
            <p:nvPr/>
          </p:nvSpPr>
          <p:spPr>
            <a:xfrm>
              <a:off x="5890542" y="2519343"/>
              <a:ext cx="1076989" cy="46448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altLang="zh-CN" sz="1400" dirty="0">
                  <a:solidFill>
                    <a:schemeClr val="bg1"/>
                  </a:solidFill>
                  <a:latin typeface="微软雅黑" panose="020B0503020204020204" pitchFamily="34" charset="-122"/>
                  <a:ea typeface="微软雅黑" panose="020B0503020204020204" pitchFamily="34" charset="-122"/>
                </a:rPr>
                <a:t>Post Processing</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sp>
        <p:nvSpPr>
          <p:cNvPr id="69" name="右箭头 68"/>
          <p:cNvSpPr/>
          <p:nvPr/>
        </p:nvSpPr>
        <p:spPr>
          <a:xfrm>
            <a:off x="9125596" y="4076538"/>
            <a:ext cx="370668" cy="432529"/>
          </a:xfrm>
          <a:prstGeom prst="rightArrow">
            <a:avLst/>
          </a:prstGeom>
          <a:solidFill>
            <a:schemeClr val="tx1"/>
          </a:solidFill>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zh-CN" altLang="en-US" sz="1400">
              <a:solidFill>
                <a:schemeClr val="bg1"/>
              </a:solidFill>
              <a:latin typeface="微软雅黑" panose="020B0503020204020204" pitchFamily="34" charset="-122"/>
              <a:ea typeface="微软雅黑" panose="020B0503020204020204" pitchFamily="34" charset="-122"/>
            </a:endParaRPr>
          </a:p>
        </p:txBody>
      </p:sp>
      <p:grpSp>
        <p:nvGrpSpPr>
          <p:cNvPr id="12" name="组合 164"/>
          <p:cNvGrpSpPr/>
          <p:nvPr/>
        </p:nvGrpSpPr>
        <p:grpSpPr>
          <a:xfrm>
            <a:off x="6259013" y="3650746"/>
            <a:ext cx="1527498" cy="1593921"/>
            <a:chOff x="4332278" y="1666702"/>
            <a:chExt cx="1367010" cy="1782344"/>
          </a:xfrm>
          <a:solidFill>
            <a:schemeClr val="tx1"/>
          </a:solidFill>
        </p:grpSpPr>
        <p:sp>
          <p:nvSpPr>
            <p:cNvPr id="5" name="圆角矩形 4"/>
            <p:cNvSpPr/>
            <p:nvPr/>
          </p:nvSpPr>
          <p:spPr>
            <a:xfrm>
              <a:off x="4429123" y="1666702"/>
              <a:ext cx="1191755" cy="1582395"/>
            </a:xfrm>
            <a:prstGeom prst="roundRect">
              <a:avLst/>
            </a:prstGeom>
            <a:grpFill/>
          </p:spPr>
          <p:style>
            <a:lnRef idx="2">
              <a:schemeClr val="accent1"/>
            </a:lnRef>
            <a:fillRef idx="1">
              <a:schemeClr val="lt1"/>
            </a:fillRef>
            <a:effectRef idx="0">
              <a:schemeClr val="accent1"/>
            </a:effectRef>
            <a:fontRef idx="minor">
              <a:schemeClr val="dk1"/>
            </a:fontRef>
          </p:style>
          <p:txBody>
            <a:bodyPr anchor="ctr"/>
            <a:lstStyle/>
            <a:p>
              <a:pPr algn="ctr">
                <a:defRPr/>
              </a:pP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a:off x="4332278" y="2863974"/>
              <a:ext cx="1367010" cy="58507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en-US" altLang="zh-CN" sz="1400" dirty="0">
                  <a:solidFill>
                    <a:schemeClr val="bg1"/>
                  </a:solidFill>
                  <a:latin typeface="微软雅黑" panose="020B0503020204020204" pitchFamily="34" charset="-122"/>
                  <a:ea typeface="微软雅黑" panose="020B0503020204020204" pitchFamily="34" charset="-122"/>
                </a:rPr>
                <a:t>Lookup Index</a:t>
              </a:r>
              <a:endParaRPr lang="zh-CN" altLang="en-US" sz="1400" dirty="0">
                <a:solidFill>
                  <a:schemeClr val="bg1"/>
                </a:solidFill>
                <a:latin typeface="微软雅黑" panose="020B0503020204020204" pitchFamily="34" charset="-122"/>
                <a:ea typeface="微软雅黑" panose="020B0503020204020204" pitchFamily="34" charset="-122"/>
              </a:endParaRPr>
            </a:p>
          </p:txBody>
        </p:sp>
        <p:pic>
          <p:nvPicPr>
            <p:cNvPr id="7" name="Picture 23" descr="C:\Users\Balan\Documents\Tencent Files\32506426\Image\E0@}@ZFCEA5ZJF3%X93N905.jpg"/>
            <p:cNvPicPr>
              <a:picLocks noChangeAspect="1" noChangeArrowheads="1"/>
            </p:cNvPicPr>
            <p:nvPr/>
          </p:nvPicPr>
          <p:blipFill>
            <a:blip r:embed="rId14" cstate="print"/>
            <a:srcRect l="4327" t="3314" r="6567" b="5512"/>
            <a:stretch>
              <a:fillRect/>
            </a:stretch>
          </p:blipFill>
          <p:spPr bwMode="auto">
            <a:xfrm>
              <a:off x="4500563" y="1831793"/>
              <a:ext cx="1032061" cy="993487"/>
            </a:xfrm>
            <a:prstGeom prst="rect">
              <a:avLst/>
            </a:prstGeom>
            <a:grpFill/>
            <a:ln>
              <a:noFill/>
            </a:ln>
          </p:spPr>
          <p:style>
            <a:lnRef idx="2">
              <a:schemeClr val="accent1"/>
            </a:lnRef>
            <a:fillRef idx="1">
              <a:schemeClr val="lt1"/>
            </a:fillRef>
            <a:effectRef idx="0">
              <a:schemeClr val="accent1"/>
            </a:effectRef>
            <a:fontRef idx="minor">
              <a:schemeClr val="dk1"/>
            </a:fontRef>
          </p:style>
        </p:pic>
      </p:grpSp>
      <p:grpSp>
        <p:nvGrpSpPr>
          <p:cNvPr id="13" name="组合 181"/>
          <p:cNvGrpSpPr>
            <a:grpSpLocks/>
          </p:cNvGrpSpPr>
          <p:nvPr/>
        </p:nvGrpSpPr>
        <p:grpSpPr bwMode="auto">
          <a:xfrm>
            <a:off x="4627314" y="3637596"/>
            <a:ext cx="1448912" cy="1636537"/>
            <a:chOff x="4444511" y="3843626"/>
            <a:chExt cx="1364664" cy="1736594"/>
          </a:xfrm>
        </p:grpSpPr>
        <p:sp>
          <p:nvSpPr>
            <p:cNvPr id="100" name="圆角矩形 99"/>
            <p:cNvSpPr/>
            <p:nvPr/>
          </p:nvSpPr>
          <p:spPr>
            <a:xfrm>
              <a:off x="4475302" y="3843626"/>
              <a:ext cx="1333873" cy="1500198"/>
            </a:xfrm>
            <a:prstGeom prst="roundRect">
              <a:avLst/>
            </a:prstGeom>
            <a:ln/>
          </p:spPr>
          <p:style>
            <a:lnRef idx="2">
              <a:schemeClr val="accent1"/>
            </a:lnRef>
            <a:fillRef idx="1">
              <a:schemeClr val="lt1"/>
            </a:fillRef>
            <a:effectRef idx="0">
              <a:schemeClr val="accent1"/>
            </a:effectRef>
            <a:fontRef idx="minor">
              <a:schemeClr val="dk1"/>
            </a:fontRef>
          </p:style>
          <p:txBody>
            <a:bodyPr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defRPr/>
              </a:pP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nvGrpSpPr>
            <p:cNvPr id="17" name="Group 97"/>
            <p:cNvGrpSpPr/>
            <p:nvPr/>
          </p:nvGrpSpPr>
          <p:grpSpPr>
            <a:xfrm rot="19503373">
              <a:off x="4578872" y="3995357"/>
              <a:ext cx="914474" cy="1060219"/>
              <a:chOff x="5105400" y="103188"/>
              <a:chExt cx="2667000" cy="4164012"/>
            </a:xfrm>
            <a:solidFill>
              <a:srgbClr val="CCFF99"/>
            </a:solidFill>
          </p:grpSpPr>
          <p:sp>
            <p:nvSpPr>
              <p:cNvPr id="103" name="Line 7"/>
              <p:cNvSpPr>
                <a:spLocks noChangeShapeType="1"/>
              </p:cNvSpPr>
              <p:nvPr/>
            </p:nvSpPr>
            <p:spPr bwMode="auto">
              <a:xfrm flipV="1">
                <a:off x="7043738" y="3089275"/>
                <a:ext cx="304800" cy="457200"/>
              </a:xfrm>
              <a:prstGeom prst="line">
                <a:avLst/>
              </a:prstGeom>
              <a:grpFill/>
              <a:ln>
                <a:solidFill>
                  <a:schemeClr val="bg2">
                    <a:lumMod val="50000"/>
                  </a:schemeClr>
                </a:solidFill>
                <a:headEnd/>
                <a:tailEnd/>
              </a:ln>
            </p:spPr>
            <p:style>
              <a:lnRef idx="1">
                <a:schemeClr val="accent1"/>
              </a:lnRef>
              <a:fillRef idx="2">
                <a:schemeClr val="accent1"/>
              </a:fillRef>
              <a:effectRef idx="1">
                <a:schemeClr val="accent1"/>
              </a:effectRef>
              <a:fontRef idx="minor">
                <a:schemeClr val="dk1"/>
              </a:fontRef>
            </p:style>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400">
                  <a:solidFill>
                    <a:schemeClr val="bg1"/>
                  </a:solidFill>
                  <a:latin typeface="微软雅黑" panose="020B0503020204020204" pitchFamily="34" charset="-122"/>
                  <a:ea typeface="微软雅黑" panose="020B0503020204020204" pitchFamily="34" charset="-122"/>
                </a:endParaRPr>
              </a:p>
            </p:txBody>
          </p:sp>
          <p:sp>
            <p:nvSpPr>
              <p:cNvPr id="104" name="Line 8"/>
              <p:cNvSpPr>
                <a:spLocks noChangeShapeType="1"/>
              </p:cNvSpPr>
              <p:nvPr/>
            </p:nvSpPr>
            <p:spPr bwMode="auto">
              <a:xfrm>
                <a:off x="7350125" y="3109913"/>
                <a:ext cx="0" cy="762000"/>
              </a:xfrm>
              <a:prstGeom prst="line">
                <a:avLst/>
              </a:prstGeom>
              <a:grpFill/>
              <a:ln>
                <a:solidFill>
                  <a:schemeClr val="bg2">
                    <a:lumMod val="50000"/>
                  </a:schemeClr>
                </a:solidFill>
                <a:headEnd/>
                <a:tailEnd/>
              </a:ln>
            </p:spPr>
            <p:style>
              <a:lnRef idx="1">
                <a:schemeClr val="accent1"/>
              </a:lnRef>
              <a:fillRef idx="2">
                <a:schemeClr val="accent1"/>
              </a:fillRef>
              <a:effectRef idx="1">
                <a:schemeClr val="accent1"/>
              </a:effectRef>
              <a:fontRef idx="minor">
                <a:schemeClr val="dk1"/>
              </a:fontRef>
            </p:style>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400">
                  <a:solidFill>
                    <a:schemeClr val="bg1"/>
                  </a:solidFill>
                  <a:latin typeface="微软雅黑" panose="020B0503020204020204" pitchFamily="34" charset="-122"/>
                  <a:ea typeface="微软雅黑" panose="020B0503020204020204" pitchFamily="34" charset="-122"/>
                </a:endParaRPr>
              </a:p>
            </p:txBody>
          </p:sp>
          <p:sp>
            <p:nvSpPr>
              <p:cNvPr id="105" name="Line 9"/>
              <p:cNvSpPr>
                <a:spLocks noChangeShapeType="1"/>
              </p:cNvSpPr>
              <p:nvPr/>
            </p:nvSpPr>
            <p:spPr bwMode="auto">
              <a:xfrm>
                <a:off x="7391400" y="3124200"/>
                <a:ext cx="228600" cy="990600"/>
              </a:xfrm>
              <a:prstGeom prst="line">
                <a:avLst/>
              </a:prstGeom>
              <a:grpFill/>
              <a:ln>
                <a:solidFill>
                  <a:schemeClr val="bg2">
                    <a:lumMod val="50000"/>
                  </a:schemeClr>
                </a:solidFill>
                <a:headEnd/>
                <a:tailEnd/>
              </a:ln>
            </p:spPr>
            <p:style>
              <a:lnRef idx="1">
                <a:schemeClr val="accent1"/>
              </a:lnRef>
              <a:fillRef idx="2">
                <a:schemeClr val="accent1"/>
              </a:fillRef>
              <a:effectRef idx="1">
                <a:schemeClr val="accent1"/>
              </a:effectRef>
              <a:fontRef idx="minor">
                <a:schemeClr val="dk1"/>
              </a:fontRef>
            </p:style>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400">
                  <a:solidFill>
                    <a:schemeClr val="bg1"/>
                  </a:solidFill>
                  <a:latin typeface="微软雅黑" panose="020B0503020204020204" pitchFamily="34" charset="-122"/>
                  <a:ea typeface="微软雅黑" panose="020B0503020204020204" pitchFamily="34" charset="-122"/>
                </a:endParaRPr>
              </a:p>
            </p:txBody>
          </p:sp>
          <p:sp>
            <p:nvSpPr>
              <p:cNvPr id="106" name="Oval 10"/>
              <p:cNvSpPr>
                <a:spLocks noChangeArrowheads="1"/>
              </p:cNvSpPr>
              <p:nvPr/>
            </p:nvSpPr>
            <p:spPr bwMode="auto">
              <a:xfrm>
                <a:off x="7239000" y="3733800"/>
                <a:ext cx="228600" cy="228600"/>
              </a:xfrm>
              <a:prstGeom prst="ellipse">
                <a:avLst/>
              </a:prstGeom>
              <a:solidFill>
                <a:srgbClr val="FFC000"/>
              </a:solidFill>
              <a:ln>
                <a:solidFill>
                  <a:schemeClr val="bg2">
                    <a:lumMod val="50000"/>
                  </a:schemeClr>
                </a:solidFill>
                <a:headEnd/>
                <a:tailEnd/>
              </a:ln>
            </p:spPr>
            <p:style>
              <a:lnRef idx="1">
                <a:schemeClr val="accent1"/>
              </a:lnRef>
              <a:fillRef idx="2">
                <a:schemeClr val="accent1"/>
              </a:fillRef>
              <a:effectRef idx="1">
                <a:schemeClr val="accent1"/>
              </a:effectRef>
              <a:fontRef idx="minor">
                <a:schemeClr val="dk1"/>
              </a:fontRef>
            </p:style>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400">
                  <a:solidFill>
                    <a:schemeClr val="bg1"/>
                  </a:solidFill>
                  <a:latin typeface="微软雅黑" panose="020B0503020204020204" pitchFamily="34" charset="-122"/>
                  <a:ea typeface="微软雅黑" panose="020B0503020204020204" pitchFamily="34" charset="-122"/>
                </a:endParaRPr>
              </a:p>
            </p:txBody>
          </p:sp>
          <p:sp>
            <p:nvSpPr>
              <p:cNvPr id="107" name="Oval 11"/>
              <p:cNvSpPr>
                <a:spLocks noChangeArrowheads="1"/>
              </p:cNvSpPr>
              <p:nvPr/>
            </p:nvSpPr>
            <p:spPr bwMode="auto">
              <a:xfrm>
                <a:off x="7543800" y="4038600"/>
                <a:ext cx="228600" cy="228600"/>
              </a:xfrm>
              <a:prstGeom prst="ellipse">
                <a:avLst/>
              </a:prstGeom>
              <a:solidFill>
                <a:srgbClr val="FFC000"/>
              </a:solidFill>
              <a:ln>
                <a:solidFill>
                  <a:schemeClr val="bg2">
                    <a:lumMod val="50000"/>
                  </a:schemeClr>
                </a:solidFill>
                <a:headEnd/>
                <a:tailEnd/>
              </a:ln>
            </p:spPr>
            <p:style>
              <a:lnRef idx="1">
                <a:schemeClr val="accent1"/>
              </a:lnRef>
              <a:fillRef idx="2">
                <a:schemeClr val="accent1"/>
              </a:fillRef>
              <a:effectRef idx="1">
                <a:schemeClr val="accent1"/>
              </a:effectRef>
              <a:fontRef idx="minor">
                <a:schemeClr val="dk1"/>
              </a:fontRef>
            </p:style>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400">
                  <a:solidFill>
                    <a:schemeClr val="bg1"/>
                  </a:solidFill>
                  <a:latin typeface="微软雅黑" panose="020B0503020204020204" pitchFamily="34" charset="-122"/>
                  <a:ea typeface="微软雅黑" panose="020B0503020204020204" pitchFamily="34" charset="-122"/>
                </a:endParaRPr>
              </a:p>
            </p:txBody>
          </p:sp>
          <p:sp>
            <p:nvSpPr>
              <p:cNvPr id="108" name="Oval 12"/>
              <p:cNvSpPr>
                <a:spLocks noChangeArrowheads="1"/>
              </p:cNvSpPr>
              <p:nvPr/>
            </p:nvSpPr>
            <p:spPr bwMode="auto">
              <a:xfrm>
                <a:off x="6934200" y="3429000"/>
                <a:ext cx="228600" cy="228600"/>
              </a:xfrm>
              <a:prstGeom prst="ellipse">
                <a:avLst/>
              </a:prstGeom>
              <a:solidFill>
                <a:srgbClr val="FFC000"/>
              </a:solidFill>
              <a:ln>
                <a:solidFill>
                  <a:schemeClr val="bg2">
                    <a:lumMod val="50000"/>
                  </a:schemeClr>
                </a:solidFill>
                <a:headEnd/>
                <a:tailEnd/>
              </a:ln>
            </p:spPr>
            <p:style>
              <a:lnRef idx="1">
                <a:schemeClr val="accent1"/>
              </a:lnRef>
              <a:fillRef idx="2">
                <a:schemeClr val="accent1"/>
              </a:fillRef>
              <a:effectRef idx="1">
                <a:schemeClr val="accent1"/>
              </a:effectRef>
              <a:fontRef idx="minor">
                <a:schemeClr val="dk1"/>
              </a:fontRef>
            </p:style>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400">
                  <a:solidFill>
                    <a:schemeClr val="bg1"/>
                  </a:solidFill>
                  <a:latin typeface="微软雅黑" panose="020B0503020204020204" pitchFamily="34" charset="-122"/>
                  <a:ea typeface="微软雅黑" panose="020B0503020204020204" pitchFamily="34" charset="-122"/>
                </a:endParaRPr>
              </a:p>
            </p:txBody>
          </p:sp>
          <p:sp>
            <p:nvSpPr>
              <p:cNvPr id="109" name="Line 13"/>
              <p:cNvSpPr>
                <a:spLocks noChangeShapeType="1"/>
              </p:cNvSpPr>
              <p:nvPr/>
            </p:nvSpPr>
            <p:spPr bwMode="auto">
              <a:xfrm flipV="1">
                <a:off x="6129338" y="2212975"/>
                <a:ext cx="304800" cy="457200"/>
              </a:xfrm>
              <a:prstGeom prst="line">
                <a:avLst/>
              </a:prstGeom>
              <a:grpFill/>
              <a:ln>
                <a:solidFill>
                  <a:schemeClr val="bg2">
                    <a:lumMod val="50000"/>
                  </a:schemeClr>
                </a:solidFill>
                <a:headEnd/>
                <a:tailEnd/>
              </a:ln>
            </p:spPr>
            <p:style>
              <a:lnRef idx="1">
                <a:schemeClr val="accent1"/>
              </a:lnRef>
              <a:fillRef idx="2">
                <a:schemeClr val="accent1"/>
              </a:fillRef>
              <a:effectRef idx="1">
                <a:schemeClr val="accent1"/>
              </a:effectRef>
              <a:fontRef idx="minor">
                <a:schemeClr val="dk1"/>
              </a:fontRef>
            </p:style>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400">
                  <a:solidFill>
                    <a:schemeClr val="bg1"/>
                  </a:solidFill>
                  <a:latin typeface="微软雅黑" panose="020B0503020204020204" pitchFamily="34" charset="-122"/>
                  <a:ea typeface="微软雅黑" panose="020B0503020204020204" pitchFamily="34" charset="-122"/>
                </a:endParaRPr>
              </a:p>
            </p:txBody>
          </p:sp>
          <p:sp>
            <p:nvSpPr>
              <p:cNvPr id="110" name="Line 14"/>
              <p:cNvSpPr>
                <a:spLocks noChangeShapeType="1"/>
              </p:cNvSpPr>
              <p:nvPr/>
            </p:nvSpPr>
            <p:spPr bwMode="auto">
              <a:xfrm>
                <a:off x="6435725" y="2233613"/>
                <a:ext cx="0" cy="762000"/>
              </a:xfrm>
              <a:prstGeom prst="line">
                <a:avLst/>
              </a:prstGeom>
              <a:grpFill/>
              <a:ln>
                <a:solidFill>
                  <a:schemeClr val="bg2">
                    <a:lumMod val="50000"/>
                  </a:schemeClr>
                </a:solidFill>
                <a:headEnd/>
                <a:tailEnd/>
              </a:ln>
            </p:spPr>
            <p:style>
              <a:lnRef idx="1">
                <a:schemeClr val="accent1"/>
              </a:lnRef>
              <a:fillRef idx="2">
                <a:schemeClr val="accent1"/>
              </a:fillRef>
              <a:effectRef idx="1">
                <a:schemeClr val="accent1"/>
              </a:effectRef>
              <a:fontRef idx="minor">
                <a:schemeClr val="dk1"/>
              </a:fontRef>
            </p:style>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400">
                  <a:solidFill>
                    <a:schemeClr val="bg1"/>
                  </a:solidFill>
                  <a:latin typeface="微软雅黑" panose="020B0503020204020204" pitchFamily="34" charset="-122"/>
                  <a:ea typeface="微软雅黑" panose="020B0503020204020204" pitchFamily="34" charset="-122"/>
                </a:endParaRPr>
              </a:p>
            </p:txBody>
          </p:sp>
          <p:sp>
            <p:nvSpPr>
              <p:cNvPr id="111" name="Line 15"/>
              <p:cNvSpPr>
                <a:spLocks noChangeShapeType="1"/>
              </p:cNvSpPr>
              <p:nvPr/>
            </p:nvSpPr>
            <p:spPr bwMode="auto">
              <a:xfrm>
                <a:off x="6477000" y="2247900"/>
                <a:ext cx="228600" cy="990600"/>
              </a:xfrm>
              <a:prstGeom prst="line">
                <a:avLst/>
              </a:prstGeom>
              <a:grpFill/>
              <a:ln>
                <a:solidFill>
                  <a:schemeClr val="bg2">
                    <a:lumMod val="50000"/>
                  </a:schemeClr>
                </a:solidFill>
                <a:headEnd/>
                <a:tailEnd/>
              </a:ln>
            </p:spPr>
            <p:style>
              <a:lnRef idx="1">
                <a:schemeClr val="accent1"/>
              </a:lnRef>
              <a:fillRef idx="2">
                <a:schemeClr val="accent1"/>
              </a:fillRef>
              <a:effectRef idx="1">
                <a:schemeClr val="accent1"/>
              </a:effectRef>
              <a:fontRef idx="minor">
                <a:schemeClr val="dk1"/>
              </a:fontRef>
            </p:style>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400">
                  <a:solidFill>
                    <a:schemeClr val="bg1"/>
                  </a:solidFill>
                  <a:latin typeface="微软雅黑" panose="020B0503020204020204" pitchFamily="34" charset="-122"/>
                  <a:ea typeface="微软雅黑" panose="020B0503020204020204" pitchFamily="34" charset="-122"/>
                </a:endParaRPr>
              </a:p>
            </p:txBody>
          </p:sp>
          <p:sp>
            <p:nvSpPr>
              <p:cNvPr id="112" name="Oval 16"/>
              <p:cNvSpPr>
                <a:spLocks noChangeArrowheads="1"/>
              </p:cNvSpPr>
              <p:nvPr/>
            </p:nvSpPr>
            <p:spPr bwMode="auto">
              <a:xfrm>
                <a:off x="6324600" y="2857500"/>
                <a:ext cx="228600" cy="228600"/>
              </a:xfrm>
              <a:prstGeom prst="ellipse">
                <a:avLst/>
              </a:prstGeom>
              <a:solidFill>
                <a:srgbClr val="FFC000"/>
              </a:solidFill>
              <a:ln>
                <a:solidFill>
                  <a:schemeClr val="bg2">
                    <a:lumMod val="50000"/>
                  </a:schemeClr>
                </a:solidFill>
                <a:headEnd/>
                <a:tailEnd/>
              </a:ln>
            </p:spPr>
            <p:style>
              <a:lnRef idx="1">
                <a:schemeClr val="accent1"/>
              </a:lnRef>
              <a:fillRef idx="2">
                <a:schemeClr val="accent1"/>
              </a:fillRef>
              <a:effectRef idx="1">
                <a:schemeClr val="accent1"/>
              </a:effectRef>
              <a:fontRef idx="minor">
                <a:schemeClr val="dk1"/>
              </a:fontRef>
            </p:style>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400">
                  <a:solidFill>
                    <a:schemeClr val="bg1"/>
                  </a:solidFill>
                  <a:latin typeface="微软雅黑" panose="020B0503020204020204" pitchFamily="34" charset="-122"/>
                  <a:ea typeface="微软雅黑" panose="020B0503020204020204" pitchFamily="34" charset="-122"/>
                </a:endParaRPr>
              </a:p>
            </p:txBody>
          </p:sp>
          <p:sp>
            <p:nvSpPr>
              <p:cNvPr id="113" name="Oval 17"/>
              <p:cNvSpPr>
                <a:spLocks noChangeArrowheads="1"/>
              </p:cNvSpPr>
              <p:nvPr/>
            </p:nvSpPr>
            <p:spPr bwMode="auto">
              <a:xfrm>
                <a:off x="6629400" y="3162300"/>
                <a:ext cx="228600" cy="228600"/>
              </a:xfrm>
              <a:prstGeom prst="ellipse">
                <a:avLst/>
              </a:prstGeom>
              <a:solidFill>
                <a:srgbClr val="FFC000"/>
              </a:solidFill>
              <a:ln>
                <a:solidFill>
                  <a:schemeClr val="bg2">
                    <a:lumMod val="50000"/>
                  </a:schemeClr>
                </a:solidFill>
                <a:headEnd/>
                <a:tailEnd/>
              </a:ln>
            </p:spPr>
            <p:style>
              <a:lnRef idx="1">
                <a:schemeClr val="accent1"/>
              </a:lnRef>
              <a:fillRef idx="2">
                <a:schemeClr val="accent1"/>
              </a:fillRef>
              <a:effectRef idx="1">
                <a:schemeClr val="accent1"/>
              </a:effectRef>
              <a:fontRef idx="minor">
                <a:schemeClr val="dk1"/>
              </a:fontRef>
            </p:style>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400">
                  <a:solidFill>
                    <a:schemeClr val="bg1"/>
                  </a:solidFill>
                  <a:latin typeface="微软雅黑" panose="020B0503020204020204" pitchFamily="34" charset="-122"/>
                  <a:ea typeface="微软雅黑" panose="020B0503020204020204" pitchFamily="34" charset="-122"/>
                </a:endParaRPr>
              </a:p>
            </p:txBody>
          </p:sp>
          <p:sp>
            <p:nvSpPr>
              <p:cNvPr id="114" name="Oval 18"/>
              <p:cNvSpPr>
                <a:spLocks noChangeArrowheads="1"/>
              </p:cNvSpPr>
              <p:nvPr/>
            </p:nvSpPr>
            <p:spPr bwMode="auto">
              <a:xfrm>
                <a:off x="6019800" y="2552700"/>
                <a:ext cx="228600" cy="228600"/>
              </a:xfrm>
              <a:prstGeom prst="ellipse">
                <a:avLst/>
              </a:prstGeom>
              <a:solidFill>
                <a:srgbClr val="FFC000"/>
              </a:solidFill>
              <a:ln>
                <a:solidFill>
                  <a:schemeClr val="bg2">
                    <a:lumMod val="50000"/>
                  </a:schemeClr>
                </a:solidFill>
                <a:headEnd/>
                <a:tailEnd/>
              </a:ln>
            </p:spPr>
            <p:style>
              <a:lnRef idx="1">
                <a:schemeClr val="accent1"/>
              </a:lnRef>
              <a:fillRef idx="2">
                <a:schemeClr val="accent1"/>
              </a:fillRef>
              <a:effectRef idx="1">
                <a:schemeClr val="accent1"/>
              </a:effectRef>
              <a:fontRef idx="minor">
                <a:schemeClr val="dk1"/>
              </a:fontRef>
            </p:style>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400">
                  <a:solidFill>
                    <a:schemeClr val="bg1"/>
                  </a:solidFill>
                  <a:latin typeface="微软雅黑" panose="020B0503020204020204" pitchFamily="34" charset="-122"/>
                  <a:ea typeface="微软雅黑" panose="020B0503020204020204" pitchFamily="34" charset="-122"/>
                </a:endParaRPr>
              </a:p>
            </p:txBody>
          </p:sp>
          <p:sp>
            <p:nvSpPr>
              <p:cNvPr id="115" name="Line 19"/>
              <p:cNvSpPr>
                <a:spLocks noChangeShapeType="1"/>
              </p:cNvSpPr>
              <p:nvPr/>
            </p:nvSpPr>
            <p:spPr bwMode="auto">
              <a:xfrm flipV="1">
                <a:off x="5214938" y="1298575"/>
                <a:ext cx="304800" cy="457200"/>
              </a:xfrm>
              <a:prstGeom prst="line">
                <a:avLst/>
              </a:prstGeom>
              <a:grpFill/>
              <a:ln>
                <a:solidFill>
                  <a:schemeClr val="bg2">
                    <a:lumMod val="50000"/>
                  </a:schemeClr>
                </a:solidFill>
                <a:headEnd/>
                <a:tailEnd/>
              </a:ln>
            </p:spPr>
            <p:style>
              <a:lnRef idx="1">
                <a:schemeClr val="accent1"/>
              </a:lnRef>
              <a:fillRef idx="2">
                <a:schemeClr val="accent1"/>
              </a:fillRef>
              <a:effectRef idx="1">
                <a:schemeClr val="accent1"/>
              </a:effectRef>
              <a:fontRef idx="minor">
                <a:schemeClr val="dk1"/>
              </a:fontRef>
            </p:style>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400">
                  <a:solidFill>
                    <a:schemeClr val="bg1"/>
                  </a:solidFill>
                  <a:latin typeface="微软雅黑" panose="020B0503020204020204" pitchFamily="34" charset="-122"/>
                  <a:ea typeface="微软雅黑" panose="020B0503020204020204" pitchFamily="34" charset="-122"/>
                </a:endParaRPr>
              </a:p>
            </p:txBody>
          </p:sp>
          <p:sp>
            <p:nvSpPr>
              <p:cNvPr id="116" name="Line 20"/>
              <p:cNvSpPr>
                <a:spLocks noChangeShapeType="1"/>
              </p:cNvSpPr>
              <p:nvPr/>
            </p:nvSpPr>
            <p:spPr bwMode="auto">
              <a:xfrm>
                <a:off x="5521325" y="1319213"/>
                <a:ext cx="0" cy="762000"/>
              </a:xfrm>
              <a:prstGeom prst="line">
                <a:avLst/>
              </a:prstGeom>
              <a:grpFill/>
              <a:ln>
                <a:solidFill>
                  <a:schemeClr val="bg2">
                    <a:lumMod val="50000"/>
                  </a:schemeClr>
                </a:solidFill>
                <a:headEnd/>
                <a:tailEnd/>
              </a:ln>
            </p:spPr>
            <p:style>
              <a:lnRef idx="1">
                <a:schemeClr val="accent1"/>
              </a:lnRef>
              <a:fillRef idx="2">
                <a:schemeClr val="accent1"/>
              </a:fillRef>
              <a:effectRef idx="1">
                <a:schemeClr val="accent1"/>
              </a:effectRef>
              <a:fontRef idx="minor">
                <a:schemeClr val="dk1"/>
              </a:fontRef>
            </p:style>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400">
                  <a:solidFill>
                    <a:schemeClr val="bg1"/>
                  </a:solidFill>
                  <a:latin typeface="微软雅黑" panose="020B0503020204020204" pitchFamily="34" charset="-122"/>
                  <a:ea typeface="微软雅黑" panose="020B0503020204020204" pitchFamily="34" charset="-122"/>
                </a:endParaRPr>
              </a:p>
            </p:txBody>
          </p:sp>
          <p:sp>
            <p:nvSpPr>
              <p:cNvPr id="117" name="Line 21"/>
              <p:cNvSpPr>
                <a:spLocks noChangeShapeType="1"/>
              </p:cNvSpPr>
              <p:nvPr/>
            </p:nvSpPr>
            <p:spPr bwMode="auto">
              <a:xfrm>
                <a:off x="5562600" y="1333500"/>
                <a:ext cx="228600" cy="990600"/>
              </a:xfrm>
              <a:prstGeom prst="line">
                <a:avLst/>
              </a:prstGeom>
              <a:grpFill/>
              <a:ln>
                <a:solidFill>
                  <a:schemeClr val="bg2">
                    <a:lumMod val="50000"/>
                  </a:schemeClr>
                </a:solidFill>
                <a:headEnd/>
                <a:tailEnd/>
              </a:ln>
            </p:spPr>
            <p:style>
              <a:lnRef idx="1">
                <a:schemeClr val="accent1"/>
              </a:lnRef>
              <a:fillRef idx="2">
                <a:schemeClr val="accent1"/>
              </a:fillRef>
              <a:effectRef idx="1">
                <a:schemeClr val="accent1"/>
              </a:effectRef>
              <a:fontRef idx="minor">
                <a:schemeClr val="dk1"/>
              </a:fontRef>
            </p:style>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400">
                  <a:solidFill>
                    <a:schemeClr val="bg1"/>
                  </a:solidFill>
                  <a:latin typeface="微软雅黑" panose="020B0503020204020204" pitchFamily="34" charset="-122"/>
                  <a:ea typeface="微软雅黑" panose="020B0503020204020204" pitchFamily="34" charset="-122"/>
                </a:endParaRPr>
              </a:p>
            </p:txBody>
          </p:sp>
          <p:sp>
            <p:nvSpPr>
              <p:cNvPr id="118" name="Oval 22"/>
              <p:cNvSpPr>
                <a:spLocks noChangeArrowheads="1"/>
              </p:cNvSpPr>
              <p:nvPr/>
            </p:nvSpPr>
            <p:spPr bwMode="auto">
              <a:xfrm>
                <a:off x="5410200" y="1943100"/>
                <a:ext cx="228600" cy="228600"/>
              </a:xfrm>
              <a:prstGeom prst="ellipse">
                <a:avLst/>
              </a:prstGeom>
              <a:solidFill>
                <a:srgbClr val="FFC000"/>
              </a:solidFill>
              <a:ln>
                <a:solidFill>
                  <a:schemeClr val="bg2">
                    <a:lumMod val="50000"/>
                  </a:schemeClr>
                </a:solidFill>
                <a:headEnd/>
                <a:tailEnd/>
              </a:ln>
            </p:spPr>
            <p:style>
              <a:lnRef idx="1">
                <a:schemeClr val="accent1"/>
              </a:lnRef>
              <a:fillRef idx="2">
                <a:schemeClr val="accent1"/>
              </a:fillRef>
              <a:effectRef idx="1">
                <a:schemeClr val="accent1"/>
              </a:effectRef>
              <a:fontRef idx="minor">
                <a:schemeClr val="dk1"/>
              </a:fontRef>
            </p:style>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400">
                  <a:solidFill>
                    <a:schemeClr val="bg1"/>
                  </a:solidFill>
                  <a:latin typeface="微软雅黑" panose="020B0503020204020204" pitchFamily="34" charset="-122"/>
                  <a:ea typeface="微软雅黑" panose="020B0503020204020204" pitchFamily="34" charset="-122"/>
                </a:endParaRPr>
              </a:p>
            </p:txBody>
          </p:sp>
          <p:sp>
            <p:nvSpPr>
              <p:cNvPr id="119" name="Oval 23"/>
              <p:cNvSpPr>
                <a:spLocks noChangeArrowheads="1"/>
              </p:cNvSpPr>
              <p:nvPr/>
            </p:nvSpPr>
            <p:spPr bwMode="auto">
              <a:xfrm>
                <a:off x="5715000" y="2247900"/>
                <a:ext cx="228600" cy="228600"/>
              </a:xfrm>
              <a:prstGeom prst="ellipse">
                <a:avLst/>
              </a:prstGeom>
              <a:solidFill>
                <a:srgbClr val="FFC000"/>
              </a:solidFill>
              <a:ln>
                <a:solidFill>
                  <a:schemeClr val="bg2">
                    <a:lumMod val="50000"/>
                  </a:schemeClr>
                </a:solidFill>
                <a:headEnd/>
                <a:tailEnd/>
              </a:ln>
            </p:spPr>
            <p:style>
              <a:lnRef idx="1">
                <a:schemeClr val="accent1"/>
              </a:lnRef>
              <a:fillRef idx="2">
                <a:schemeClr val="accent1"/>
              </a:fillRef>
              <a:effectRef idx="1">
                <a:schemeClr val="accent1"/>
              </a:effectRef>
              <a:fontRef idx="minor">
                <a:schemeClr val="dk1"/>
              </a:fontRef>
            </p:style>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400">
                  <a:solidFill>
                    <a:schemeClr val="bg1"/>
                  </a:solidFill>
                  <a:latin typeface="微软雅黑" panose="020B0503020204020204" pitchFamily="34" charset="-122"/>
                  <a:ea typeface="微软雅黑" panose="020B0503020204020204" pitchFamily="34" charset="-122"/>
                </a:endParaRPr>
              </a:p>
            </p:txBody>
          </p:sp>
          <p:sp>
            <p:nvSpPr>
              <p:cNvPr id="120" name="Line 24"/>
              <p:cNvSpPr>
                <a:spLocks noChangeShapeType="1"/>
              </p:cNvSpPr>
              <p:nvPr/>
            </p:nvSpPr>
            <p:spPr bwMode="auto">
              <a:xfrm flipV="1">
                <a:off x="5562600" y="381000"/>
                <a:ext cx="685800" cy="914400"/>
              </a:xfrm>
              <a:prstGeom prst="line">
                <a:avLst/>
              </a:prstGeom>
              <a:grpFill/>
              <a:ln>
                <a:solidFill>
                  <a:schemeClr val="bg2">
                    <a:lumMod val="50000"/>
                  </a:schemeClr>
                </a:solidFill>
                <a:headEnd/>
                <a:tailEnd/>
              </a:ln>
            </p:spPr>
            <p:style>
              <a:lnRef idx="1">
                <a:schemeClr val="accent1"/>
              </a:lnRef>
              <a:fillRef idx="2">
                <a:schemeClr val="accent1"/>
              </a:fillRef>
              <a:effectRef idx="1">
                <a:schemeClr val="accent1"/>
              </a:effectRef>
              <a:fontRef idx="minor">
                <a:schemeClr val="dk1"/>
              </a:fontRef>
            </p:style>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400">
                  <a:solidFill>
                    <a:schemeClr val="bg1"/>
                  </a:solidFill>
                  <a:latin typeface="微软雅黑" panose="020B0503020204020204" pitchFamily="34" charset="-122"/>
                  <a:ea typeface="微软雅黑" panose="020B0503020204020204" pitchFamily="34" charset="-122"/>
                </a:endParaRPr>
              </a:p>
            </p:txBody>
          </p:sp>
          <p:sp>
            <p:nvSpPr>
              <p:cNvPr id="121" name="Line 25"/>
              <p:cNvSpPr>
                <a:spLocks noChangeShapeType="1"/>
              </p:cNvSpPr>
              <p:nvPr/>
            </p:nvSpPr>
            <p:spPr bwMode="auto">
              <a:xfrm flipV="1">
                <a:off x="6400800" y="457200"/>
                <a:ext cx="0" cy="1752600"/>
              </a:xfrm>
              <a:prstGeom prst="line">
                <a:avLst/>
              </a:prstGeom>
              <a:grpFill/>
              <a:ln>
                <a:solidFill>
                  <a:schemeClr val="bg2">
                    <a:lumMod val="50000"/>
                  </a:schemeClr>
                </a:solidFill>
                <a:headEnd/>
                <a:tailEnd/>
              </a:ln>
            </p:spPr>
            <p:style>
              <a:lnRef idx="1">
                <a:schemeClr val="accent1"/>
              </a:lnRef>
              <a:fillRef idx="2">
                <a:schemeClr val="accent1"/>
              </a:fillRef>
              <a:effectRef idx="1">
                <a:schemeClr val="accent1"/>
              </a:effectRef>
              <a:fontRef idx="minor">
                <a:schemeClr val="dk1"/>
              </a:fontRef>
            </p:style>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400">
                  <a:solidFill>
                    <a:schemeClr val="bg1"/>
                  </a:solidFill>
                  <a:latin typeface="微软雅黑" panose="020B0503020204020204" pitchFamily="34" charset="-122"/>
                  <a:ea typeface="微软雅黑" panose="020B0503020204020204" pitchFamily="34" charset="-122"/>
                </a:endParaRPr>
              </a:p>
            </p:txBody>
          </p:sp>
          <p:sp>
            <p:nvSpPr>
              <p:cNvPr id="122" name="Line 26"/>
              <p:cNvSpPr>
                <a:spLocks noChangeShapeType="1"/>
              </p:cNvSpPr>
              <p:nvPr/>
            </p:nvSpPr>
            <p:spPr bwMode="auto">
              <a:xfrm flipH="1" flipV="1">
                <a:off x="6553200" y="457200"/>
                <a:ext cx="838200" cy="2667000"/>
              </a:xfrm>
              <a:prstGeom prst="line">
                <a:avLst/>
              </a:prstGeom>
              <a:grpFill/>
              <a:ln>
                <a:solidFill>
                  <a:schemeClr val="bg2">
                    <a:lumMod val="50000"/>
                  </a:schemeClr>
                </a:solidFill>
                <a:headEnd/>
                <a:tailEnd/>
              </a:ln>
            </p:spPr>
            <p:style>
              <a:lnRef idx="1">
                <a:schemeClr val="accent1"/>
              </a:lnRef>
              <a:fillRef idx="2">
                <a:schemeClr val="accent1"/>
              </a:fillRef>
              <a:effectRef idx="1">
                <a:schemeClr val="accent1"/>
              </a:effectRef>
              <a:fontRef idx="minor">
                <a:schemeClr val="dk1"/>
              </a:fontRef>
            </p:style>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400">
                  <a:solidFill>
                    <a:schemeClr val="bg1"/>
                  </a:solidFill>
                  <a:latin typeface="微软雅黑" panose="020B0503020204020204" pitchFamily="34" charset="-122"/>
                  <a:ea typeface="微软雅黑" panose="020B0503020204020204" pitchFamily="34" charset="-122"/>
                </a:endParaRPr>
              </a:p>
            </p:txBody>
          </p:sp>
          <p:sp>
            <p:nvSpPr>
              <p:cNvPr id="123" name="AutoShape 35"/>
              <p:cNvSpPr>
                <a:spLocks noChangeAspect="1" noChangeArrowheads="1"/>
              </p:cNvSpPr>
              <p:nvPr/>
            </p:nvSpPr>
            <p:spPr bwMode="auto">
              <a:xfrm>
                <a:off x="6134100" y="103188"/>
                <a:ext cx="569913" cy="571500"/>
              </a:xfrm>
              <a:prstGeom prst="diamond">
                <a:avLst/>
              </a:prstGeom>
              <a:solidFill>
                <a:srgbClr val="00B0F0"/>
              </a:solidFill>
              <a:ln>
                <a:solidFill>
                  <a:schemeClr val="bg2">
                    <a:lumMod val="50000"/>
                  </a:schemeClr>
                </a:solidFill>
                <a:headEnd/>
                <a:tailEnd/>
              </a:ln>
            </p:spPr>
            <p:style>
              <a:lnRef idx="1">
                <a:schemeClr val="accent1"/>
              </a:lnRef>
              <a:fillRef idx="2">
                <a:schemeClr val="accent1"/>
              </a:fillRef>
              <a:effectRef idx="1">
                <a:schemeClr val="accent1"/>
              </a:effectRef>
              <a:fontRef idx="minor">
                <a:schemeClr val="dk1"/>
              </a:fontRef>
            </p:style>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400">
                  <a:solidFill>
                    <a:schemeClr val="bg1"/>
                  </a:solidFill>
                  <a:latin typeface="微软雅黑" panose="020B0503020204020204" pitchFamily="34" charset="-122"/>
                  <a:ea typeface="微软雅黑" panose="020B0503020204020204" pitchFamily="34" charset="-122"/>
                </a:endParaRPr>
              </a:p>
            </p:txBody>
          </p:sp>
          <p:sp>
            <p:nvSpPr>
              <p:cNvPr id="124" name="AutoShape 36"/>
              <p:cNvSpPr>
                <a:spLocks noChangeAspect="1" noChangeArrowheads="1"/>
              </p:cNvSpPr>
              <p:nvPr/>
            </p:nvSpPr>
            <p:spPr bwMode="auto">
              <a:xfrm>
                <a:off x="5105400" y="1676400"/>
                <a:ext cx="244475" cy="244475"/>
              </a:xfrm>
              <a:prstGeom prst="flowChartConnector">
                <a:avLst/>
              </a:prstGeom>
              <a:solidFill>
                <a:srgbClr val="FFC000"/>
              </a:solidFill>
              <a:ln>
                <a:solidFill>
                  <a:schemeClr val="bg2">
                    <a:lumMod val="50000"/>
                  </a:schemeClr>
                </a:solidFill>
                <a:headEnd/>
                <a:tailEnd/>
              </a:ln>
            </p:spPr>
            <p:style>
              <a:lnRef idx="1">
                <a:schemeClr val="accent1"/>
              </a:lnRef>
              <a:fillRef idx="2">
                <a:schemeClr val="accent1"/>
              </a:fillRef>
              <a:effectRef idx="1">
                <a:schemeClr val="accent1"/>
              </a:effectRef>
              <a:fontRef idx="minor">
                <a:schemeClr val="dk1"/>
              </a:fontRef>
            </p:style>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400">
                  <a:solidFill>
                    <a:schemeClr val="bg1"/>
                  </a:solidFill>
                  <a:latin typeface="微软雅黑" panose="020B0503020204020204" pitchFamily="34" charset="-122"/>
                  <a:ea typeface="微软雅黑" panose="020B0503020204020204" pitchFamily="34" charset="-122"/>
                </a:endParaRPr>
              </a:p>
            </p:txBody>
          </p:sp>
          <p:sp>
            <p:nvSpPr>
              <p:cNvPr id="125" name="AutoShape 37"/>
              <p:cNvSpPr>
                <a:spLocks noChangeAspect="1" noChangeArrowheads="1"/>
              </p:cNvSpPr>
              <p:nvPr/>
            </p:nvSpPr>
            <p:spPr bwMode="auto">
              <a:xfrm>
                <a:off x="5334000" y="1066800"/>
                <a:ext cx="406400" cy="407988"/>
              </a:xfrm>
              <a:prstGeom prst="octagon">
                <a:avLst>
                  <a:gd name="adj" fmla="val 29287"/>
                </a:avLst>
              </a:prstGeom>
              <a:grpFill/>
              <a:ln>
                <a:solidFill>
                  <a:schemeClr val="bg2">
                    <a:lumMod val="50000"/>
                  </a:schemeClr>
                </a:solidFill>
                <a:headEnd/>
                <a:tailEnd/>
              </a:ln>
            </p:spPr>
            <p:style>
              <a:lnRef idx="1">
                <a:schemeClr val="accent1"/>
              </a:lnRef>
              <a:fillRef idx="2">
                <a:schemeClr val="accent1"/>
              </a:fillRef>
              <a:effectRef idx="1">
                <a:schemeClr val="accent1"/>
              </a:effectRef>
              <a:fontRef idx="minor">
                <a:schemeClr val="dk1"/>
              </a:fontRef>
            </p:style>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400">
                  <a:solidFill>
                    <a:schemeClr val="bg1"/>
                  </a:solidFill>
                  <a:latin typeface="微软雅黑" panose="020B0503020204020204" pitchFamily="34" charset="-122"/>
                  <a:ea typeface="微软雅黑" panose="020B0503020204020204" pitchFamily="34" charset="-122"/>
                </a:endParaRPr>
              </a:p>
            </p:txBody>
          </p:sp>
          <p:sp>
            <p:nvSpPr>
              <p:cNvPr id="126" name="AutoShape 38"/>
              <p:cNvSpPr>
                <a:spLocks noChangeAspect="1" noChangeArrowheads="1"/>
              </p:cNvSpPr>
              <p:nvPr/>
            </p:nvSpPr>
            <p:spPr bwMode="auto">
              <a:xfrm>
                <a:off x="6248400" y="1905000"/>
                <a:ext cx="406400" cy="407988"/>
              </a:xfrm>
              <a:prstGeom prst="octagon">
                <a:avLst>
                  <a:gd name="adj" fmla="val 29287"/>
                </a:avLst>
              </a:prstGeom>
              <a:grpFill/>
              <a:ln>
                <a:solidFill>
                  <a:schemeClr val="bg2">
                    <a:lumMod val="50000"/>
                  </a:schemeClr>
                </a:solidFill>
                <a:headEnd/>
                <a:tailEnd/>
              </a:ln>
            </p:spPr>
            <p:style>
              <a:lnRef idx="1">
                <a:schemeClr val="accent1"/>
              </a:lnRef>
              <a:fillRef idx="2">
                <a:schemeClr val="accent1"/>
              </a:fillRef>
              <a:effectRef idx="1">
                <a:schemeClr val="accent1"/>
              </a:effectRef>
              <a:fontRef idx="minor">
                <a:schemeClr val="dk1"/>
              </a:fontRef>
            </p:style>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400">
                  <a:solidFill>
                    <a:schemeClr val="bg1"/>
                  </a:solidFill>
                  <a:latin typeface="微软雅黑" panose="020B0503020204020204" pitchFamily="34" charset="-122"/>
                  <a:ea typeface="微软雅黑" panose="020B0503020204020204" pitchFamily="34" charset="-122"/>
                </a:endParaRPr>
              </a:p>
            </p:txBody>
          </p:sp>
          <p:sp>
            <p:nvSpPr>
              <p:cNvPr id="127" name="AutoShape 39"/>
              <p:cNvSpPr>
                <a:spLocks noChangeAspect="1" noChangeArrowheads="1"/>
              </p:cNvSpPr>
              <p:nvPr/>
            </p:nvSpPr>
            <p:spPr bwMode="auto">
              <a:xfrm>
                <a:off x="7162800" y="2819400"/>
                <a:ext cx="406400" cy="407988"/>
              </a:xfrm>
              <a:prstGeom prst="octagon">
                <a:avLst>
                  <a:gd name="adj" fmla="val 29287"/>
                </a:avLst>
              </a:prstGeom>
              <a:grpFill/>
              <a:ln>
                <a:solidFill>
                  <a:schemeClr val="bg2">
                    <a:lumMod val="50000"/>
                  </a:schemeClr>
                </a:solidFill>
                <a:headEnd/>
                <a:tailEnd/>
              </a:ln>
            </p:spPr>
            <p:style>
              <a:lnRef idx="1">
                <a:schemeClr val="accent1"/>
              </a:lnRef>
              <a:fillRef idx="2">
                <a:schemeClr val="accent1"/>
              </a:fillRef>
              <a:effectRef idx="1">
                <a:schemeClr val="accent1"/>
              </a:effectRef>
              <a:fontRef idx="minor">
                <a:schemeClr val="dk1"/>
              </a:fontRef>
            </p:style>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400">
                  <a:solidFill>
                    <a:schemeClr val="bg1"/>
                  </a:solidFill>
                  <a:latin typeface="微软雅黑" panose="020B0503020204020204" pitchFamily="34" charset="-122"/>
                  <a:ea typeface="微软雅黑" panose="020B0503020204020204" pitchFamily="34" charset="-122"/>
                </a:endParaRPr>
              </a:p>
            </p:txBody>
          </p:sp>
        </p:grpSp>
        <p:sp>
          <p:nvSpPr>
            <p:cNvPr id="102" name="矩形 195"/>
            <p:cNvSpPr>
              <a:spLocks noChangeArrowheads="1"/>
            </p:cNvSpPr>
            <p:nvPr/>
          </p:nvSpPr>
          <p:spPr bwMode="auto">
            <a:xfrm>
              <a:off x="4444511" y="4796395"/>
              <a:ext cx="1280768" cy="783825"/>
            </a:xfrm>
            <a:prstGeom prst="rect">
              <a:avLst/>
            </a:prstGeom>
            <a:noFill/>
            <a:ln w="9525">
              <a:noFill/>
              <a:miter lim="800000"/>
              <a:headEnd/>
              <a:tailEnd/>
            </a:ln>
          </p:spPr>
          <p:txBody>
            <a:bodyPr wrap="square">
              <a:spAutoFit/>
            </a:bodyPr>
            <a:lstStyle/>
            <a:p>
              <a:pPr algn="ctr"/>
              <a:r>
                <a:rPr lang="en-US" altLang="zh-CN" sz="1400" dirty="0">
                  <a:solidFill>
                    <a:schemeClr val="bg1"/>
                  </a:solidFill>
                  <a:latin typeface="微软雅黑" panose="020B0503020204020204" pitchFamily="34" charset="-122"/>
                  <a:ea typeface="微软雅黑" panose="020B0503020204020204" pitchFamily="34" charset="-122"/>
                </a:rPr>
                <a:t>Feature Quantization</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sp>
        <p:nvSpPr>
          <p:cNvPr id="87" name="圆角矩形 86"/>
          <p:cNvSpPr/>
          <p:nvPr/>
        </p:nvSpPr>
        <p:spPr>
          <a:xfrm>
            <a:off x="2598770" y="1910256"/>
            <a:ext cx="2063907" cy="1021556"/>
          </a:xfrm>
          <a:prstGeom prst="roundRect">
            <a:avLst/>
          </a:prstGeom>
          <a:solidFill>
            <a:srgbClr val="FFFF00"/>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a:spAutoFit/>
          </a:bodyPr>
          <a:lstStyle/>
          <a:p>
            <a:pPr algn="ctr">
              <a:defRPr/>
            </a:pPr>
            <a:r>
              <a:rPr lang="en-US" altLang="zh-CN" b="1" kern="0" dirty="0" smtClean="0">
                <a:solidFill>
                  <a:srgbClr val="FF0000"/>
                </a:solidFill>
                <a:latin typeface="微软雅黑" panose="020B0503020204020204" pitchFamily="34" charset="-122"/>
                <a:ea typeface="微软雅黑" panose="020B0503020204020204" pitchFamily="34" charset="-122"/>
              </a:rPr>
              <a:t>Computational&amp; Storage </a:t>
            </a:r>
          </a:p>
          <a:p>
            <a:pPr algn="ctr">
              <a:defRPr/>
            </a:pPr>
            <a:r>
              <a:rPr lang="en-US" altLang="zh-CN" b="1" kern="0" dirty="0" smtClean="0">
                <a:solidFill>
                  <a:srgbClr val="FF0000"/>
                </a:solidFill>
                <a:latin typeface="微软雅黑" panose="020B0503020204020204" pitchFamily="34" charset="-122"/>
                <a:ea typeface="微软雅黑" panose="020B0503020204020204" pitchFamily="34" charset="-122"/>
              </a:rPr>
              <a:t>&amp; Efficiency </a:t>
            </a:r>
            <a:endParaRPr lang="zh-CN" altLang="en-US" b="1" kern="0" dirty="0">
              <a:solidFill>
                <a:srgbClr val="FF0000"/>
              </a:solidFill>
              <a:latin typeface="微软雅黑" panose="020B0503020204020204" pitchFamily="34" charset="-122"/>
              <a:ea typeface="微软雅黑" panose="020B0503020204020204" pitchFamily="34" charset="-122"/>
            </a:endParaRPr>
          </a:p>
        </p:txBody>
      </p:sp>
      <p:sp>
        <p:nvSpPr>
          <p:cNvPr id="88" name="上箭头 87"/>
          <p:cNvSpPr/>
          <p:nvPr/>
        </p:nvSpPr>
        <p:spPr>
          <a:xfrm rot="10800000">
            <a:off x="3463612" y="3029090"/>
            <a:ext cx="412043" cy="486148"/>
          </a:xfrm>
          <a:prstGeom prst="upArrow">
            <a:avLst/>
          </a:prstGeom>
          <a:solidFill>
            <a:srgbClr val="FF0000"/>
          </a:solidFill>
          <a:ln/>
        </p:spPr>
        <p:style>
          <a:lnRef idx="1">
            <a:schemeClr val="accent1"/>
          </a:lnRef>
          <a:fillRef idx="2">
            <a:schemeClr val="accent1"/>
          </a:fillRef>
          <a:effectRef idx="1">
            <a:schemeClr val="accent1"/>
          </a:effectRef>
          <a:fontRef idx="minor">
            <a:schemeClr val="dk1"/>
          </a:fontRef>
        </p:style>
        <p:txBody>
          <a:bodyPr anchor="ctr"/>
          <a:lstStyle/>
          <a:p>
            <a:pPr algn="ctr">
              <a:lnSpc>
                <a:spcPct val="85000"/>
              </a:lnSpc>
              <a:defRPr/>
            </a:pPr>
            <a:endParaRPr lang="zh-CN" altLang="en-US" sz="2000">
              <a:solidFill>
                <a:srgbClr val="FFFFFF"/>
              </a:solidFill>
              <a:latin typeface="微软雅黑" panose="020B0503020204020204" pitchFamily="34" charset="-122"/>
              <a:ea typeface="微软雅黑" panose="020B0503020204020204" pitchFamily="34" charset="-122"/>
            </a:endParaRPr>
          </a:p>
        </p:txBody>
      </p:sp>
      <p:grpSp>
        <p:nvGrpSpPr>
          <p:cNvPr id="21" name="组合 145"/>
          <p:cNvGrpSpPr>
            <a:grpSpLocks noChangeAspect="1"/>
          </p:cNvGrpSpPr>
          <p:nvPr/>
        </p:nvGrpSpPr>
        <p:grpSpPr>
          <a:xfrm>
            <a:off x="6177125" y="1712452"/>
            <a:ext cx="1439883" cy="1309560"/>
            <a:chOff x="7215206" y="4000504"/>
            <a:chExt cx="1357322" cy="1418482"/>
          </a:xfrm>
        </p:grpSpPr>
        <p:sp>
          <p:nvSpPr>
            <p:cNvPr id="93" name="圆角矩形 92"/>
            <p:cNvSpPr/>
            <p:nvPr/>
          </p:nvSpPr>
          <p:spPr>
            <a:xfrm>
              <a:off x="7242100" y="4000504"/>
              <a:ext cx="1285884" cy="1382920"/>
            </a:xfrm>
            <a:prstGeom prst="roundRect">
              <a:avLst/>
            </a:prstGeom>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zh-CN" altLang="en-US" sz="1600" dirty="0">
                <a:solidFill>
                  <a:schemeClr val="bg1"/>
                </a:solidFill>
                <a:latin typeface="微软雅黑" panose="020B0503020204020204" pitchFamily="34" charset="-122"/>
                <a:ea typeface="微软雅黑" panose="020B0503020204020204" pitchFamily="34" charset="-122"/>
              </a:endParaRPr>
            </a:p>
          </p:txBody>
        </p:sp>
        <p:pic>
          <p:nvPicPr>
            <p:cNvPr id="94" name="Picture 3" descr="D:\Research\document\proposal\NIH_2011\figure\advanced-dictionary-icon-124x124.png"/>
            <p:cNvPicPr>
              <a:picLocks noChangeAspect="1" noChangeArrowheads="1"/>
            </p:cNvPicPr>
            <p:nvPr/>
          </p:nvPicPr>
          <p:blipFill>
            <a:blip r:embed="rId15" cstate="print"/>
            <a:srcRect/>
            <a:stretch>
              <a:fillRect/>
            </a:stretch>
          </p:blipFill>
          <p:spPr bwMode="auto">
            <a:xfrm>
              <a:off x="7386001" y="4029965"/>
              <a:ext cx="972212" cy="972213"/>
            </a:xfrm>
            <a:prstGeom prst="rect">
              <a:avLst/>
            </a:prstGeom>
            <a:noFill/>
          </p:spPr>
        </p:pic>
        <p:sp>
          <p:nvSpPr>
            <p:cNvPr id="95" name="矩形 94"/>
            <p:cNvSpPr/>
            <p:nvPr/>
          </p:nvSpPr>
          <p:spPr>
            <a:xfrm>
              <a:off x="7215206" y="4852248"/>
              <a:ext cx="1357322" cy="566738"/>
            </a:xfrm>
            <a:prstGeom prst="rect">
              <a:avLst/>
            </a:prstGeom>
          </p:spPr>
          <p:txBody>
            <a:bodyPr wrap="square">
              <a:spAutoFit/>
            </a:bodyPr>
            <a:lstStyle/>
            <a:p>
              <a:pPr algn="ctr"/>
              <a:r>
                <a:rPr lang="en-US" altLang="zh-CN" sz="1400" dirty="0">
                  <a:solidFill>
                    <a:schemeClr val="bg1"/>
                  </a:solidFill>
                  <a:latin typeface="微软雅黑" panose="020B0503020204020204" pitchFamily="34" charset="-122"/>
                  <a:ea typeface="微软雅黑" panose="020B0503020204020204" pitchFamily="34" charset="-122"/>
                </a:rPr>
                <a:t>Image Indexing</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sp>
        <p:nvSpPr>
          <p:cNvPr id="98" name="下箭头 97"/>
          <p:cNvSpPr/>
          <p:nvPr/>
        </p:nvSpPr>
        <p:spPr>
          <a:xfrm>
            <a:off x="6646923" y="3007309"/>
            <a:ext cx="465492" cy="563006"/>
          </a:xfrm>
          <a:prstGeom prst="downArrow">
            <a:avLst/>
          </a:prstGeom>
          <a:solidFill>
            <a:schemeClr val="tx1"/>
          </a:solidFill>
        </p:spPr>
        <p:style>
          <a:lnRef idx="1">
            <a:schemeClr val="accent1"/>
          </a:lnRef>
          <a:fillRef idx="2">
            <a:schemeClr val="accent1"/>
          </a:fillRef>
          <a:effectRef idx="1">
            <a:schemeClr val="accent1"/>
          </a:effectRef>
          <a:fontRef idx="minor">
            <a:schemeClr val="dk1"/>
          </a:fontRef>
        </p:style>
        <p:txBody>
          <a:bodyPr anchor="ctr"/>
          <a:lstStyle/>
          <a:p>
            <a:pPr algn="ctr"/>
            <a:endParaRPr lang="zh-CN" altLang="en-US" sz="1400">
              <a:solidFill>
                <a:schemeClr val="bg1"/>
              </a:solidFill>
              <a:latin typeface="微软雅黑" panose="020B0503020204020204" pitchFamily="34" charset="-122"/>
              <a:ea typeface="微软雅黑" panose="020B0503020204020204" pitchFamily="34" charset="-122"/>
            </a:endParaRPr>
          </a:p>
        </p:txBody>
      </p:sp>
      <p:grpSp>
        <p:nvGrpSpPr>
          <p:cNvPr id="35" name="组合 127"/>
          <p:cNvGrpSpPr/>
          <p:nvPr/>
        </p:nvGrpSpPr>
        <p:grpSpPr>
          <a:xfrm>
            <a:off x="4703066" y="1680954"/>
            <a:ext cx="1458341" cy="1341061"/>
            <a:chOff x="3214678" y="2252055"/>
            <a:chExt cx="1113008" cy="1191140"/>
          </a:xfrm>
        </p:grpSpPr>
        <p:sp>
          <p:nvSpPr>
            <p:cNvPr id="99" name="圆角矩形 98"/>
            <p:cNvSpPr/>
            <p:nvPr/>
          </p:nvSpPr>
          <p:spPr>
            <a:xfrm>
              <a:off x="3214678" y="2252055"/>
              <a:ext cx="1054429" cy="1171589"/>
            </a:xfrm>
            <a:prstGeom prst="roundRect">
              <a:avLst/>
            </a:prstGeom>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zh-CN" altLang="en-US" sz="1600" dirty="0">
                <a:solidFill>
                  <a:schemeClr val="bg1"/>
                </a:solidFill>
                <a:latin typeface="微软雅黑" panose="020B0503020204020204" pitchFamily="34" charset="-122"/>
                <a:ea typeface="微软雅黑" panose="020B0503020204020204" pitchFamily="34" charset="-122"/>
              </a:endParaRPr>
            </a:p>
          </p:txBody>
        </p:sp>
        <p:pic>
          <p:nvPicPr>
            <p:cNvPr id="91" name="Picture 1" descr="C:\Users\balan\AppData\Roaming\Tencent\Users\32506426\QQ\WinTemp\RichOle\@LK~AYBKW5IDKE%P~DGGU17.jpg"/>
            <p:cNvPicPr>
              <a:picLocks noChangeAspect="1" noChangeArrowheads="1"/>
            </p:cNvPicPr>
            <p:nvPr/>
          </p:nvPicPr>
          <p:blipFill>
            <a:blip r:embed="rId16" cstate="print"/>
            <a:srcRect/>
            <a:stretch>
              <a:fillRect/>
            </a:stretch>
          </p:blipFill>
          <p:spPr bwMode="auto">
            <a:xfrm>
              <a:off x="3319366" y="2357430"/>
              <a:ext cx="860468" cy="649411"/>
            </a:xfrm>
            <a:prstGeom prst="rect">
              <a:avLst/>
            </a:prstGeom>
            <a:noFill/>
          </p:spPr>
        </p:pic>
        <p:sp>
          <p:nvSpPr>
            <p:cNvPr id="101" name="矩形 100"/>
            <p:cNvSpPr/>
            <p:nvPr/>
          </p:nvSpPr>
          <p:spPr>
            <a:xfrm>
              <a:off x="3214678" y="2978467"/>
              <a:ext cx="1113008" cy="464728"/>
            </a:xfrm>
            <a:prstGeom prst="rect">
              <a:avLst/>
            </a:prstGeom>
          </p:spPr>
          <p:txBody>
            <a:bodyPr wrap="square">
              <a:spAutoFit/>
            </a:bodyPr>
            <a:lstStyle/>
            <a:p>
              <a:pPr algn="ctr"/>
              <a:r>
                <a:rPr lang="en-US" altLang="zh-CN" sz="1400" dirty="0">
                  <a:solidFill>
                    <a:schemeClr val="bg1"/>
                  </a:solidFill>
                  <a:latin typeface="微软雅黑" panose="020B0503020204020204" pitchFamily="34" charset="-122"/>
                  <a:ea typeface="微软雅黑" panose="020B0503020204020204" pitchFamily="34" charset="-122"/>
                </a:rPr>
                <a:t>Codebook Training</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sp>
        <p:nvSpPr>
          <p:cNvPr id="129" name="下箭头 128"/>
          <p:cNvSpPr/>
          <p:nvPr/>
        </p:nvSpPr>
        <p:spPr>
          <a:xfrm>
            <a:off x="5136754" y="3007309"/>
            <a:ext cx="465492" cy="563006"/>
          </a:xfrm>
          <a:prstGeom prst="downArrow">
            <a:avLst/>
          </a:prstGeom>
          <a:solidFill>
            <a:schemeClr val="tx1"/>
          </a:solidFill>
        </p:spPr>
        <p:style>
          <a:lnRef idx="1">
            <a:schemeClr val="accent1"/>
          </a:lnRef>
          <a:fillRef idx="2">
            <a:schemeClr val="accent1"/>
          </a:fillRef>
          <a:effectRef idx="1">
            <a:schemeClr val="accent1"/>
          </a:effectRef>
          <a:fontRef idx="minor">
            <a:schemeClr val="dk1"/>
          </a:fontRef>
        </p:style>
        <p:txBody>
          <a:bodyPr anchor="ctr"/>
          <a:lstStyle/>
          <a:p>
            <a:pPr algn="ctr"/>
            <a:endParaRPr lang="zh-CN" altLang="en-US" sz="1400">
              <a:solidFill>
                <a:schemeClr val="bg1"/>
              </a:solidFill>
              <a:latin typeface="微软雅黑" panose="020B0503020204020204" pitchFamily="34" charset="-122"/>
              <a:ea typeface="微软雅黑" panose="020B0503020204020204" pitchFamily="34" charset="-122"/>
            </a:endParaRPr>
          </a:p>
        </p:txBody>
      </p:sp>
      <p:pic>
        <p:nvPicPr>
          <p:cNvPr id="85" name="Picture 2" descr="C:\Users\Lenovo User\AppData\Roaming\Tencent\Users\459528728\QQ\WinTemp\RichOle\]@K`LH%DTTIG]OVKXMSPSHY.jpg"/>
          <p:cNvPicPr>
            <a:picLocks noChangeAspect="1" noChangeArrowheads="1"/>
          </p:cNvPicPr>
          <p:nvPr/>
        </p:nvPicPr>
        <p:blipFill>
          <a:blip r:embed="rId17" cstate="print"/>
          <a:srcRect/>
          <a:stretch>
            <a:fillRect/>
          </a:stretch>
        </p:blipFill>
        <p:spPr bwMode="auto">
          <a:xfrm>
            <a:off x="1553804" y="1985847"/>
            <a:ext cx="1029248" cy="865951"/>
          </a:xfrm>
          <a:prstGeom prst="rect">
            <a:avLst/>
          </a:prstGeom>
          <a:noFill/>
        </p:spPr>
      </p:pic>
    </p:spTree>
    <p:custDataLst>
      <p:tags r:id="rId1"/>
    </p:custDataLst>
    <p:extLst>
      <p:ext uri="{BB962C8B-B14F-4D97-AF65-F5344CB8AC3E}">
        <p14:creationId xmlns:p14="http://schemas.microsoft.com/office/powerpoint/2010/main" val="14233755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box(in)">
                                      <p:cBhvr>
                                        <p:cTn id="7" dur="500"/>
                                        <p:tgtEl>
                                          <p:spTgt spid="83"/>
                                        </p:tgtEl>
                                      </p:cBhvr>
                                    </p:animEffect>
                                  </p:childTnLst>
                                </p:cTn>
                              </p:par>
                              <p:par>
                                <p:cTn id="8" presetID="4" presetClass="entr" presetSubtype="16" fill="hold" nodeType="withEffect">
                                  <p:stCondLst>
                                    <p:cond delay="0"/>
                                  </p:stCondLst>
                                  <p:childTnLst>
                                    <p:set>
                                      <p:cBhvr>
                                        <p:cTn id="9" dur="1" fill="hold">
                                          <p:stCondLst>
                                            <p:cond delay="0"/>
                                          </p:stCondLst>
                                        </p:cTn>
                                        <p:tgtEl>
                                          <p:spTgt spid="787457"/>
                                        </p:tgtEl>
                                        <p:attrNameLst>
                                          <p:attrName>style.visibility</p:attrName>
                                        </p:attrNameLst>
                                      </p:cBhvr>
                                      <p:to>
                                        <p:strVal val="visible"/>
                                      </p:to>
                                    </p:set>
                                    <p:animEffect transition="in" filter="box(in)">
                                      <p:cBhvr>
                                        <p:cTn id="10" dur="500"/>
                                        <p:tgtEl>
                                          <p:spTgt spid="7874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75758" y="843909"/>
            <a:ext cx="8229600" cy="1143000"/>
          </a:xfrm>
        </p:spPr>
        <p:txBody>
          <a:bodyPr>
            <a:noAutofit/>
          </a:bodyPr>
          <a:lstStyle/>
          <a:p>
            <a:r>
              <a:rPr lang="en-US" altLang="zh-CN" sz="4000" dirty="0">
                <a:solidFill>
                  <a:schemeClr val="bg1"/>
                </a:solidFill>
              </a:rPr>
              <a:t>CONCLUSIONS</a:t>
            </a:r>
            <a:endParaRPr lang="zh-CN" altLang="en-US" sz="4000" dirty="0">
              <a:solidFill>
                <a:schemeClr val="bg1"/>
              </a:solidFill>
            </a:endParaRPr>
          </a:p>
        </p:txBody>
      </p:sp>
      <p:sp>
        <p:nvSpPr>
          <p:cNvPr id="6" name="TextBox 5"/>
          <p:cNvSpPr txBox="1"/>
          <p:nvPr/>
        </p:nvSpPr>
        <p:spPr>
          <a:xfrm>
            <a:off x="1809721" y="1586234"/>
            <a:ext cx="2377061" cy="369332"/>
          </a:xfrm>
          <a:prstGeom prst="rect">
            <a:avLst/>
          </a:prstGeom>
          <a:noFill/>
        </p:spPr>
        <p:txBody>
          <a:bodyPr wrap="none" rtlCol="0">
            <a:spAutoFit/>
          </a:bodyPr>
          <a:lstStyle/>
          <a:p>
            <a:r>
              <a:rPr lang="en-US" altLang="zh-CN" dirty="0">
                <a:solidFill>
                  <a:prstClr val="white"/>
                </a:solidFill>
              </a:rPr>
              <a:t>45 bit binary descriptor</a:t>
            </a:r>
            <a:endParaRPr lang="zh-CN" altLang="en-US" dirty="0">
              <a:solidFill>
                <a:prstClr val="white"/>
              </a:solidFill>
            </a:endParaRPr>
          </a:p>
        </p:txBody>
      </p:sp>
      <p:sp>
        <p:nvSpPr>
          <p:cNvPr id="86019" name="Rectangle 3"/>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solidFill>
                <a:prstClr val="white"/>
              </a:solidFill>
            </a:endParaRPr>
          </a:p>
        </p:txBody>
      </p:sp>
      <p:sp>
        <p:nvSpPr>
          <p:cNvPr id="11" name="灯片编号占位符 10"/>
          <p:cNvSpPr>
            <a:spLocks noGrp="1"/>
          </p:cNvSpPr>
          <p:nvPr>
            <p:ph type="sldNum" sz="quarter" idx="12"/>
          </p:nvPr>
        </p:nvSpPr>
        <p:spPr>
          <a:xfrm>
            <a:off x="9158515" y="6272044"/>
            <a:ext cx="2844800" cy="365125"/>
          </a:xfrm>
        </p:spPr>
        <p:txBody>
          <a:bodyPr/>
          <a:lstStyle/>
          <a:p>
            <a:fld id="{0C913308-F349-4B6D-A68A-DD1791B4A57B}" type="slidenum">
              <a:rPr lang="zh-CN" altLang="en-US" smtClean="0">
                <a:solidFill>
                  <a:schemeClr val="bg1"/>
                </a:solidFill>
              </a:rPr>
              <a:pPr/>
              <a:t>40</a:t>
            </a:fld>
            <a:endParaRPr lang="zh-CN" altLang="en-US">
              <a:solidFill>
                <a:schemeClr val="bg1"/>
              </a:solidFill>
            </a:endParaRPr>
          </a:p>
        </p:txBody>
      </p:sp>
      <p:sp>
        <p:nvSpPr>
          <p:cNvPr id="15" name="矩形 14"/>
          <p:cNvSpPr/>
          <p:nvPr/>
        </p:nvSpPr>
        <p:spPr>
          <a:xfrm>
            <a:off x="1699985" y="2294646"/>
            <a:ext cx="8792030" cy="961289"/>
          </a:xfrm>
          <a:prstGeom prst="rect">
            <a:avLst/>
          </a:prstGeom>
        </p:spPr>
        <p:txBody>
          <a:bodyPr wrap="square">
            <a:spAutoFit/>
          </a:bodyPr>
          <a:lstStyle/>
          <a:p>
            <a:pPr algn="just">
              <a:lnSpc>
                <a:spcPct val="150000"/>
              </a:lnSpc>
            </a:pPr>
            <a:r>
              <a:rPr lang="en-US" altLang="zh-CN" sz="2000" dirty="0" smtClean="0">
                <a:solidFill>
                  <a:prstClr val="black"/>
                </a:solidFill>
                <a:latin typeface="微软雅黑" panose="020B0503020204020204" pitchFamily="34" charset="-122"/>
                <a:ea typeface="微软雅黑" panose="020B0503020204020204" pitchFamily="34" charset="-122"/>
              </a:rPr>
              <a:t>  In </a:t>
            </a:r>
            <a:r>
              <a:rPr lang="en-US" altLang="zh-CN" sz="2000" dirty="0">
                <a:solidFill>
                  <a:prstClr val="black"/>
                </a:solidFill>
                <a:latin typeface="微软雅黑" panose="020B0503020204020204" pitchFamily="34" charset="-122"/>
                <a:ea typeface="微软雅黑" panose="020B0503020204020204" pitchFamily="34" charset="-122"/>
              </a:rPr>
              <a:t>our future work, we will </a:t>
            </a:r>
            <a:r>
              <a:rPr lang="en-US" altLang="zh-CN" sz="2000" dirty="0" smtClean="0">
                <a:solidFill>
                  <a:prstClr val="black"/>
                </a:solidFill>
                <a:latin typeface="微软雅黑" panose="020B0503020204020204" pitchFamily="34" charset="-122"/>
                <a:ea typeface="微软雅黑" panose="020B0503020204020204" pitchFamily="34" charset="-122"/>
              </a:rPr>
              <a:t>design a </a:t>
            </a:r>
            <a:r>
              <a:rPr lang="en-US" altLang="zh-CN" sz="2000" dirty="0">
                <a:solidFill>
                  <a:srgbClr val="FF0000"/>
                </a:solidFill>
                <a:latin typeface="微软雅黑" panose="020B0503020204020204" pitchFamily="34" charset="-122"/>
                <a:ea typeface="微软雅黑" panose="020B0503020204020204" pitchFamily="34" charset="-122"/>
              </a:rPr>
              <a:t>learning strategy </a:t>
            </a:r>
            <a:r>
              <a:rPr lang="en-US" altLang="zh-CN" sz="2000" dirty="0">
                <a:solidFill>
                  <a:prstClr val="black"/>
                </a:solidFill>
                <a:latin typeface="微软雅黑" panose="020B0503020204020204" pitchFamily="34" charset="-122"/>
                <a:ea typeface="微软雅黑" panose="020B0503020204020204" pitchFamily="34" charset="-122"/>
              </a:rPr>
              <a:t>to further maximize the </a:t>
            </a:r>
            <a:r>
              <a:rPr lang="en-US" altLang="zh-CN" sz="2000" dirty="0" smtClean="0">
                <a:solidFill>
                  <a:srgbClr val="FF0000"/>
                </a:solidFill>
                <a:latin typeface="微软雅黑" panose="020B0503020204020204" pitchFamily="34" charset="-122"/>
                <a:ea typeface="微软雅黑" panose="020B0503020204020204" pitchFamily="34" charset="-122"/>
              </a:rPr>
              <a:t>discriminative clues </a:t>
            </a:r>
            <a:r>
              <a:rPr lang="en-US" altLang="zh-CN" sz="2000" dirty="0">
                <a:solidFill>
                  <a:prstClr val="black"/>
                </a:solidFill>
                <a:latin typeface="微软雅黑" panose="020B0503020204020204" pitchFamily="34" charset="-122"/>
                <a:ea typeface="微软雅黑" panose="020B0503020204020204" pitchFamily="34" charset="-122"/>
              </a:rPr>
              <a:t>preserved in USB. </a:t>
            </a:r>
            <a:endParaRPr lang="en-US" altLang="zh-CN" sz="2000" dirty="0" smtClean="0">
              <a:solidFill>
                <a:prstClr val="black"/>
              </a:solidFill>
              <a:latin typeface="微软雅黑" panose="020B0503020204020204" pitchFamily="34" charset="-122"/>
              <a:ea typeface="微软雅黑" panose="020B0503020204020204" pitchFamily="34" charset="-122"/>
            </a:endParaRPr>
          </a:p>
        </p:txBody>
      </p:sp>
      <p:sp>
        <p:nvSpPr>
          <p:cNvPr id="4" name="矩形 3"/>
          <p:cNvSpPr/>
          <p:nvPr/>
        </p:nvSpPr>
        <p:spPr>
          <a:xfrm>
            <a:off x="1689101" y="3622311"/>
            <a:ext cx="8802914" cy="1015663"/>
          </a:xfrm>
          <a:prstGeom prst="rect">
            <a:avLst/>
          </a:prstGeom>
        </p:spPr>
        <p:txBody>
          <a:bodyPr wrap="square">
            <a:spAutoFit/>
          </a:bodyPr>
          <a:lstStyle/>
          <a:p>
            <a:pPr lvl="0" algn="just">
              <a:lnSpc>
                <a:spcPct val="150000"/>
              </a:lnSpc>
            </a:pPr>
            <a:r>
              <a:rPr lang="en-US" altLang="zh-CN" sz="2000" dirty="0" smtClean="0">
                <a:solidFill>
                  <a:prstClr val="black"/>
                </a:solidFill>
                <a:latin typeface="微软雅黑" panose="020B0503020204020204" pitchFamily="34" charset="-122"/>
                <a:ea typeface="微软雅黑" panose="020B0503020204020204" pitchFamily="34" charset="-122"/>
              </a:rPr>
              <a:t>  One </a:t>
            </a:r>
            <a:r>
              <a:rPr lang="en-US" altLang="zh-CN" sz="2000" dirty="0">
                <a:solidFill>
                  <a:prstClr val="black"/>
                </a:solidFill>
                <a:latin typeface="微软雅黑" panose="020B0503020204020204" pitchFamily="34" charset="-122"/>
                <a:ea typeface="微软雅黑" panose="020B0503020204020204" pitchFamily="34" charset="-122"/>
              </a:rPr>
              <a:t>possible strategy is to optimize the 24-bit descriptor by making it produce similar distance measurements with the raw SIFT descriptor.</a:t>
            </a:r>
            <a:endParaRPr lang="zh-CN" altLang="en-US" sz="2000" dirty="0">
              <a:solidFill>
                <a:prstClr val="black"/>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803344131"/>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0C913308-F349-4B6D-A68A-DD1791B4A57B}" type="slidenum">
              <a:rPr lang="zh-CN" altLang="en-US" smtClean="0">
                <a:solidFill>
                  <a:prstClr val="white">
                    <a:tint val="75000"/>
                  </a:prstClr>
                </a:solidFill>
              </a:rPr>
              <a:pPr/>
              <a:t>41</a:t>
            </a:fld>
            <a:endParaRPr lang="zh-CN" altLang="en-US">
              <a:solidFill>
                <a:prstClr val="white">
                  <a:tint val="75000"/>
                </a:prstClr>
              </a:solidFill>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2010"/>
            <a:ext cx="12192000" cy="7426036"/>
          </a:xfrm>
          <a:prstGeom prst="rect">
            <a:avLst/>
          </a:prstGeom>
        </p:spPr>
      </p:pic>
    </p:spTree>
    <p:extLst>
      <p:ext uri="{BB962C8B-B14F-4D97-AF65-F5344CB8AC3E}">
        <p14:creationId xmlns:p14="http://schemas.microsoft.com/office/powerpoint/2010/main" val="12653493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1949810"/>
            <a:ext cx="12192000" cy="5819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灯片编号占位符 1"/>
          <p:cNvSpPr>
            <a:spLocks noGrp="1"/>
          </p:cNvSpPr>
          <p:nvPr>
            <p:ph type="sldNum" sz="quarter" idx="12"/>
          </p:nvPr>
        </p:nvSpPr>
        <p:spPr>
          <a:xfrm>
            <a:off x="9215271" y="6374546"/>
            <a:ext cx="2844800" cy="365125"/>
          </a:xfrm>
        </p:spPr>
        <p:txBody>
          <a:bodyPr/>
          <a:lstStyle/>
          <a:p>
            <a:fld id="{0C913308-F349-4B6D-A68A-DD1791B4A57B}" type="slidenum">
              <a:rPr lang="zh-CN" altLang="en-US" sz="1600" smtClean="0">
                <a:solidFill>
                  <a:schemeClr val="bg1"/>
                </a:solidFill>
              </a:rPr>
              <a:pPr/>
              <a:t>5</a:t>
            </a:fld>
            <a:endParaRPr lang="zh-CN" altLang="en-US" sz="1600">
              <a:solidFill>
                <a:schemeClr val="bg1"/>
              </a:solidFill>
            </a:endParaRPr>
          </a:p>
        </p:txBody>
      </p:sp>
      <p:sp>
        <p:nvSpPr>
          <p:cNvPr id="3" name="标题 1"/>
          <p:cNvSpPr txBox="1">
            <a:spLocks/>
          </p:cNvSpPr>
          <p:nvPr/>
        </p:nvSpPr>
        <p:spPr>
          <a:xfrm>
            <a:off x="707408" y="355869"/>
            <a:ext cx="109728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4000" b="1" dirty="0" smtClean="0">
                <a:solidFill>
                  <a:schemeClr val="bg1"/>
                </a:solidFill>
                <a:latin typeface="微软雅黑" panose="020B0503020204020204" pitchFamily="34" charset="-122"/>
                <a:ea typeface="微软雅黑" panose="020B0503020204020204" pitchFamily="34" charset="-122"/>
              </a:rPr>
              <a:t>Outline</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4" name="标题 1"/>
          <p:cNvSpPr txBox="1">
            <a:spLocks/>
          </p:cNvSpPr>
          <p:nvPr/>
        </p:nvSpPr>
        <p:spPr>
          <a:xfrm>
            <a:off x="707408" y="1300493"/>
            <a:ext cx="6553201"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3000" b="1" dirty="0" smtClean="0">
                <a:solidFill>
                  <a:schemeClr val="bg1"/>
                </a:solidFill>
              </a:rPr>
              <a:t>1.  Background </a:t>
            </a:r>
            <a:endParaRPr lang="zh-CN" altLang="en-US" sz="3000" b="1" dirty="0">
              <a:solidFill>
                <a:schemeClr val="bg1"/>
              </a:solidFill>
            </a:endParaRPr>
          </a:p>
        </p:txBody>
      </p:sp>
      <p:sp>
        <p:nvSpPr>
          <p:cNvPr id="5" name="标题 1"/>
          <p:cNvSpPr txBox="1">
            <a:spLocks/>
          </p:cNvSpPr>
          <p:nvPr/>
        </p:nvSpPr>
        <p:spPr>
          <a:xfrm>
            <a:off x="1758285" y="1949810"/>
            <a:ext cx="6553201"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3000" b="1" dirty="0">
                <a:solidFill>
                  <a:srgbClr val="FFFF00"/>
                </a:solidFill>
              </a:rPr>
              <a:t>2.  USB descriptor extraction</a:t>
            </a:r>
            <a:endParaRPr lang="zh-CN" altLang="en-US" sz="3000" b="1" dirty="0">
              <a:solidFill>
                <a:srgbClr val="FFFF00"/>
              </a:solidFill>
            </a:endParaRPr>
          </a:p>
        </p:txBody>
      </p:sp>
      <p:sp>
        <p:nvSpPr>
          <p:cNvPr id="6" name="标题 1"/>
          <p:cNvSpPr txBox="1">
            <a:spLocks/>
          </p:cNvSpPr>
          <p:nvPr/>
        </p:nvSpPr>
        <p:spPr>
          <a:xfrm>
            <a:off x="3511262" y="2467964"/>
            <a:ext cx="6553201"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71500" indent="-571500" algn="l">
              <a:buFontTx/>
              <a:buChar char="-"/>
            </a:pPr>
            <a:r>
              <a:rPr lang="en-US" altLang="zh-CN" sz="2800" dirty="0" smtClean="0">
                <a:solidFill>
                  <a:schemeClr val="bg1"/>
                </a:solidFill>
              </a:rPr>
              <a:t>24 bit USB</a:t>
            </a:r>
          </a:p>
          <a:p>
            <a:pPr marL="571500" indent="-571500" algn="l">
              <a:buFontTx/>
              <a:buChar char="-"/>
            </a:pPr>
            <a:r>
              <a:rPr lang="en-US" altLang="zh-CN" sz="2800" dirty="0" smtClean="0">
                <a:solidFill>
                  <a:schemeClr val="bg1"/>
                </a:solidFill>
              </a:rPr>
              <a:t>64 bit spatial feature </a:t>
            </a:r>
            <a:endParaRPr lang="zh-CN" altLang="en-US" sz="2800" dirty="0">
              <a:solidFill>
                <a:schemeClr val="bg1"/>
              </a:solidFill>
            </a:endParaRPr>
          </a:p>
        </p:txBody>
      </p:sp>
      <p:sp>
        <p:nvSpPr>
          <p:cNvPr id="7" name="标题 1"/>
          <p:cNvSpPr txBox="1">
            <a:spLocks/>
          </p:cNvSpPr>
          <p:nvPr/>
        </p:nvSpPr>
        <p:spPr>
          <a:xfrm>
            <a:off x="697546" y="3459955"/>
            <a:ext cx="6553201"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3200" b="1" dirty="0" smtClean="0">
                <a:solidFill>
                  <a:schemeClr val="bg1"/>
                </a:solidFill>
              </a:rPr>
              <a:t>3.  </a:t>
            </a:r>
            <a:r>
              <a:rPr lang="en-US" altLang="zh-CN" sz="3000" b="1" dirty="0">
                <a:solidFill>
                  <a:schemeClr val="bg1"/>
                </a:solidFill>
              </a:rPr>
              <a:t>Application</a:t>
            </a:r>
            <a:endParaRPr lang="zh-CN" altLang="en-US" sz="3000" b="1" dirty="0">
              <a:solidFill>
                <a:schemeClr val="bg1"/>
              </a:solidFill>
            </a:endParaRPr>
          </a:p>
        </p:txBody>
      </p:sp>
      <p:sp>
        <p:nvSpPr>
          <p:cNvPr id="8" name="标题 1"/>
          <p:cNvSpPr txBox="1">
            <a:spLocks/>
          </p:cNvSpPr>
          <p:nvPr/>
        </p:nvSpPr>
        <p:spPr>
          <a:xfrm>
            <a:off x="3511262" y="3975690"/>
            <a:ext cx="7557072"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71500" indent="-571500" algn="l">
              <a:buFontTx/>
              <a:buChar char="-"/>
            </a:pPr>
            <a:r>
              <a:rPr lang="en-US" altLang="zh-CN" sz="2800" dirty="0">
                <a:solidFill>
                  <a:schemeClr val="bg1"/>
                </a:solidFill>
              </a:rPr>
              <a:t>Cascade verification for image </a:t>
            </a:r>
            <a:r>
              <a:rPr lang="en-US" altLang="zh-CN" sz="2800" dirty="0" smtClean="0">
                <a:solidFill>
                  <a:schemeClr val="bg1"/>
                </a:solidFill>
              </a:rPr>
              <a:t>matching</a:t>
            </a:r>
          </a:p>
          <a:p>
            <a:pPr marL="571500" indent="-571500" algn="l">
              <a:buFontTx/>
              <a:buChar char="-"/>
            </a:pPr>
            <a:r>
              <a:rPr lang="en-US" altLang="zh-CN" sz="2800" dirty="0">
                <a:solidFill>
                  <a:schemeClr val="bg1"/>
                </a:solidFill>
              </a:rPr>
              <a:t>Image Indexing and Retrieval</a:t>
            </a:r>
            <a:endParaRPr lang="zh-CN" altLang="en-US" sz="2800" dirty="0">
              <a:solidFill>
                <a:schemeClr val="bg1"/>
              </a:solidFill>
            </a:endParaRPr>
          </a:p>
        </p:txBody>
      </p:sp>
      <p:sp>
        <p:nvSpPr>
          <p:cNvPr id="9" name="标题 1"/>
          <p:cNvSpPr txBox="1">
            <a:spLocks/>
          </p:cNvSpPr>
          <p:nvPr/>
        </p:nvSpPr>
        <p:spPr>
          <a:xfrm>
            <a:off x="736597" y="4903841"/>
            <a:ext cx="6553201"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3200" b="1" dirty="0" smtClean="0">
                <a:solidFill>
                  <a:schemeClr val="bg1"/>
                </a:solidFill>
              </a:rPr>
              <a:t>4</a:t>
            </a:r>
            <a:r>
              <a:rPr lang="en-US" altLang="zh-CN" sz="3200" b="1" dirty="0">
                <a:solidFill>
                  <a:schemeClr val="bg1"/>
                </a:solidFill>
              </a:rPr>
              <a:t>. </a:t>
            </a:r>
            <a:r>
              <a:rPr lang="en-US" altLang="zh-CN" sz="3200" b="1" dirty="0" smtClean="0">
                <a:solidFill>
                  <a:schemeClr val="bg1"/>
                </a:solidFill>
              </a:rPr>
              <a:t> </a:t>
            </a:r>
            <a:r>
              <a:rPr lang="en-US" altLang="zh-CN" sz="3000" b="1" dirty="0">
                <a:solidFill>
                  <a:schemeClr val="bg1"/>
                </a:solidFill>
              </a:rPr>
              <a:t>Experiment</a:t>
            </a:r>
            <a:endParaRPr lang="zh-CN" altLang="en-US" sz="3000" b="1" dirty="0">
              <a:solidFill>
                <a:schemeClr val="bg1"/>
              </a:solidFill>
            </a:endParaRPr>
          </a:p>
        </p:txBody>
      </p:sp>
      <p:sp>
        <p:nvSpPr>
          <p:cNvPr id="10" name="标题 1"/>
          <p:cNvSpPr txBox="1">
            <a:spLocks/>
          </p:cNvSpPr>
          <p:nvPr/>
        </p:nvSpPr>
        <p:spPr>
          <a:xfrm>
            <a:off x="697545" y="5551177"/>
            <a:ext cx="6553201"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3200" b="1" dirty="0" smtClean="0">
                <a:solidFill>
                  <a:schemeClr val="bg1"/>
                </a:solidFill>
              </a:rPr>
              <a:t>5.  </a:t>
            </a:r>
            <a:r>
              <a:rPr lang="en-US" altLang="zh-CN" sz="3000" b="1" dirty="0">
                <a:solidFill>
                  <a:schemeClr val="bg1"/>
                </a:solidFill>
              </a:rPr>
              <a:t>Conclusion</a:t>
            </a:r>
            <a:endParaRPr lang="zh-CN" altLang="en-US" sz="3000" b="1" dirty="0">
              <a:solidFill>
                <a:schemeClr val="bg1"/>
              </a:solidFill>
            </a:endParaRPr>
          </a:p>
        </p:txBody>
      </p:sp>
    </p:spTree>
    <p:extLst>
      <p:ext uri="{BB962C8B-B14F-4D97-AF65-F5344CB8AC3E}">
        <p14:creationId xmlns:p14="http://schemas.microsoft.com/office/powerpoint/2010/main" val="40830414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dirty="0" smtClean="0">
                <a:solidFill>
                  <a:schemeClr val="bg1"/>
                </a:solidFill>
              </a:rPr>
              <a:t>USB </a:t>
            </a:r>
            <a:r>
              <a:rPr lang="en-US" dirty="0">
                <a:solidFill>
                  <a:schemeClr val="bg1"/>
                </a:solidFill>
              </a:rPr>
              <a:t>DESCRIPTOR EXTRACTION</a:t>
            </a:r>
          </a:p>
        </p:txBody>
      </p:sp>
      <p:sp>
        <p:nvSpPr>
          <p:cNvPr id="3" name="Content Placeholder 2"/>
          <p:cNvSpPr>
            <a:spLocks noGrp="1"/>
          </p:cNvSpPr>
          <p:nvPr>
            <p:ph idx="1"/>
          </p:nvPr>
        </p:nvSpPr>
        <p:spPr>
          <a:xfrm>
            <a:off x="752480" y="1657351"/>
            <a:ext cx="10972800" cy="4525963"/>
          </a:xfrm>
        </p:spPr>
        <p:txBody>
          <a:bodyPr>
            <a:normAutofit fontScale="92500" lnSpcReduction="20000"/>
          </a:bodyPr>
          <a:lstStyle/>
          <a:p>
            <a:r>
              <a:rPr lang="en-US" dirty="0" smtClean="0">
                <a:solidFill>
                  <a:schemeClr val="bg1"/>
                </a:solidFill>
              </a:rPr>
              <a:t>Ultra-short Binary Descriptor (USB)</a:t>
            </a:r>
          </a:p>
          <a:p>
            <a:pPr marL="0" indent="0">
              <a:buNone/>
            </a:pPr>
            <a:endParaRPr lang="en-US" dirty="0">
              <a:solidFill>
                <a:schemeClr val="bg1"/>
              </a:solidFill>
            </a:endParaRPr>
          </a:p>
          <a:p>
            <a:pPr marL="0" indent="0">
              <a:buNone/>
            </a:pPr>
            <a:endParaRPr lang="en-US" dirty="0" smtClean="0">
              <a:solidFill>
                <a:schemeClr val="bg1"/>
              </a:solidFill>
            </a:endParaRPr>
          </a:p>
          <a:p>
            <a:pPr marL="0" indent="0">
              <a:buNone/>
            </a:pPr>
            <a:r>
              <a:rPr lang="en-US" dirty="0" smtClean="0">
                <a:solidFill>
                  <a:schemeClr val="bg1"/>
                </a:solidFill>
              </a:rPr>
              <a:t> </a:t>
            </a:r>
          </a:p>
          <a:p>
            <a:pPr marL="0" indent="0">
              <a:buNone/>
            </a:pPr>
            <a:r>
              <a:rPr lang="en-US" sz="3000" dirty="0" smtClean="0">
                <a:solidFill>
                  <a:srgbClr val="FF0000"/>
                </a:solidFill>
              </a:rPr>
              <a:t>  U(</a:t>
            </a:r>
            <a:r>
              <a:rPr lang="en-US" sz="3000" i="1" dirty="0" smtClean="0">
                <a:solidFill>
                  <a:srgbClr val="FF0000"/>
                </a:solidFill>
              </a:rPr>
              <a:t>p</a:t>
            </a:r>
            <a:r>
              <a:rPr lang="en-US" sz="3000" dirty="0" smtClean="0">
                <a:solidFill>
                  <a:srgbClr val="FF0000"/>
                </a:solidFill>
              </a:rPr>
              <a:t>) </a:t>
            </a:r>
            <a:r>
              <a:rPr lang="en-US" sz="2800" dirty="0" smtClean="0">
                <a:solidFill>
                  <a:schemeClr val="bg1"/>
                </a:solidFill>
              </a:rPr>
              <a:t>: </a:t>
            </a:r>
            <a:r>
              <a:rPr lang="en-US" altLang="zh-CN" sz="2800" dirty="0">
                <a:solidFill>
                  <a:schemeClr val="bg1"/>
                </a:solidFill>
              </a:rPr>
              <a:t>USB extracted from </a:t>
            </a:r>
            <a:r>
              <a:rPr lang="en-US" altLang="zh-CN" sz="2800" dirty="0">
                <a:solidFill>
                  <a:srgbClr val="FF0000"/>
                </a:solidFill>
              </a:rPr>
              <a:t>image patches </a:t>
            </a:r>
            <a:r>
              <a:rPr lang="en-US" altLang="zh-CN" sz="2800" dirty="0">
                <a:solidFill>
                  <a:schemeClr val="bg1"/>
                </a:solidFill>
              </a:rPr>
              <a:t>surrounding </a:t>
            </a:r>
            <a:r>
              <a:rPr lang="en-US" altLang="zh-CN" sz="2800" dirty="0" err="1" smtClean="0">
                <a:solidFill>
                  <a:srgbClr val="FF0000"/>
                </a:solidFill>
              </a:rPr>
              <a:t>keypoint</a:t>
            </a:r>
            <a:r>
              <a:rPr lang="en-US" altLang="zh-CN" sz="2800" dirty="0" smtClean="0">
                <a:solidFill>
                  <a:srgbClr val="FF0000"/>
                </a:solidFill>
              </a:rPr>
              <a:t> </a:t>
            </a:r>
            <a:r>
              <a:rPr lang="en-US" altLang="zh-CN" sz="2800" i="1" dirty="0" smtClean="0">
                <a:solidFill>
                  <a:srgbClr val="FF0000"/>
                </a:solidFill>
              </a:rPr>
              <a:t>p</a:t>
            </a:r>
            <a:r>
              <a:rPr lang="en-US" altLang="zh-CN" sz="2800" dirty="0" smtClean="0">
                <a:solidFill>
                  <a:schemeClr val="bg1"/>
                </a:solidFill>
              </a:rPr>
              <a:t>. 24-bit  </a:t>
            </a:r>
          </a:p>
          <a:p>
            <a:pPr marL="0" indent="0">
              <a:buNone/>
            </a:pPr>
            <a:r>
              <a:rPr lang="en-US" altLang="zh-CN" sz="3000" dirty="0" smtClean="0">
                <a:solidFill>
                  <a:srgbClr val="FF0000"/>
                </a:solidFill>
              </a:rPr>
              <a:t>  S (</a:t>
            </a:r>
            <a:r>
              <a:rPr lang="en-US" altLang="zh-CN" sz="3000" i="1" dirty="0" smtClean="0">
                <a:solidFill>
                  <a:srgbClr val="FF0000"/>
                </a:solidFill>
              </a:rPr>
              <a:t>p</a:t>
            </a:r>
            <a:r>
              <a:rPr lang="en-US" altLang="zh-CN" sz="3000" dirty="0">
                <a:solidFill>
                  <a:srgbClr val="FF0000"/>
                </a:solidFill>
              </a:rPr>
              <a:t>) </a:t>
            </a:r>
            <a:r>
              <a:rPr lang="en-US" altLang="zh-CN" sz="2800" dirty="0" smtClean="0">
                <a:solidFill>
                  <a:schemeClr val="bg1"/>
                </a:solidFill>
              </a:rPr>
              <a:t>: Spatial </a:t>
            </a:r>
            <a:r>
              <a:rPr lang="en-US" altLang="zh-CN" sz="2800" dirty="0">
                <a:solidFill>
                  <a:schemeClr val="bg1"/>
                </a:solidFill>
              </a:rPr>
              <a:t>feature extracted at </a:t>
            </a:r>
            <a:r>
              <a:rPr lang="en-US" altLang="zh-CN" sz="2800" dirty="0" err="1" smtClean="0">
                <a:solidFill>
                  <a:schemeClr val="bg1"/>
                </a:solidFill>
              </a:rPr>
              <a:t>keypoint</a:t>
            </a:r>
            <a:r>
              <a:rPr lang="en-US" altLang="zh-CN" sz="2800" dirty="0" smtClean="0">
                <a:solidFill>
                  <a:schemeClr val="bg1"/>
                </a:solidFill>
              </a:rPr>
              <a:t> p, 64-bit </a:t>
            </a:r>
            <a:endParaRPr lang="en-US" sz="2800" dirty="0" smtClean="0">
              <a:solidFill>
                <a:schemeClr val="bg1"/>
              </a:solidFill>
            </a:endParaRPr>
          </a:p>
          <a:p>
            <a:pPr marL="0" indent="0">
              <a:buNone/>
            </a:pPr>
            <a:endParaRPr lang="en-US" dirty="0">
              <a:solidFill>
                <a:schemeClr val="bg1"/>
              </a:solidFill>
            </a:endParaRPr>
          </a:p>
          <a:p>
            <a:r>
              <a:rPr lang="en-US" dirty="0" smtClean="0">
                <a:solidFill>
                  <a:schemeClr val="bg1"/>
                </a:solidFill>
              </a:rPr>
              <a:t>Application</a:t>
            </a:r>
            <a:endParaRPr lang="en-US" dirty="0">
              <a:solidFill>
                <a:schemeClr val="bg1"/>
              </a:solidFill>
            </a:endParaRPr>
          </a:p>
          <a:p>
            <a:pPr lvl="1"/>
            <a:r>
              <a:rPr lang="en-US" dirty="0" smtClean="0">
                <a:solidFill>
                  <a:schemeClr val="bg1"/>
                </a:solidFill>
              </a:rPr>
              <a:t>Image matching</a:t>
            </a:r>
          </a:p>
          <a:p>
            <a:pPr lvl="1"/>
            <a:r>
              <a:rPr lang="en-US" dirty="0" smtClean="0">
                <a:solidFill>
                  <a:schemeClr val="bg1"/>
                </a:solidFill>
              </a:rPr>
              <a:t>Large-scale Retrieval on 1.3 million images</a:t>
            </a:r>
          </a:p>
          <a:p>
            <a:pPr>
              <a:buNone/>
            </a:pPr>
            <a:endParaRPr lang="en-US" dirty="0">
              <a:solidFill>
                <a:schemeClr val="bg1"/>
              </a:solidFill>
            </a:endParaRPr>
          </a:p>
        </p:txBody>
      </p:sp>
      <p:sp>
        <p:nvSpPr>
          <p:cNvPr id="4" name="Slide Number Placeholder 3"/>
          <p:cNvSpPr>
            <a:spLocks noGrp="1"/>
          </p:cNvSpPr>
          <p:nvPr>
            <p:ph type="sldNum" sz="quarter" idx="12"/>
          </p:nvPr>
        </p:nvSpPr>
        <p:spPr/>
        <p:txBody>
          <a:bodyPr/>
          <a:lstStyle/>
          <a:p>
            <a:fld id="{0C913308-F349-4B6D-A68A-DD1791B4A57B}" type="slidenum">
              <a:rPr lang="zh-CN" altLang="en-US" smtClean="0">
                <a:solidFill>
                  <a:prstClr val="white">
                    <a:tint val="75000"/>
                  </a:prstClr>
                </a:solidFill>
              </a:rPr>
              <a:pPr/>
              <a:t>6</a:t>
            </a:fld>
            <a:endParaRPr lang="zh-CN" altLang="en-US">
              <a:solidFill>
                <a:prstClr val="white">
                  <a:tint val="75000"/>
                </a:prstClr>
              </a:solidFill>
            </a:endParaRPr>
          </a:p>
        </p:txBody>
      </p:sp>
      <p:pic>
        <p:nvPicPr>
          <p:cNvPr id="6" name="图片 5"/>
          <p:cNvPicPr>
            <a:picLocks noChangeAspect="1"/>
          </p:cNvPicPr>
          <p:nvPr/>
        </p:nvPicPr>
        <p:blipFill>
          <a:blip r:embed="rId3"/>
          <a:stretch>
            <a:fillRect/>
          </a:stretch>
        </p:blipFill>
        <p:spPr>
          <a:xfrm>
            <a:off x="3863975" y="2247288"/>
            <a:ext cx="7718425" cy="955752"/>
          </a:xfrm>
          <a:prstGeom prst="rect">
            <a:avLst/>
          </a:prstGeom>
        </p:spPr>
      </p:pic>
    </p:spTree>
    <p:extLst>
      <p:ext uri="{BB962C8B-B14F-4D97-AF65-F5344CB8AC3E}">
        <p14:creationId xmlns:p14="http://schemas.microsoft.com/office/powerpoint/2010/main" val="2091711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矩形 106"/>
          <p:cNvSpPr/>
          <p:nvPr/>
        </p:nvSpPr>
        <p:spPr>
          <a:xfrm>
            <a:off x="2207568" y="1124744"/>
            <a:ext cx="7632848" cy="52565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2" name="标题 1"/>
          <p:cNvSpPr>
            <a:spLocks noGrp="1"/>
          </p:cNvSpPr>
          <p:nvPr>
            <p:ph type="title"/>
          </p:nvPr>
        </p:nvSpPr>
        <p:spPr>
          <a:xfrm>
            <a:off x="1981200" y="214290"/>
            <a:ext cx="8229600" cy="1143000"/>
          </a:xfrm>
        </p:spPr>
        <p:txBody>
          <a:bodyPr>
            <a:normAutofit/>
          </a:bodyPr>
          <a:lstStyle/>
          <a:p>
            <a:r>
              <a:rPr lang="en-US" altLang="zh-CN" sz="4000" dirty="0">
                <a:solidFill>
                  <a:schemeClr val="bg1"/>
                </a:solidFill>
              </a:rPr>
              <a:t>Ultra-Short Binary Descriptor (USB)</a:t>
            </a:r>
            <a:endParaRPr lang="zh-CN" altLang="en-US" sz="4000" dirty="0">
              <a:solidFill>
                <a:schemeClr val="bg1"/>
              </a:solidFill>
            </a:endParaRPr>
          </a:p>
        </p:txBody>
      </p:sp>
      <p:grpSp>
        <p:nvGrpSpPr>
          <p:cNvPr id="3" name="组合 102"/>
          <p:cNvGrpSpPr/>
          <p:nvPr/>
        </p:nvGrpSpPr>
        <p:grpSpPr>
          <a:xfrm>
            <a:off x="2595538" y="3643314"/>
            <a:ext cx="7061982" cy="2692682"/>
            <a:chOff x="785786" y="1276686"/>
            <a:chExt cx="7061982" cy="2692682"/>
          </a:xfrm>
        </p:grpSpPr>
        <p:pic>
          <p:nvPicPr>
            <p:cNvPr id="6" name="Picture 5"/>
            <p:cNvPicPr>
              <a:picLocks noChangeAspect="1" noChangeArrowheads="1"/>
            </p:cNvPicPr>
            <p:nvPr/>
          </p:nvPicPr>
          <p:blipFill>
            <a:blip r:embed="rId4" cstate="print"/>
            <a:srcRect/>
            <a:stretch>
              <a:fillRect/>
            </a:stretch>
          </p:blipFill>
          <p:spPr bwMode="auto">
            <a:xfrm>
              <a:off x="3762071" y="2817677"/>
              <a:ext cx="1082285" cy="617638"/>
            </a:xfrm>
            <a:prstGeom prst="rect">
              <a:avLst/>
            </a:prstGeom>
            <a:noFill/>
            <a:ln w="9525">
              <a:noFill/>
              <a:miter lim="800000"/>
              <a:headEnd/>
              <a:tailEnd/>
            </a:ln>
            <a:effectLst/>
          </p:spPr>
        </p:pic>
        <p:sp>
          <p:nvSpPr>
            <p:cNvPr id="7" name="圆角矩形 6"/>
            <p:cNvSpPr/>
            <p:nvPr/>
          </p:nvSpPr>
          <p:spPr>
            <a:xfrm>
              <a:off x="993293" y="1667078"/>
              <a:ext cx="1262666" cy="530470"/>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1400" dirty="0">
                  <a:solidFill>
                    <a:prstClr val="black"/>
                  </a:solidFill>
                  <a:latin typeface="Times New Roman" pitchFamily="18" charset="0"/>
                  <a:cs typeface="Times New Roman" pitchFamily="18" charset="0"/>
                </a:rPr>
                <a:t>Training images</a:t>
              </a:r>
              <a:endParaRPr lang="zh-CN" altLang="en-US" sz="1400" dirty="0">
                <a:solidFill>
                  <a:prstClr val="black"/>
                </a:solidFill>
                <a:latin typeface="Times New Roman" pitchFamily="18" charset="0"/>
                <a:cs typeface="Times New Roman" pitchFamily="18" charset="0"/>
              </a:endParaRPr>
            </a:p>
          </p:txBody>
        </p:sp>
        <p:sp>
          <p:nvSpPr>
            <p:cNvPr id="8" name="圆角矩形 7"/>
            <p:cNvSpPr/>
            <p:nvPr/>
          </p:nvSpPr>
          <p:spPr>
            <a:xfrm>
              <a:off x="2526551" y="1543324"/>
              <a:ext cx="1893999" cy="1060942"/>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sz="2400" dirty="0">
                <a:solidFill>
                  <a:prstClr val="black"/>
                </a:solidFill>
                <a:latin typeface="Times New Roman" pitchFamily="18" charset="0"/>
                <a:cs typeface="Times New Roman" pitchFamily="18" charset="0"/>
              </a:endParaRPr>
            </a:p>
          </p:txBody>
        </p:sp>
        <p:sp>
          <p:nvSpPr>
            <p:cNvPr id="9" name="矩形 8"/>
            <p:cNvSpPr/>
            <p:nvPr/>
          </p:nvSpPr>
          <p:spPr>
            <a:xfrm>
              <a:off x="2477615" y="2068251"/>
              <a:ext cx="1984191" cy="523220"/>
            </a:xfrm>
            <a:prstGeom prst="rect">
              <a:avLst/>
            </a:prstGeom>
          </p:spPr>
          <p:txBody>
            <a:bodyPr wrap="square">
              <a:spAutoFit/>
            </a:bodyPr>
            <a:lstStyle/>
            <a:p>
              <a:pPr algn="ctr"/>
              <a:r>
                <a:rPr lang="en-US" altLang="zh-CN" sz="1400" dirty="0">
                  <a:solidFill>
                    <a:prstClr val="black"/>
                  </a:solidFill>
                  <a:latin typeface="Times New Roman" pitchFamily="18" charset="0"/>
                  <a:cs typeface="Times New Roman" pitchFamily="18" charset="0"/>
                </a:rPr>
                <a:t>Large number of  local descriptors</a:t>
              </a:r>
              <a:endParaRPr lang="zh-CN" altLang="en-US" sz="1400" dirty="0">
                <a:solidFill>
                  <a:prstClr val="black"/>
                </a:solidFill>
                <a:latin typeface="Times New Roman" pitchFamily="18" charset="0"/>
                <a:cs typeface="Times New Roman" pitchFamily="18" charset="0"/>
              </a:endParaRPr>
            </a:p>
          </p:txBody>
        </p:sp>
        <p:pic>
          <p:nvPicPr>
            <p:cNvPr id="10" name="Picture 3" descr="C:\Users\gavin\Dropbox\m13\Capture611.PNG"/>
            <p:cNvPicPr>
              <a:picLocks noChangeAspect="1" noChangeArrowheads="1"/>
            </p:cNvPicPr>
            <p:nvPr/>
          </p:nvPicPr>
          <p:blipFill>
            <a:blip r:embed="rId5" cstate="print"/>
            <a:srcRect/>
            <a:stretch>
              <a:fillRect/>
            </a:stretch>
          </p:blipFill>
          <p:spPr bwMode="auto">
            <a:xfrm>
              <a:off x="3608816" y="1578666"/>
              <a:ext cx="728402" cy="530471"/>
            </a:xfrm>
            <a:prstGeom prst="rect">
              <a:avLst/>
            </a:prstGeom>
            <a:noFill/>
          </p:spPr>
        </p:pic>
        <p:pic>
          <p:nvPicPr>
            <p:cNvPr id="11" name="Picture 6" descr="C:\Users\gavin\Dropbox\m13\Capture622.PNG"/>
            <p:cNvPicPr>
              <a:picLocks noChangeAspect="1" noChangeArrowheads="1"/>
            </p:cNvPicPr>
            <p:nvPr/>
          </p:nvPicPr>
          <p:blipFill>
            <a:blip r:embed="rId6" cstate="print"/>
            <a:srcRect/>
            <a:stretch>
              <a:fillRect/>
            </a:stretch>
          </p:blipFill>
          <p:spPr bwMode="auto">
            <a:xfrm>
              <a:off x="3067673" y="1578666"/>
              <a:ext cx="731443" cy="530471"/>
            </a:xfrm>
            <a:prstGeom prst="rect">
              <a:avLst/>
            </a:prstGeom>
            <a:noFill/>
          </p:spPr>
        </p:pic>
        <p:pic>
          <p:nvPicPr>
            <p:cNvPr id="12" name="Picture 7" descr="C:\Users\gavin\Dropbox\m13\Capture631.PNG"/>
            <p:cNvPicPr>
              <a:picLocks noChangeAspect="1" noChangeArrowheads="1"/>
            </p:cNvPicPr>
            <p:nvPr/>
          </p:nvPicPr>
          <p:blipFill>
            <a:blip r:embed="rId7" cstate="print"/>
            <a:srcRect/>
            <a:stretch>
              <a:fillRect/>
            </a:stretch>
          </p:blipFill>
          <p:spPr bwMode="auto">
            <a:xfrm>
              <a:off x="2616721" y="1578666"/>
              <a:ext cx="728015" cy="530471"/>
            </a:xfrm>
            <a:prstGeom prst="rect">
              <a:avLst/>
            </a:prstGeom>
            <a:noFill/>
          </p:spPr>
        </p:pic>
        <p:sp>
          <p:nvSpPr>
            <p:cNvPr id="13" name="右箭头 12"/>
            <p:cNvSpPr/>
            <p:nvPr/>
          </p:nvSpPr>
          <p:spPr>
            <a:xfrm>
              <a:off x="2311860" y="1755490"/>
              <a:ext cx="180381" cy="265236"/>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sz="2400">
                <a:solidFill>
                  <a:prstClr val="black"/>
                </a:solidFill>
              </a:endParaRPr>
            </a:p>
          </p:txBody>
        </p:sp>
        <p:pic>
          <p:nvPicPr>
            <p:cNvPr id="14" name="Picture 3"/>
            <p:cNvPicPr>
              <a:picLocks noChangeAspect="1" noChangeArrowheads="1"/>
            </p:cNvPicPr>
            <p:nvPr/>
          </p:nvPicPr>
          <p:blipFill>
            <a:blip r:embed="rId8" cstate="print"/>
            <a:srcRect/>
            <a:stretch>
              <a:fillRect/>
            </a:stretch>
          </p:blipFill>
          <p:spPr bwMode="auto">
            <a:xfrm>
              <a:off x="5232244" y="2650441"/>
              <a:ext cx="992095" cy="755620"/>
            </a:xfrm>
            <a:prstGeom prst="rect">
              <a:avLst/>
            </a:prstGeom>
            <a:noFill/>
            <a:ln w="9525">
              <a:noFill/>
              <a:miter lim="800000"/>
              <a:headEnd/>
              <a:tailEnd/>
            </a:ln>
            <a:effectLst/>
          </p:spPr>
        </p:pic>
        <p:sp>
          <p:nvSpPr>
            <p:cNvPr id="15" name="矩形 14"/>
            <p:cNvSpPr/>
            <p:nvPr/>
          </p:nvSpPr>
          <p:spPr>
            <a:xfrm>
              <a:off x="4719290" y="1754727"/>
              <a:ext cx="1775624" cy="30777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altLang="zh-CN" sz="1400" dirty="0">
                  <a:solidFill>
                    <a:prstClr val="black"/>
                  </a:solidFill>
                  <a:latin typeface="Times New Roman" pitchFamily="18" charset="0"/>
                  <a:cs typeface="Times New Roman" pitchFamily="18" charset="0"/>
                </a:rPr>
                <a:t>Codebook training</a:t>
              </a:r>
              <a:endParaRPr lang="zh-CN" altLang="en-US" sz="1400" dirty="0">
                <a:solidFill>
                  <a:prstClr val="black"/>
                </a:solidFill>
                <a:latin typeface="Times New Roman" pitchFamily="18" charset="0"/>
                <a:cs typeface="Times New Roman" pitchFamily="18" charset="0"/>
              </a:endParaRPr>
            </a:p>
          </p:txBody>
        </p:sp>
        <p:pic>
          <p:nvPicPr>
            <p:cNvPr id="16" name="Picture 2" descr="C:\Users\gavin\Dropbox\m13\Capture642.PNG"/>
            <p:cNvPicPr>
              <a:picLocks noChangeAspect="1" noChangeArrowheads="1"/>
            </p:cNvPicPr>
            <p:nvPr/>
          </p:nvPicPr>
          <p:blipFill>
            <a:blip r:embed="rId9" cstate="print"/>
            <a:srcRect/>
            <a:stretch>
              <a:fillRect/>
            </a:stretch>
          </p:blipFill>
          <p:spPr bwMode="auto">
            <a:xfrm>
              <a:off x="955973" y="2551197"/>
              <a:ext cx="1209795" cy="881054"/>
            </a:xfrm>
            <a:prstGeom prst="rect">
              <a:avLst/>
            </a:prstGeom>
            <a:noFill/>
          </p:spPr>
        </p:pic>
        <p:sp>
          <p:nvSpPr>
            <p:cNvPr id="17" name="矩形 16"/>
            <p:cNvSpPr/>
            <p:nvPr/>
          </p:nvSpPr>
          <p:spPr>
            <a:xfrm>
              <a:off x="785786" y="3446148"/>
              <a:ext cx="1443047" cy="523220"/>
            </a:xfrm>
            <a:prstGeom prst="rect">
              <a:avLst/>
            </a:prstGeom>
          </p:spPr>
          <p:txBody>
            <a:bodyPr wrap="square">
              <a:spAutoFit/>
            </a:bodyPr>
            <a:lstStyle/>
            <a:p>
              <a:pPr algn="ctr"/>
              <a:r>
                <a:rPr lang="en-US" altLang="zh-CN" sz="1400" dirty="0">
                  <a:solidFill>
                    <a:prstClr val="black"/>
                  </a:solidFill>
                  <a:latin typeface="Times New Roman" pitchFamily="18" charset="0"/>
                  <a:cs typeface="Times New Roman" pitchFamily="18" charset="0"/>
                </a:rPr>
                <a:t>Interest points detection</a:t>
              </a:r>
              <a:endParaRPr lang="zh-CN" altLang="en-US" sz="1400" dirty="0">
                <a:solidFill>
                  <a:prstClr val="black"/>
                </a:solidFill>
                <a:latin typeface="Times New Roman" pitchFamily="18" charset="0"/>
                <a:cs typeface="Times New Roman" pitchFamily="18" charset="0"/>
              </a:endParaRPr>
            </a:p>
          </p:txBody>
        </p:sp>
        <p:sp>
          <p:nvSpPr>
            <p:cNvPr id="18" name="右箭头 17"/>
            <p:cNvSpPr/>
            <p:nvPr/>
          </p:nvSpPr>
          <p:spPr>
            <a:xfrm>
              <a:off x="2255959" y="3004089"/>
              <a:ext cx="180381" cy="265236"/>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sz="2400">
                <a:solidFill>
                  <a:prstClr val="black"/>
                </a:solidFill>
              </a:endParaRPr>
            </a:p>
          </p:txBody>
        </p:sp>
        <p:pic>
          <p:nvPicPr>
            <p:cNvPr id="19" name="Picture 4"/>
            <p:cNvPicPr>
              <a:picLocks noChangeAspect="1" noChangeArrowheads="1"/>
            </p:cNvPicPr>
            <p:nvPr/>
          </p:nvPicPr>
          <p:blipFill>
            <a:blip r:embed="rId10" cstate="print"/>
            <a:srcRect/>
            <a:stretch>
              <a:fillRect/>
            </a:stretch>
          </p:blipFill>
          <p:spPr bwMode="auto">
            <a:xfrm>
              <a:off x="2616721" y="2904844"/>
              <a:ext cx="624891" cy="530471"/>
            </a:xfrm>
            <a:prstGeom prst="rect">
              <a:avLst/>
            </a:prstGeom>
            <a:noFill/>
            <a:ln w="9525">
              <a:noFill/>
              <a:miter lim="800000"/>
              <a:headEnd/>
              <a:tailEnd/>
            </a:ln>
            <a:effectLst/>
          </p:spPr>
        </p:pic>
        <p:sp>
          <p:nvSpPr>
            <p:cNvPr id="20" name="矩形 19"/>
            <p:cNvSpPr/>
            <p:nvPr/>
          </p:nvSpPr>
          <p:spPr>
            <a:xfrm>
              <a:off x="2319025" y="3447104"/>
              <a:ext cx="1262666" cy="307777"/>
            </a:xfrm>
            <a:prstGeom prst="rect">
              <a:avLst/>
            </a:prstGeom>
          </p:spPr>
          <p:txBody>
            <a:bodyPr wrap="square">
              <a:spAutoFit/>
            </a:bodyPr>
            <a:lstStyle/>
            <a:p>
              <a:pPr algn="ctr"/>
              <a:r>
                <a:rPr lang="en-US" altLang="zh-CN" sz="1400" dirty="0">
                  <a:solidFill>
                    <a:prstClr val="black"/>
                  </a:solidFill>
                  <a:latin typeface="Times New Roman" pitchFamily="18" charset="0"/>
                  <a:cs typeface="Times New Roman" pitchFamily="18" charset="0"/>
                </a:rPr>
                <a:t>Image patch</a:t>
              </a:r>
              <a:endParaRPr lang="zh-CN" altLang="en-US" sz="1400" dirty="0">
                <a:solidFill>
                  <a:prstClr val="black"/>
                </a:solidFill>
                <a:latin typeface="Times New Roman" pitchFamily="18" charset="0"/>
                <a:cs typeface="Times New Roman" pitchFamily="18" charset="0"/>
              </a:endParaRPr>
            </a:p>
          </p:txBody>
        </p:sp>
        <p:sp>
          <p:nvSpPr>
            <p:cNvPr id="21" name="右箭头 20"/>
            <p:cNvSpPr/>
            <p:nvPr/>
          </p:nvSpPr>
          <p:spPr>
            <a:xfrm>
              <a:off x="3428435" y="3001293"/>
              <a:ext cx="180381" cy="265236"/>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sz="2400">
                <a:solidFill>
                  <a:prstClr val="black"/>
                </a:solidFill>
              </a:endParaRPr>
            </a:p>
          </p:txBody>
        </p:sp>
        <p:sp>
          <p:nvSpPr>
            <p:cNvPr id="22" name="矩形 21"/>
            <p:cNvSpPr/>
            <p:nvPr/>
          </p:nvSpPr>
          <p:spPr>
            <a:xfrm>
              <a:off x="3581690" y="3432520"/>
              <a:ext cx="1533239" cy="523220"/>
            </a:xfrm>
            <a:prstGeom prst="rect">
              <a:avLst/>
            </a:prstGeom>
          </p:spPr>
          <p:txBody>
            <a:bodyPr wrap="square">
              <a:spAutoFit/>
            </a:bodyPr>
            <a:lstStyle/>
            <a:p>
              <a:pPr algn="ctr"/>
              <a:r>
                <a:rPr lang="en-US" altLang="zh-CN" sz="1400" dirty="0">
                  <a:solidFill>
                    <a:prstClr val="black"/>
                  </a:solidFill>
                  <a:latin typeface="Times New Roman" pitchFamily="18" charset="0"/>
                  <a:cs typeface="Times New Roman" pitchFamily="18" charset="0"/>
                </a:rPr>
                <a:t>Descriptor extraction </a:t>
              </a:r>
              <a:endParaRPr lang="zh-CN" altLang="en-US" sz="1400" dirty="0">
                <a:solidFill>
                  <a:prstClr val="black"/>
                </a:solidFill>
                <a:latin typeface="Times New Roman" pitchFamily="18" charset="0"/>
                <a:cs typeface="Times New Roman" pitchFamily="18" charset="0"/>
              </a:endParaRPr>
            </a:p>
          </p:txBody>
        </p:sp>
        <p:sp>
          <p:nvSpPr>
            <p:cNvPr id="23" name="右箭头 22"/>
            <p:cNvSpPr/>
            <p:nvPr/>
          </p:nvSpPr>
          <p:spPr>
            <a:xfrm>
              <a:off x="4961672" y="3004089"/>
              <a:ext cx="180381" cy="265236"/>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sz="2400">
                <a:solidFill>
                  <a:prstClr val="black"/>
                </a:solidFill>
              </a:endParaRPr>
            </a:p>
          </p:txBody>
        </p:sp>
        <p:sp>
          <p:nvSpPr>
            <p:cNvPr id="24" name="矩形 23"/>
            <p:cNvSpPr/>
            <p:nvPr/>
          </p:nvSpPr>
          <p:spPr>
            <a:xfrm>
              <a:off x="6469219" y="3432520"/>
              <a:ext cx="1378549" cy="523220"/>
            </a:xfrm>
            <a:prstGeom prst="rect">
              <a:avLst/>
            </a:prstGeom>
          </p:spPr>
          <p:txBody>
            <a:bodyPr wrap="square">
              <a:spAutoFit/>
            </a:bodyPr>
            <a:lstStyle/>
            <a:p>
              <a:pPr algn="ctr"/>
              <a:r>
                <a:rPr lang="en-US" altLang="zh-CN" sz="1400" dirty="0">
                  <a:solidFill>
                    <a:prstClr val="black"/>
                  </a:solidFill>
                  <a:latin typeface="Times New Roman" pitchFamily="18" charset="0"/>
                  <a:cs typeface="Times New Roman" pitchFamily="18" charset="0"/>
                </a:rPr>
                <a:t>Bag-of-visual Words </a:t>
              </a:r>
              <a:endParaRPr lang="zh-CN" altLang="en-US" sz="1400" dirty="0">
                <a:solidFill>
                  <a:prstClr val="black"/>
                </a:solidFill>
                <a:latin typeface="Times New Roman" pitchFamily="18" charset="0"/>
                <a:cs typeface="Times New Roman" pitchFamily="18" charset="0"/>
              </a:endParaRPr>
            </a:p>
          </p:txBody>
        </p:sp>
        <p:sp>
          <p:nvSpPr>
            <p:cNvPr id="25" name="右箭头 24"/>
            <p:cNvSpPr/>
            <p:nvPr/>
          </p:nvSpPr>
          <p:spPr>
            <a:xfrm>
              <a:off x="6314529" y="3004089"/>
              <a:ext cx="180381" cy="265236"/>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sz="2400">
                <a:solidFill>
                  <a:prstClr val="black"/>
                </a:solidFill>
              </a:endParaRPr>
            </a:p>
          </p:txBody>
        </p:sp>
        <p:sp>
          <p:nvSpPr>
            <p:cNvPr id="26" name="右箭头 25"/>
            <p:cNvSpPr/>
            <p:nvPr/>
          </p:nvSpPr>
          <p:spPr>
            <a:xfrm rot="5400000">
              <a:off x="5503969" y="2217531"/>
              <a:ext cx="176824" cy="270571"/>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sz="2400">
                <a:solidFill>
                  <a:prstClr val="black"/>
                </a:solidFill>
              </a:endParaRPr>
            </a:p>
          </p:txBody>
        </p:sp>
        <p:grpSp>
          <p:nvGrpSpPr>
            <p:cNvPr id="4" name="组合 109"/>
            <p:cNvGrpSpPr/>
            <p:nvPr/>
          </p:nvGrpSpPr>
          <p:grpSpPr>
            <a:xfrm>
              <a:off x="6619241" y="2285961"/>
              <a:ext cx="867764" cy="1149354"/>
              <a:chOff x="5429256" y="2723373"/>
              <a:chExt cx="687338" cy="928694"/>
            </a:xfrm>
          </p:grpSpPr>
          <p:pic>
            <p:nvPicPr>
              <p:cNvPr id="85" name="Picture 6"/>
              <p:cNvPicPr>
                <a:picLocks noChangeAspect="1" noChangeArrowheads="1"/>
              </p:cNvPicPr>
              <p:nvPr/>
            </p:nvPicPr>
            <p:blipFill>
              <a:blip r:embed="rId11" cstate="print"/>
              <a:srcRect/>
              <a:stretch>
                <a:fillRect/>
              </a:stretch>
            </p:blipFill>
            <p:spPr bwMode="auto">
              <a:xfrm>
                <a:off x="5429256" y="2723373"/>
                <a:ext cx="687338" cy="928694"/>
              </a:xfrm>
              <a:prstGeom prst="rect">
                <a:avLst/>
              </a:prstGeom>
              <a:noFill/>
              <a:ln w="9525">
                <a:noFill/>
                <a:miter lim="800000"/>
                <a:headEnd/>
                <a:tailEnd/>
              </a:ln>
              <a:effectLst/>
            </p:spPr>
          </p:pic>
          <p:sp>
            <p:nvSpPr>
              <p:cNvPr id="86" name="椭圆 85"/>
              <p:cNvSpPr/>
              <p:nvPr/>
            </p:nvSpPr>
            <p:spPr>
              <a:xfrm>
                <a:off x="5857884" y="2866249"/>
                <a:ext cx="71438" cy="7143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black"/>
                  </a:solidFill>
                </a:endParaRPr>
              </a:p>
            </p:txBody>
          </p:sp>
          <p:sp>
            <p:nvSpPr>
              <p:cNvPr id="87" name="椭圆 86"/>
              <p:cNvSpPr/>
              <p:nvPr/>
            </p:nvSpPr>
            <p:spPr>
              <a:xfrm>
                <a:off x="5715008" y="3018649"/>
                <a:ext cx="71438" cy="7143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black"/>
                  </a:solidFill>
                </a:endParaRPr>
              </a:p>
            </p:txBody>
          </p:sp>
          <p:sp>
            <p:nvSpPr>
              <p:cNvPr id="88" name="椭圆 87"/>
              <p:cNvSpPr/>
              <p:nvPr/>
            </p:nvSpPr>
            <p:spPr>
              <a:xfrm>
                <a:off x="5929322" y="3080563"/>
                <a:ext cx="71438" cy="7143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black"/>
                  </a:solidFill>
                </a:endParaRPr>
              </a:p>
            </p:txBody>
          </p:sp>
          <p:sp>
            <p:nvSpPr>
              <p:cNvPr id="89" name="椭圆 88"/>
              <p:cNvSpPr/>
              <p:nvPr/>
            </p:nvSpPr>
            <p:spPr>
              <a:xfrm>
                <a:off x="5786446" y="3152001"/>
                <a:ext cx="71438" cy="7143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black"/>
                  </a:solidFill>
                </a:endParaRPr>
              </a:p>
            </p:txBody>
          </p:sp>
          <p:sp>
            <p:nvSpPr>
              <p:cNvPr id="90" name="椭圆 89"/>
              <p:cNvSpPr/>
              <p:nvPr/>
            </p:nvSpPr>
            <p:spPr>
              <a:xfrm>
                <a:off x="5643570" y="3294877"/>
                <a:ext cx="71438" cy="7143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black"/>
                  </a:solidFill>
                </a:endParaRPr>
              </a:p>
            </p:txBody>
          </p:sp>
          <p:sp>
            <p:nvSpPr>
              <p:cNvPr id="91" name="椭圆 90"/>
              <p:cNvSpPr/>
              <p:nvPr/>
            </p:nvSpPr>
            <p:spPr>
              <a:xfrm>
                <a:off x="5572132" y="3009125"/>
                <a:ext cx="71438" cy="7143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black"/>
                  </a:solidFill>
                </a:endParaRPr>
              </a:p>
            </p:txBody>
          </p:sp>
          <p:sp>
            <p:nvSpPr>
              <p:cNvPr id="92" name="椭圆 91"/>
              <p:cNvSpPr/>
              <p:nvPr/>
            </p:nvSpPr>
            <p:spPr>
              <a:xfrm>
                <a:off x="5857884" y="3294877"/>
                <a:ext cx="71438" cy="7143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black"/>
                  </a:solidFill>
                </a:endParaRPr>
              </a:p>
            </p:txBody>
          </p:sp>
          <p:sp>
            <p:nvSpPr>
              <p:cNvPr id="93" name="椭圆 92"/>
              <p:cNvSpPr/>
              <p:nvPr/>
            </p:nvSpPr>
            <p:spPr>
              <a:xfrm>
                <a:off x="5715008" y="2866249"/>
                <a:ext cx="71438" cy="7143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black"/>
                  </a:solidFill>
                </a:endParaRPr>
              </a:p>
            </p:txBody>
          </p:sp>
          <p:sp>
            <p:nvSpPr>
              <p:cNvPr id="94" name="TextBox 93"/>
              <p:cNvSpPr txBox="1"/>
              <p:nvPr/>
            </p:nvSpPr>
            <p:spPr>
              <a:xfrm>
                <a:off x="5429256" y="2772786"/>
                <a:ext cx="237689" cy="298425"/>
              </a:xfrm>
              <a:prstGeom prst="rect">
                <a:avLst/>
              </a:prstGeom>
              <a:noFill/>
            </p:spPr>
            <p:txBody>
              <a:bodyPr wrap="none" rtlCol="0">
                <a:spAutoFit/>
              </a:bodyPr>
              <a:lstStyle/>
              <a:p>
                <a:r>
                  <a:rPr lang="en-US" altLang="zh-CN" dirty="0">
                    <a:solidFill>
                      <a:prstClr val="black"/>
                    </a:solidFill>
                    <a:latin typeface="Times New Roman" pitchFamily="18" charset="0"/>
                    <a:cs typeface="Times New Roman" pitchFamily="18" charset="0"/>
                  </a:rPr>
                  <a:t>d</a:t>
                </a:r>
                <a:endParaRPr lang="zh-CN" altLang="en-US" dirty="0">
                  <a:solidFill>
                    <a:prstClr val="black"/>
                  </a:solidFill>
                  <a:latin typeface="Times New Roman" pitchFamily="18" charset="0"/>
                  <a:cs typeface="Times New Roman" pitchFamily="18" charset="0"/>
                </a:endParaRPr>
              </a:p>
            </p:txBody>
          </p:sp>
          <p:sp>
            <p:nvSpPr>
              <p:cNvPr id="95" name="TextBox 94"/>
              <p:cNvSpPr txBox="1"/>
              <p:nvPr/>
            </p:nvSpPr>
            <p:spPr>
              <a:xfrm>
                <a:off x="5429256" y="3129976"/>
                <a:ext cx="227531" cy="298425"/>
              </a:xfrm>
              <a:prstGeom prst="rect">
                <a:avLst/>
              </a:prstGeom>
              <a:noFill/>
            </p:spPr>
            <p:txBody>
              <a:bodyPr wrap="none" rtlCol="0">
                <a:spAutoFit/>
              </a:bodyPr>
              <a:lstStyle/>
              <a:p>
                <a:r>
                  <a:rPr lang="en-US" altLang="zh-CN" dirty="0">
                    <a:solidFill>
                      <a:prstClr val="black"/>
                    </a:solidFill>
                    <a:latin typeface="Times New Roman" pitchFamily="18" charset="0"/>
                    <a:cs typeface="Times New Roman" pitchFamily="18" charset="0"/>
                  </a:rPr>
                  <a:t>c</a:t>
                </a:r>
                <a:endParaRPr lang="zh-CN" altLang="en-US" dirty="0">
                  <a:solidFill>
                    <a:prstClr val="black"/>
                  </a:solidFill>
                  <a:latin typeface="Times New Roman" pitchFamily="18" charset="0"/>
                  <a:cs typeface="Times New Roman" pitchFamily="18" charset="0"/>
                </a:endParaRPr>
              </a:p>
            </p:txBody>
          </p:sp>
          <p:sp>
            <p:nvSpPr>
              <p:cNvPr id="96" name="TextBox 95"/>
              <p:cNvSpPr txBox="1"/>
              <p:nvPr/>
            </p:nvSpPr>
            <p:spPr>
              <a:xfrm>
                <a:off x="5715008" y="3152001"/>
                <a:ext cx="217373" cy="298425"/>
              </a:xfrm>
              <a:prstGeom prst="rect">
                <a:avLst/>
              </a:prstGeom>
              <a:noFill/>
            </p:spPr>
            <p:txBody>
              <a:bodyPr wrap="none" rtlCol="0">
                <a:spAutoFit/>
              </a:bodyPr>
              <a:lstStyle/>
              <a:p>
                <a:r>
                  <a:rPr lang="en-US" altLang="zh-CN" dirty="0">
                    <a:solidFill>
                      <a:prstClr val="black"/>
                    </a:solidFill>
                    <a:latin typeface="Times New Roman" pitchFamily="18" charset="0"/>
                    <a:cs typeface="Times New Roman" pitchFamily="18" charset="0"/>
                  </a:rPr>
                  <a:t>s</a:t>
                </a:r>
                <a:endParaRPr lang="zh-CN" altLang="en-US" dirty="0">
                  <a:solidFill>
                    <a:prstClr val="black"/>
                  </a:solidFill>
                  <a:latin typeface="Times New Roman" pitchFamily="18" charset="0"/>
                  <a:cs typeface="Times New Roman" pitchFamily="18" charset="0"/>
                </a:endParaRPr>
              </a:p>
            </p:txBody>
          </p:sp>
          <p:sp>
            <p:nvSpPr>
              <p:cNvPr id="97" name="TextBox 96"/>
              <p:cNvSpPr txBox="1"/>
              <p:nvPr/>
            </p:nvSpPr>
            <p:spPr>
              <a:xfrm>
                <a:off x="5867408" y="3009125"/>
                <a:ext cx="207216" cy="298425"/>
              </a:xfrm>
              <a:prstGeom prst="rect">
                <a:avLst/>
              </a:prstGeom>
              <a:noFill/>
            </p:spPr>
            <p:txBody>
              <a:bodyPr wrap="none" rtlCol="0">
                <a:spAutoFit/>
              </a:bodyPr>
              <a:lstStyle/>
              <a:p>
                <a:r>
                  <a:rPr lang="en-US" altLang="zh-CN" dirty="0">
                    <a:solidFill>
                      <a:prstClr val="black"/>
                    </a:solidFill>
                    <a:latin typeface="Times New Roman" pitchFamily="18" charset="0"/>
                    <a:cs typeface="Times New Roman" pitchFamily="18" charset="0"/>
                  </a:rPr>
                  <a:t>f</a:t>
                </a:r>
                <a:endParaRPr lang="zh-CN" altLang="en-US" dirty="0">
                  <a:solidFill>
                    <a:prstClr val="black"/>
                  </a:solidFill>
                  <a:latin typeface="Times New Roman" pitchFamily="18" charset="0"/>
                  <a:cs typeface="Times New Roman" pitchFamily="18" charset="0"/>
                </a:endParaRPr>
              </a:p>
            </p:txBody>
          </p:sp>
          <p:sp>
            <p:nvSpPr>
              <p:cNvPr id="98" name="TextBox 97"/>
              <p:cNvSpPr txBox="1"/>
              <p:nvPr/>
            </p:nvSpPr>
            <p:spPr>
              <a:xfrm>
                <a:off x="5643571" y="2866249"/>
                <a:ext cx="227531" cy="298425"/>
              </a:xfrm>
              <a:prstGeom prst="rect">
                <a:avLst/>
              </a:prstGeom>
              <a:noFill/>
            </p:spPr>
            <p:txBody>
              <a:bodyPr wrap="none" rtlCol="0">
                <a:spAutoFit/>
              </a:bodyPr>
              <a:lstStyle/>
              <a:p>
                <a:r>
                  <a:rPr lang="en-US" altLang="zh-CN" dirty="0">
                    <a:solidFill>
                      <a:prstClr val="black"/>
                    </a:solidFill>
                    <a:latin typeface="Times New Roman" pitchFamily="18" charset="0"/>
                    <a:cs typeface="Times New Roman" pitchFamily="18" charset="0"/>
                  </a:rPr>
                  <a:t>a</a:t>
                </a:r>
                <a:endParaRPr lang="zh-CN" altLang="en-US" dirty="0">
                  <a:solidFill>
                    <a:prstClr val="black"/>
                  </a:solidFill>
                  <a:latin typeface="Times New Roman" pitchFamily="18" charset="0"/>
                  <a:cs typeface="Times New Roman" pitchFamily="18" charset="0"/>
                </a:endParaRPr>
              </a:p>
            </p:txBody>
          </p:sp>
          <p:sp>
            <p:nvSpPr>
              <p:cNvPr id="99" name="TextBox 98"/>
              <p:cNvSpPr txBox="1"/>
              <p:nvPr/>
            </p:nvSpPr>
            <p:spPr>
              <a:xfrm>
                <a:off x="5715008" y="3009125"/>
                <a:ext cx="237689" cy="298425"/>
              </a:xfrm>
              <a:prstGeom prst="rect">
                <a:avLst/>
              </a:prstGeom>
              <a:noFill/>
            </p:spPr>
            <p:txBody>
              <a:bodyPr wrap="none" rtlCol="0">
                <a:spAutoFit/>
              </a:bodyPr>
              <a:lstStyle/>
              <a:p>
                <a:r>
                  <a:rPr lang="en-US" altLang="zh-CN" dirty="0">
                    <a:solidFill>
                      <a:prstClr val="black"/>
                    </a:solidFill>
                    <a:latin typeface="Times New Roman" pitchFamily="18" charset="0"/>
                    <a:cs typeface="Times New Roman" pitchFamily="18" charset="0"/>
                  </a:rPr>
                  <a:t>b</a:t>
                </a:r>
                <a:endParaRPr lang="zh-CN" altLang="en-US" dirty="0">
                  <a:solidFill>
                    <a:prstClr val="black"/>
                  </a:solidFill>
                  <a:latin typeface="Times New Roman" pitchFamily="18" charset="0"/>
                  <a:cs typeface="Times New Roman" pitchFamily="18" charset="0"/>
                </a:endParaRPr>
              </a:p>
            </p:txBody>
          </p:sp>
          <p:sp>
            <p:nvSpPr>
              <p:cNvPr id="100" name="TextBox 99"/>
              <p:cNvSpPr txBox="1"/>
              <p:nvPr/>
            </p:nvSpPr>
            <p:spPr>
              <a:xfrm>
                <a:off x="5786447" y="2794811"/>
                <a:ext cx="237689" cy="298425"/>
              </a:xfrm>
              <a:prstGeom prst="rect">
                <a:avLst/>
              </a:prstGeom>
              <a:noFill/>
            </p:spPr>
            <p:txBody>
              <a:bodyPr wrap="none" rtlCol="0">
                <a:spAutoFit/>
              </a:bodyPr>
              <a:lstStyle/>
              <a:p>
                <a:r>
                  <a:rPr lang="en-US" altLang="zh-CN" dirty="0">
                    <a:solidFill>
                      <a:prstClr val="black"/>
                    </a:solidFill>
                    <a:latin typeface="Times New Roman" pitchFamily="18" charset="0"/>
                    <a:cs typeface="Times New Roman" pitchFamily="18" charset="0"/>
                  </a:rPr>
                  <a:t>h</a:t>
                </a:r>
                <a:endParaRPr lang="zh-CN" altLang="en-US" dirty="0">
                  <a:solidFill>
                    <a:prstClr val="black"/>
                  </a:solidFill>
                  <a:latin typeface="Times New Roman" pitchFamily="18" charset="0"/>
                  <a:cs typeface="Times New Roman" pitchFamily="18" charset="0"/>
                </a:endParaRPr>
              </a:p>
            </p:txBody>
          </p:sp>
          <p:sp>
            <p:nvSpPr>
              <p:cNvPr id="101" name="TextBox 100"/>
              <p:cNvSpPr txBox="1"/>
              <p:nvPr/>
            </p:nvSpPr>
            <p:spPr>
              <a:xfrm>
                <a:off x="5643571" y="2723373"/>
                <a:ext cx="237689" cy="298425"/>
              </a:xfrm>
              <a:prstGeom prst="rect">
                <a:avLst/>
              </a:prstGeom>
              <a:noFill/>
            </p:spPr>
            <p:txBody>
              <a:bodyPr wrap="none" rtlCol="0">
                <a:spAutoFit/>
              </a:bodyPr>
              <a:lstStyle/>
              <a:p>
                <a:r>
                  <a:rPr lang="en-US" altLang="zh-CN" dirty="0">
                    <a:solidFill>
                      <a:prstClr val="black"/>
                    </a:solidFill>
                    <a:latin typeface="Times New Roman" pitchFamily="18" charset="0"/>
                    <a:cs typeface="Times New Roman" pitchFamily="18" charset="0"/>
                  </a:rPr>
                  <a:t>d</a:t>
                </a:r>
                <a:endParaRPr lang="zh-CN" altLang="en-US" dirty="0">
                  <a:solidFill>
                    <a:prstClr val="black"/>
                  </a:solidFill>
                  <a:latin typeface="Times New Roman" pitchFamily="18" charset="0"/>
                  <a:cs typeface="Times New Roman" pitchFamily="18" charset="0"/>
                </a:endParaRPr>
              </a:p>
            </p:txBody>
          </p:sp>
        </p:grpSp>
        <p:sp>
          <p:nvSpPr>
            <p:cNvPr id="28" name="矩形 27"/>
            <p:cNvSpPr/>
            <p:nvPr/>
          </p:nvSpPr>
          <p:spPr>
            <a:xfrm>
              <a:off x="5051863" y="3435315"/>
              <a:ext cx="1352858" cy="523220"/>
            </a:xfrm>
            <a:prstGeom prst="rect">
              <a:avLst/>
            </a:prstGeom>
          </p:spPr>
          <p:txBody>
            <a:bodyPr wrap="square">
              <a:spAutoFit/>
            </a:bodyPr>
            <a:lstStyle/>
            <a:p>
              <a:pPr algn="ctr"/>
              <a:r>
                <a:rPr lang="en-US" altLang="zh-CN" sz="1400" dirty="0">
                  <a:solidFill>
                    <a:prstClr val="black"/>
                  </a:solidFill>
                  <a:latin typeface="Times New Roman" pitchFamily="18" charset="0"/>
                  <a:cs typeface="Times New Roman" pitchFamily="18" charset="0"/>
                </a:rPr>
                <a:t>Descriptor quantization</a:t>
              </a:r>
              <a:endParaRPr lang="zh-CN" altLang="en-US" sz="1400" dirty="0">
                <a:solidFill>
                  <a:prstClr val="black"/>
                </a:solidFill>
              </a:endParaRPr>
            </a:p>
          </p:txBody>
        </p:sp>
        <p:sp>
          <p:nvSpPr>
            <p:cNvPr id="29" name="右箭头 28"/>
            <p:cNvSpPr/>
            <p:nvPr/>
          </p:nvSpPr>
          <p:spPr>
            <a:xfrm>
              <a:off x="4510720" y="1766323"/>
              <a:ext cx="180381" cy="265236"/>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sz="2400">
                <a:solidFill>
                  <a:prstClr val="black"/>
                </a:solidFill>
              </a:endParaRPr>
            </a:p>
          </p:txBody>
        </p:sp>
        <p:sp>
          <p:nvSpPr>
            <p:cNvPr id="73" name="TextBox 72"/>
            <p:cNvSpPr txBox="1"/>
            <p:nvPr/>
          </p:nvSpPr>
          <p:spPr>
            <a:xfrm>
              <a:off x="785786" y="1276686"/>
              <a:ext cx="1225785" cy="338554"/>
            </a:xfrm>
            <a:prstGeom prst="rect">
              <a:avLst/>
            </a:prstGeom>
            <a:noFill/>
          </p:spPr>
          <p:txBody>
            <a:bodyPr wrap="none" rtlCol="0">
              <a:spAutoFit/>
            </a:bodyPr>
            <a:lstStyle/>
            <a:p>
              <a:r>
                <a:rPr lang="en-US" altLang="zh-CN" sz="1600" b="1" dirty="0">
                  <a:solidFill>
                    <a:prstClr val="black"/>
                  </a:solidFill>
                  <a:latin typeface="Times New Roman" pitchFamily="18" charset="0"/>
                  <a:cs typeface="Times New Roman" pitchFamily="18" charset="0"/>
                </a:rPr>
                <a:t>Traditional </a:t>
              </a:r>
              <a:endParaRPr lang="zh-CN" altLang="en-US" sz="1600" b="1" dirty="0">
                <a:solidFill>
                  <a:prstClr val="black"/>
                </a:solidFill>
                <a:latin typeface="Times New Roman" pitchFamily="18" charset="0"/>
                <a:cs typeface="Times New Roman" pitchFamily="18" charset="0"/>
              </a:endParaRPr>
            </a:p>
          </p:txBody>
        </p:sp>
      </p:grpSp>
      <p:pic>
        <p:nvPicPr>
          <p:cNvPr id="33" name="Picture 2" descr="C:\Users\gavin\Dropbox\m13\Capture642.PNG"/>
          <p:cNvPicPr>
            <a:picLocks noChangeAspect="1" noChangeArrowheads="1"/>
          </p:cNvPicPr>
          <p:nvPr/>
        </p:nvPicPr>
        <p:blipFill>
          <a:blip r:embed="rId9" cstate="print"/>
          <a:srcRect/>
          <a:stretch>
            <a:fillRect/>
          </a:stretch>
        </p:blipFill>
        <p:spPr bwMode="auto">
          <a:xfrm>
            <a:off x="2738599" y="1928802"/>
            <a:ext cx="1209795" cy="881054"/>
          </a:xfrm>
          <a:prstGeom prst="rect">
            <a:avLst/>
          </a:prstGeom>
          <a:noFill/>
        </p:spPr>
      </p:pic>
      <p:sp>
        <p:nvSpPr>
          <p:cNvPr id="34" name="矩形 33"/>
          <p:cNvSpPr/>
          <p:nvPr/>
        </p:nvSpPr>
        <p:spPr>
          <a:xfrm>
            <a:off x="2685728" y="2812921"/>
            <a:ext cx="1415922" cy="523220"/>
          </a:xfrm>
          <a:prstGeom prst="rect">
            <a:avLst/>
          </a:prstGeom>
        </p:spPr>
        <p:txBody>
          <a:bodyPr wrap="square">
            <a:spAutoFit/>
          </a:bodyPr>
          <a:lstStyle/>
          <a:p>
            <a:pPr algn="ctr"/>
            <a:r>
              <a:rPr lang="en-US" altLang="zh-CN" sz="1400" dirty="0">
                <a:solidFill>
                  <a:prstClr val="black"/>
                </a:solidFill>
                <a:latin typeface="Times New Roman" pitchFamily="18" charset="0"/>
                <a:cs typeface="Times New Roman" pitchFamily="18" charset="0"/>
              </a:rPr>
              <a:t>Interest Points Detection</a:t>
            </a:r>
            <a:endParaRPr lang="zh-CN" altLang="en-US" sz="1400" dirty="0">
              <a:solidFill>
                <a:prstClr val="black"/>
              </a:solidFill>
              <a:latin typeface="Times New Roman" pitchFamily="18" charset="0"/>
              <a:cs typeface="Times New Roman" pitchFamily="18" charset="0"/>
            </a:endParaRPr>
          </a:p>
        </p:txBody>
      </p:sp>
      <p:sp>
        <p:nvSpPr>
          <p:cNvPr id="35" name="右箭头 34"/>
          <p:cNvSpPr/>
          <p:nvPr/>
        </p:nvSpPr>
        <p:spPr>
          <a:xfrm>
            <a:off x="4038585" y="2320394"/>
            <a:ext cx="180381" cy="2652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black"/>
              </a:solidFill>
            </a:endParaRPr>
          </a:p>
        </p:txBody>
      </p:sp>
      <p:grpSp>
        <p:nvGrpSpPr>
          <p:cNvPr id="5" name="组合 107"/>
          <p:cNvGrpSpPr/>
          <p:nvPr/>
        </p:nvGrpSpPr>
        <p:grpSpPr>
          <a:xfrm>
            <a:off x="4399346" y="1357299"/>
            <a:ext cx="3580490" cy="892589"/>
            <a:chOff x="2875346" y="1357298"/>
            <a:chExt cx="3580490" cy="892589"/>
          </a:xfrm>
        </p:grpSpPr>
        <p:pic>
          <p:nvPicPr>
            <p:cNvPr id="61" name="Picture 2"/>
            <p:cNvPicPr>
              <a:picLocks noChangeAspect="1" noChangeArrowheads="1"/>
            </p:cNvPicPr>
            <p:nvPr/>
          </p:nvPicPr>
          <p:blipFill>
            <a:blip r:embed="rId12" cstate="print"/>
            <a:srcRect/>
            <a:stretch>
              <a:fillRect/>
            </a:stretch>
          </p:blipFill>
          <p:spPr bwMode="auto">
            <a:xfrm>
              <a:off x="4917245" y="1357298"/>
              <a:ext cx="1120260" cy="353647"/>
            </a:xfrm>
            <a:prstGeom prst="rect">
              <a:avLst/>
            </a:prstGeom>
            <a:noFill/>
            <a:ln w="9525">
              <a:noFill/>
              <a:miter lim="800000"/>
              <a:headEnd/>
              <a:tailEnd/>
            </a:ln>
            <a:effectLst/>
          </p:spPr>
        </p:pic>
        <p:pic>
          <p:nvPicPr>
            <p:cNvPr id="36" name="Picture 4"/>
            <p:cNvPicPr>
              <a:picLocks noChangeAspect="1" noChangeArrowheads="1"/>
            </p:cNvPicPr>
            <p:nvPr/>
          </p:nvPicPr>
          <p:blipFill>
            <a:blip r:embed="rId10" cstate="print"/>
            <a:srcRect/>
            <a:stretch>
              <a:fillRect/>
            </a:stretch>
          </p:blipFill>
          <p:spPr bwMode="auto">
            <a:xfrm>
              <a:off x="3145917" y="1470172"/>
              <a:ext cx="624891" cy="530471"/>
            </a:xfrm>
            <a:prstGeom prst="rect">
              <a:avLst/>
            </a:prstGeom>
            <a:noFill/>
            <a:ln w="9525">
              <a:noFill/>
              <a:miter lim="800000"/>
              <a:headEnd/>
              <a:tailEnd/>
            </a:ln>
            <a:effectLst/>
          </p:spPr>
        </p:pic>
        <p:sp>
          <p:nvSpPr>
            <p:cNvPr id="37" name="矩形 36"/>
            <p:cNvSpPr/>
            <p:nvPr/>
          </p:nvSpPr>
          <p:spPr>
            <a:xfrm>
              <a:off x="2875346" y="1942110"/>
              <a:ext cx="1262666" cy="307777"/>
            </a:xfrm>
            <a:prstGeom prst="rect">
              <a:avLst/>
            </a:prstGeom>
          </p:spPr>
          <p:txBody>
            <a:bodyPr wrap="square">
              <a:spAutoFit/>
            </a:bodyPr>
            <a:lstStyle/>
            <a:p>
              <a:pPr algn="ctr"/>
              <a:r>
                <a:rPr lang="en-US" altLang="zh-CN" sz="1400" dirty="0">
                  <a:solidFill>
                    <a:prstClr val="black"/>
                  </a:solidFill>
                  <a:latin typeface="Times New Roman" pitchFamily="18" charset="0"/>
                  <a:cs typeface="Times New Roman" pitchFamily="18" charset="0"/>
                </a:rPr>
                <a:t>Image Patch</a:t>
              </a:r>
              <a:endParaRPr lang="zh-CN" altLang="en-US" sz="1400" dirty="0">
                <a:solidFill>
                  <a:prstClr val="black"/>
                </a:solidFill>
                <a:latin typeface="Times New Roman" pitchFamily="18" charset="0"/>
                <a:cs typeface="Times New Roman" pitchFamily="18" charset="0"/>
              </a:endParaRPr>
            </a:p>
          </p:txBody>
        </p:sp>
        <p:sp>
          <p:nvSpPr>
            <p:cNvPr id="38" name="右箭头 37"/>
            <p:cNvSpPr/>
            <p:nvPr/>
          </p:nvSpPr>
          <p:spPr>
            <a:xfrm>
              <a:off x="4318393" y="1608255"/>
              <a:ext cx="180381" cy="2652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black"/>
                </a:solidFill>
              </a:endParaRPr>
            </a:p>
          </p:txBody>
        </p:sp>
        <p:sp>
          <p:nvSpPr>
            <p:cNvPr id="39" name="矩形 38"/>
            <p:cNvSpPr/>
            <p:nvPr/>
          </p:nvSpPr>
          <p:spPr>
            <a:xfrm>
              <a:off x="4411848" y="1721778"/>
              <a:ext cx="2043988" cy="307777"/>
            </a:xfrm>
            <a:prstGeom prst="rect">
              <a:avLst/>
            </a:prstGeom>
          </p:spPr>
          <p:txBody>
            <a:bodyPr wrap="square">
              <a:spAutoFit/>
            </a:bodyPr>
            <a:lstStyle/>
            <a:p>
              <a:pPr algn="ctr"/>
              <a:r>
                <a:rPr lang="en-US" altLang="zh-CN" sz="1400" dirty="0">
                  <a:solidFill>
                    <a:prstClr val="black"/>
                  </a:solidFill>
                  <a:latin typeface="Times New Roman" pitchFamily="18" charset="0"/>
                  <a:cs typeface="Times New Roman" pitchFamily="18" charset="0"/>
                </a:rPr>
                <a:t>24 bit USB</a:t>
              </a:r>
              <a:endParaRPr lang="zh-CN" altLang="en-US" sz="1400" dirty="0">
                <a:solidFill>
                  <a:prstClr val="black"/>
                </a:solidFill>
                <a:latin typeface="Times New Roman" pitchFamily="18" charset="0"/>
                <a:cs typeface="Times New Roman" pitchFamily="18" charset="0"/>
              </a:endParaRPr>
            </a:p>
          </p:txBody>
        </p:sp>
      </p:grpSp>
      <p:grpSp>
        <p:nvGrpSpPr>
          <p:cNvPr id="27" name="组合 110"/>
          <p:cNvGrpSpPr/>
          <p:nvPr/>
        </p:nvGrpSpPr>
        <p:grpSpPr>
          <a:xfrm>
            <a:off x="8046504" y="1698716"/>
            <a:ext cx="1623429" cy="1419041"/>
            <a:chOff x="6522503" y="1698715"/>
            <a:chExt cx="1623429" cy="1419041"/>
          </a:xfrm>
        </p:grpSpPr>
        <p:pic>
          <p:nvPicPr>
            <p:cNvPr id="40" name="Picture 6"/>
            <p:cNvPicPr>
              <a:picLocks noChangeAspect="1" noChangeArrowheads="1"/>
            </p:cNvPicPr>
            <p:nvPr/>
          </p:nvPicPr>
          <p:blipFill>
            <a:blip r:embed="rId11" cstate="print"/>
            <a:srcRect/>
            <a:stretch>
              <a:fillRect/>
            </a:stretch>
          </p:blipFill>
          <p:spPr bwMode="auto">
            <a:xfrm>
              <a:off x="6888423" y="1698715"/>
              <a:ext cx="867764" cy="1149354"/>
            </a:xfrm>
            <a:prstGeom prst="rect">
              <a:avLst/>
            </a:prstGeom>
            <a:noFill/>
            <a:ln w="9525">
              <a:noFill/>
              <a:miter lim="800000"/>
              <a:headEnd/>
              <a:tailEnd/>
            </a:ln>
            <a:effectLst/>
          </p:spPr>
        </p:pic>
        <p:sp>
          <p:nvSpPr>
            <p:cNvPr id="41" name="椭圆 40"/>
            <p:cNvSpPr/>
            <p:nvPr/>
          </p:nvSpPr>
          <p:spPr>
            <a:xfrm>
              <a:off x="7429566" y="1875539"/>
              <a:ext cx="90190" cy="8841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black"/>
                </a:solidFill>
              </a:endParaRPr>
            </a:p>
          </p:txBody>
        </p:sp>
        <p:sp>
          <p:nvSpPr>
            <p:cNvPr id="42" name="椭圆 41"/>
            <p:cNvSpPr/>
            <p:nvPr/>
          </p:nvSpPr>
          <p:spPr>
            <a:xfrm>
              <a:off x="7249185" y="2064150"/>
              <a:ext cx="90190" cy="8841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black"/>
                </a:solidFill>
              </a:endParaRPr>
            </a:p>
          </p:txBody>
        </p:sp>
        <p:sp>
          <p:nvSpPr>
            <p:cNvPr id="43" name="椭圆 42"/>
            <p:cNvSpPr/>
            <p:nvPr/>
          </p:nvSpPr>
          <p:spPr>
            <a:xfrm>
              <a:off x="7519756" y="2140775"/>
              <a:ext cx="90190" cy="8841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black"/>
                </a:solidFill>
              </a:endParaRPr>
            </a:p>
          </p:txBody>
        </p:sp>
        <p:sp>
          <p:nvSpPr>
            <p:cNvPr id="44" name="椭圆 43"/>
            <p:cNvSpPr/>
            <p:nvPr/>
          </p:nvSpPr>
          <p:spPr>
            <a:xfrm>
              <a:off x="7339375" y="2229186"/>
              <a:ext cx="90190" cy="8841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black"/>
                </a:solidFill>
              </a:endParaRPr>
            </a:p>
          </p:txBody>
        </p:sp>
        <p:sp>
          <p:nvSpPr>
            <p:cNvPr id="45" name="椭圆 44"/>
            <p:cNvSpPr/>
            <p:nvPr/>
          </p:nvSpPr>
          <p:spPr>
            <a:xfrm>
              <a:off x="7068804" y="2406010"/>
              <a:ext cx="90190" cy="8841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black"/>
                </a:solidFill>
              </a:endParaRPr>
            </a:p>
          </p:txBody>
        </p:sp>
        <p:sp>
          <p:nvSpPr>
            <p:cNvPr id="46" name="椭圆 45"/>
            <p:cNvSpPr/>
            <p:nvPr/>
          </p:nvSpPr>
          <p:spPr>
            <a:xfrm>
              <a:off x="7068804" y="2052363"/>
              <a:ext cx="90190" cy="8841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black"/>
                </a:solidFill>
              </a:endParaRPr>
            </a:p>
          </p:txBody>
        </p:sp>
        <p:sp>
          <p:nvSpPr>
            <p:cNvPr id="47" name="椭圆 46"/>
            <p:cNvSpPr/>
            <p:nvPr/>
          </p:nvSpPr>
          <p:spPr>
            <a:xfrm>
              <a:off x="7339375" y="2406010"/>
              <a:ext cx="90190" cy="8841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black"/>
                </a:solidFill>
              </a:endParaRPr>
            </a:p>
          </p:txBody>
        </p:sp>
        <p:sp>
          <p:nvSpPr>
            <p:cNvPr id="48" name="椭圆 47"/>
            <p:cNvSpPr/>
            <p:nvPr/>
          </p:nvSpPr>
          <p:spPr>
            <a:xfrm>
              <a:off x="7249185" y="1875539"/>
              <a:ext cx="90190" cy="8841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black"/>
                </a:solidFill>
              </a:endParaRPr>
            </a:p>
          </p:txBody>
        </p:sp>
        <p:sp>
          <p:nvSpPr>
            <p:cNvPr id="49" name="矩形 48"/>
            <p:cNvSpPr/>
            <p:nvPr/>
          </p:nvSpPr>
          <p:spPr>
            <a:xfrm>
              <a:off x="6612693" y="2809979"/>
              <a:ext cx="1533239" cy="307777"/>
            </a:xfrm>
            <a:prstGeom prst="rect">
              <a:avLst/>
            </a:prstGeom>
          </p:spPr>
          <p:txBody>
            <a:bodyPr wrap="square">
              <a:spAutoFit/>
            </a:bodyPr>
            <a:lstStyle/>
            <a:p>
              <a:pPr algn="ctr"/>
              <a:r>
                <a:rPr lang="en-US" altLang="zh-CN" sz="1400" dirty="0">
                  <a:solidFill>
                    <a:prstClr val="black"/>
                  </a:solidFill>
                  <a:latin typeface="Times New Roman" pitchFamily="18" charset="0"/>
                  <a:cs typeface="Times New Roman" pitchFamily="18" charset="0"/>
                </a:rPr>
                <a:t>Bag-of-USBs </a:t>
              </a:r>
              <a:endParaRPr lang="zh-CN" altLang="en-US" sz="1400" dirty="0">
                <a:solidFill>
                  <a:prstClr val="black"/>
                </a:solidFill>
                <a:latin typeface="Times New Roman" pitchFamily="18" charset="0"/>
                <a:cs typeface="Times New Roman" pitchFamily="18" charset="0"/>
              </a:endParaRPr>
            </a:p>
          </p:txBody>
        </p:sp>
        <p:sp>
          <p:nvSpPr>
            <p:cNvPr id="50" name="右箭头 49"/>
            <p:cNvSpPr/>
            <p:nvPr/>
          </p:nvSpPr>
          <p:spPr>
            <a:xfrm>
              <a:off x="6522503" y="2180263"/>
              <a:ext cx="180381" cy="2652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black"/>
                </a:solidFill>
              </a:endParaRPr>
            </a:p>
          </p:txBody>
        </p:sp>
        <p:sp>
          <p:nvSpPr>
            <p:cNvPr id="51" name="TextBox 50"/>
            <p:cNvSpPr txBox="1"/>
            <p:nvPr/>
          </p:nvSpPr>
          <p:spPr>
            <a:xfrm>
              <a:off x="6888423" y="1759869"/>
              <a:ext cx="274435" cy="307777"/>
            </a:xfrm>
            <a:prstGeom prst="rect">
              <a:avLst/>
            </a:prstGeom>
            <a:noFill/>
          </p:spPr>
          <p:txBody>
            <a:bodyPr wrap="none" rtlCol="0">
              <a:spAutoFit/>
            </a:bodyPr>
            <a:lstStyle/>
            <a:p>
              <a:r>
                <a:rPr lang="en-US" altLang="zh-CN" sz="1400" dirty="0">
                  <a:solidFill>
                    <a:prstClr val="black"/>
                  </a:solidFill>
                  <a:latin typeface="Times New Roman" pitchFamily="18" charset="0"/>
                  <a:cs typeface="Times New Roman" pitchFamily="18" charset="0"/>
                </a:rPr>
                <a:t>d</a:t>
              </a:r>
              <a:endParaRPr lang="zh-CN" altLang="en-US" sz="1400" dirty="0">
                <a:solidFill>
                  <a:prstClr val="black"/>
                </a:solidFill>
                <a:latin typeface="Times New Roman" pitchFamily="18" charset="0"/>
                <a:cs typeface="Times New Roman" pitchFamily="18" charset="0"/>
              </a:endParaRPr>
            </a:p>
          </p:txBody>
        </p:sp>
        <p:sp>
          <p:nvSpPr>
            <p:cNvPr id="52" name="TextBox 51"/>
            <p:cNvSpPr txBox="1"/>
            <p:nvPr/>
          </p:nvSpPr>
          <p:spPr>
            <a:xfrm>
              <a:off x="6888423" y="2201928"/>
              <a:ext cx="264816" cy="307777"/>
            </a:xfrm>
            <a:prstGeom prst="rect">
              <a:avLst/>
            </a:prstGeom>
            <a:noFill/>
          </p:spPr>
          <p:txBody>
            <a:bodyPr wrap="none" rtlCol="0">
              <a:spAutoFit/>
            </a:bodyPr>
            <a:lstStyle/>
            <a:p>
              <a:r>
                <a:rPr lang="en-US" altLang="zh-CN" sz="1400" dirty="0">
                  <a:solidFill>
                    <a:prstClr val="black"/>
                  </a:solidFill>
                  <a:latin typeface="Times New Roman" pitchFamily="18" charset="0"/>
                  <a:cs typeface="Times New Roman" pitchFamily="18" charset="0"/>
                </a:rPr>
                <a:t>c</a:t>
              </a:r>
              <a:endParaRPr lang="zh-CN" altLang="en-US" sz="1400" dirty="0">
                <a:solidFill>
                  <a:prstClr val="black"/>
                </a:solidFill>
                <a:latin typeface="Times New Roman" pitchFamily="18" charset="0"/>
                <a:cs typeface="Times New Roman" pitchFamily="18" charset="0"/>
              </a:endParaRPr>
            </a:p>
          </p:txBody>
        </p:sp>
        <p:sp>
          <p:nvSpPr>
            <p:cNvPr id="53" name="TextBox 52"/>
            <p:cNvSpPr txBox="1"/>
            <p:nvPr/>
          </p:nvSpPr>
          <p:spPr>
            <a:xfrm>
              <a:off x="7249185" y="2229186"/>
              <a:ext cx="255198" cy="307777"/>
            </a:xfrm>
            <a:prstGeom prst="rect">
              <a:avLst/>
            </a:prstGeom>
            <a:noFill/>
          </p:spPr>
          <p:txBody>
            <a:bodyPr wrap="none" rtlCol="0">
              <a:spAutoFit/>
            </a:bodyPr>
            <a:lstStyle/>
            <a:p>
              <a:r>
                <a:rPr lang="en-US" altLang="zh-CN" sz="1400" dirty="0">
                  <a:solidFill>
                    <a:prstClr val="black"/>
                  </a:solidFill>
                  <a:latin typeface="Times New Roman" pitchFamily="18" charset="0"/>
                  <a:cs typeface="Times New Roman" pitchFamily="18" charset="0"/>
                </a:rPr>
                <a:t>s</a:t>
              </a:r>
              <a:endParaRPr lang="zh-CN" altLang="en-US" sz="1400" dirty="0">
                <a:solidFill>
                  <a:prstClr val="black"/>
                </a:solidFill>
                <a:latin typeface="Times New Roman" pitchFamily="18" charset="0"/>
                <a:cs typeface="Times New Roman" pitchFamily="18" charset="0"/>
              </a:endParaRPr>
            </a:p>
          </p:txBody>
        </p:sp>
        <p:sp>
          <p:nvSpPr>
            <p:cNvPr id="54" name="TextBox 53"/>
            <p:cNvSpPr txBox="1"/>
            <p:nvPr/>
          </p:nvSpPr>
          <p:spPr>
            <a:xfrm>
              <a:off x="7441590" y="2052363"/>
              <a:ext cx="243978" cy="307777"/>
            </a:xfrm>
            <a:prstGeom prst="rect">
              <a:avLst/>
            </a:prstGeom>
            <a:noFill/>
          </p:spPr>
          <p:txBody>
            <a:bodyPr wrap="none" rtlCol="0">
              <a:spAutoFit/>
            </a:bodyPr>
            <a:lstStyle/>
            <a:p>
              <a:r>
                <a:rPr lang="en-US" altLang="zh-CN" sz="1400" dirty="0">
                  <a:solidFill>
                    <a:prstClr val="black"/>
                  </a:solidFill>
                  <a:latin typeface="Times New Roman" pitchFamily="18" charset="0"/>
                  <a:cs typeface="Times New Roman" pitchFamily="18" charset="0"/>
                </a:rPr>
                <a:t>f</a:t>
              </a:r>
              <a:endParaRPr lang="zh-CN" altLang="en-US" sz="1400" dirty="0">
                <a:solidFill>
                  <a:prstClr val="black"/>
                </a:solidFill>
                <a:latin typeface="Times New Roman" pitchFamily="18" charset="0"/>
                <a:cs typeface="Times New Roman" pitchFamily="18" charset="0"/>
              </a:endParaRPr>
            </a:p>
          </p:txBody>
        </p:sp>
        <p:sp>
          <p:nvSpPr>
            <p:cNvPr id="55" name="TextBox 54"/>
            <p:cNvSpPr txBox="1"/>
            <p:nvPr/>
          </p:nvSpPr>
          <p:spPr>
            <a:xfrm>
              <a:off x="7158993" y="1875539"/>
              <a:ext cx="264816" cy="307777"/>
            </a:xfrm>
            <a:prstGeom prst="rect">
              <a:avLst/>
            </a:prstGeom>
            <a:noFill/>
          </p:spPr>
          <p:txBody>
            <a:bodyPr wrap="none" rtlCol="0">
              <a:spAutoFit/>
            </a:bodyPr>
            <a:lstStyle/>
            <a:p>
              <a:r>
                <a:rPr lang="en-US" altLang="zh-CN" sz="1400" dirty="0">
                  <a:solidFill>
                    <a:prstClr val="black"/>
                  </a:solidFill>
                  <a:latin typeface="Times New Roman" pitchFamily="18" charset="0"/>
                  <a:cs typeface="Times New Roman" pitchFamily="18" charset="0"/>
                </a:rPr>
                <a:t>a</a:t>
              </a:r>
              <a:endParaRPr lang="zh-CN" altLang="en-US" sz="1400" dirty="0">
                <a:solidFill>
                  <a:prstClr val="black"/>
                </a:solidFill>
                <a:latin typeface="Times New Roman" pitchFamily="18" charset="0"/>
                <a:cs typeface="Times New Roman" pitchFamily="18" charset="0"/>
              </a:endParaRPr>
            </a:p>
          </p:txBody>
        </p:sp>
        <p:sp>
          <p:nvSpPr>
            <p:cNvPr id="56" name="TextBox 55"/>
            <p:cNvSpPr txBox="1"/>
            <p:nvPr/>
          </p:nvSpPr>
          <p:spPr>
            <a:xfrm>
              <a:off x="7249185" y="2052363"/>
              <a:ext cx="274435" cy="307777"/>
            </a:xfrm>
            <a:prstGeom prst="rect">
              <a:avLst/>
            </a:prstGeom>
            <a:noFill/>
          </p:spPr>
          <p:txBody>
            <a:bodyPr wrap="none" rtlCol="0">
              <a:spAutoFit/>
            </a:bodyPr>
            <a:lstStyle/>
            <a:p>
              <a:r>
                <a:rPr lang="en-US" altLang="zh-CN" sz="1400" dirty="0">
                  <a:solidFill>
                    <a:prstClr val="black"/>
                  </a:solidFill>
                  <a:latin typeface="Times New Roman" pitchFamily="18" charset="0"/>
                  <a:cs typeface="Times New Roman" pitchFamily="18" charset="0"/>
                </a:rPr>
                <a:t>b</a:t>
              </a:r>
              <a:endParaRPr lang="zh-CN" altLang="en-US" sz="1400" dirty="0">
                <a:solidFill>
                  <a:prstClr val="black"/>
                </a:solidFill>
                <a:latin typeface="Times New Roman" pitchFamily="18" charset="0"/>
                <a:cs typeface="Times New Roman" pitchFamily="18" charset="0"/>
              </a:endParaRPr>
            </a:p>
          </p:txBody>
        </p:sp>
        <p:sp>
          <p:nvSpPr>
            <p:cNvPr id="57" name="TextBox 56"/>
            <p:cNvSpPr txBox="1"/>
            <p:nvPr/>
          </p:nvSpPr>
          <p:spPr>
            <a:xfrm>
              <a:off x="7339374" y="1787127"/>
              <a:ext cx="274435" cy="307777"/>
            </a:xfrm>
            <a:prstGeom prst="rect">
              <a:avLst/>
            </a:prstGeom>
            <a:noFill/>
          </p:spPr>
          <p:txBody>
            <a:bodyPr wrap="none" rtlCol="0">
              <a:spAutoFit/>
            </a:bodyPr>
            <a:lstStyle/>
            <a:p>
              <a:r>
                <a:rPr lang="en-US" altLang="zh-CN" sz="1400" dirty="0">
                  <a:solidFill>
                    <a:prstClr val="black"/>
                  </a:solidFill>
                  <a:latin typeface="Times New Roman" pitchFamily="18" charset="0"/>
                  <a:cs typeface="Times New Roman" pitchFamily="18" charset="0"/>
                </a:rPr>
                <a:t>h</a:t>
              </a:r>
              <a:endParaRPr lang="zh-CN" altLang="en-US" sz="1400" dirty="0">
                <a:solidFill>
                  <a:prstClr val="black"/>
                </a:solidFill>
                <a:latin typeface="Times New Roman" pitchFamily="18" charset="0"/>
                <a:cs typeface="Times New Roman" pitchFamily="18" charset="0"/>
              </a:endParaRPr>
            </a:p>
          </p:txBody>
        </p:sp>
        <p:sp>
          <p:nvSpPr>
            <p:cNvPr id="58" name="TextBox 57"/>
            <p:cNvSpPr txBox="1"/>
            <p:nvPr/>
          </p:nvSpPr>
          <p:spPr>
            <a:xfrm>
              <a:off x="7158993" y="1698715"/>
              <a:ext cx="274435" cy="307777"/>
            </a:xfrm>
            <a:prstGeom prst="rect">
              <a:avLst/>
            </a:prstGeom>
            <a:noFill/>
          </p:spPr>
          <p:txBody>
            <a:bodyPr wrap="none" rtlCol="0">
              <a:spAutoFit/>
            </a:bodyPr>
            <a:lstStyle/>
            <a:p>
              <a:r>
                <a:rPr lang="en-US" altLang="zh-CN" sz="1400" dirty="0">
                  <a:solidFill>
                    <a:prstClr val="black"/>
                  </a:solidFill>
                  <a:latin typeface="Times New Roman" pitchFamily="18" charset="0"/>
                  <a:cs typeface="Times New Roman" pitchFamily="18" charset="0"/>
                </a:rPr>
                <a:t>d</a:t>
              </a:r>
              <a:endParaRPr lang="zh-CN" altLang="en-US" sz="1400" dirty="0">
                <a:solidFill>
                  <a:prstClr val="black"/>
                </a:solidFill>
                <a:latin typeface="Times New Roman" pitchFamily="18" charset="0"/>
                <a:cs typeface="Times New Roman" pitchFamily="18" charset="0"/>
              </a:endParaRPr>
            </a:p>
          </p:txBody>
        </p:sp>
      </p:grpSp>
      <p:cxnSp>
        <p:nvCxnSpPr>
          <p:cNvPr id="72" name="直接连接符 71"/>
          <p:cNvCxnSpPr/>
          <p:nvPr/>
        </p:nvCxnSpPr>
        <p:spPr>
          <a:xfrm>
            <a:off x="2775919" y="3643315"/>
            <a:ext cx="6403521" cy="1965"/>
          </a:xfrm>
          <a:prstGeom prst="line">
            <a:avLst/>
          </a:prstGeom>
          <a:ln w="25400">
            <a:solidFill>
              <a:schemeClr val="accent1"/>
            </a:solidFill>
            <a:prstDash val="sysDash"/>
          </a:ln>
        </p:spPr>
        <p:style>
          <a:lnRef idx="3">
            <a:schemeClr val="accent3"/>
          </a:lnRef>
          <a:fillRef idx="0">
            <a:schemeClr val="accent3"/>
          </a:fillRef>
          <a:effectRef idx="2">
            <a:schemeClr val="accent3"/>
          </a:effectRef>
          <a:fontRef idx="minor">
            <a:schemeClr val="tx1"/>
          </a:fontRef>
        </p:style>
      </p:cxnSp>
      <p:sp>
        <p:nvSpPr>
          <p:cNvPr id="74" name="TextBox 73"/>
          <p:cNvSpPr txBox="1"/>
          <p:nvPr/>
        </p:nvSpPr>
        <p:spPr>
          <a:xfrm>
            <a:off x="2595538" y="3286124"/>
            <a:ext cx="1001684" cy="338554"/>
          </a:xfrm>
          <a:prstGeom prst="rect">
            <a:avLst/>
          </a:prstGeom>
          <a:noFill/>
        </p:spPr>
        <p:txBody>
          <a:bodyPr wrap="none" rtlCol="0">
            <a:spAutoFit/>
          </a:bodyPr>
          <a:lstStyle/>
          <a:p>
            <a:r>
              <a:rPr lang="en-US" altLang="zh-CN" sz="1600" b="1" dirty="0">
                <a:solidFill>
                  <a:prstClr val="black"/>
                </a:solidFill>
                <a:latin typeface="Times New Roman" pitchFamily="18" charset="0"/>
                <a:cs typeface="Times New Roman" pitchFamily="18" charset="0"/>
              </a:rPr>
              <a:t>Proposed</a:t>
            </a:r>
            <a:endParaRPr lang="zh-CN" altLang="en-US" sz="1600" b="1" dirty="0">
              <a:solidFill>
                <a:prstClr val="black"/>
              </a:solidFill>
              <a:latin typeface="Times New Roman" pitchFamily="18" charset="0"/>
              <a:cs typeface="Times New Roman" pitchFamily="18" charset="0"/>
            </a:endParaRPr>
          </a:p>
        </p:txBody>
      </p:sp>
      <p:grpSp>
        <p:nvGrpSpPr>
          <p:cNvPr id="30" name="组合 109"/>
          <p:cNvGrpSpPr/>
          <p:nvPr/>
        </p:nvGrpSpPr>
        <p:grpSpPr>
          <a:xfrm>
            <a:off x="4038585" y="2439673"/>
            <a:ext cx="3968378" cy="1120143"/>
            <a:chOff x="2514585" y="2439672"/>
            <a:chExt cx="3968378" cy="1120143"/>
          </a:xfrm>
        </p:grpSpPr>
        <p:grpSp>
          <p:nvGrpSpPr>
            <p:cNvPr id="31" name="组合 132"/>
            <p:cNvGrpSpPr/>
            <p:nvPr/>
          </p:nvGrpSpPr>
          <p:grpSpPr>
            <a:xfrm>
              <a:off x="3506679" y="2439672"/>
              <a:ext cx="541143" cy="530471"/>
              <a:chOff x="2428860" y="4143380"/>
              <a:chExt cx="428628" cy="428628"/>
            </a:xfrm>
          </p:grpSpPr>
          <p:sp>
            <p:nvSpPr>
              <p:cNvPr id="83" name="椭圆 82"/>
              <p:cNvSpPr/>
              <p:nvPr/>
            </p:nvSpPr>
            <p:spPr>
              <a:xfrm>
                <a:off x="2428860" y="4143380"/>
                <a:ext cx="428628" cy="42862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black"/>
                  </a:solidFill>
                </a:endParaRPr>
              </a:p>
            </p:txBody>
          </p:sp>
          <p:cxnSp>
            <p:nvCxnSpPr>
              <p:cNvPr id="84" name="直接连接符 83"/>
              <p:cNvCxnSpPr>
                <a:endCxn id="83" idx="6"/>
              </p:cNvCxnSpPr>
              <p:nvPr/>
            </p:nvCxnSpPr>
            <p:spPr>
              <a:xfrm>
                <a:off x="2643174" y="4357694"/>
                <a:ext cx="214314" cy="1588"/>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2" name="组合 135"/>
            <p:cNvGrpSpPr/>
            <p:nvPr/>
          </p:nvGrpSpPr>
          <p:grpSpPr>
            <a:xfrm rot="14522091">
              <a:off x="3119481" y="2465542"/>
              <a:ext cx="341861" cy="338474"/>
              <a:chOff x="2428860" y="4143380"/>
              <a:chExt cx="428628" cy="428628"/>
            </a:xfrm>
          </p:grpSpPr>
          <p:sp>
            <p:nvSpPr>
              <p:cNvPr id="81" name="椭圆 80"/>
              <p:cNvSpPr/>
              <p:nvPr/>
            </p:nvSpPr>
            <p:spPr>
              <a:xfrm>
                <a:off x="2428860" y="4143380"/>
                <a:ext cx="428628" cy="42862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black"/>
                  </a:solidFill>
                </a:endParaRPr>
              </a:p>
            </p:txBody>
          </p:sp>
          <p:cxnSp>
            <p:nvCxnSpPr>
              <p:cNvPr id="82" name="直接连接符 81"/>
              <p:cNvCxnSpPr>
                <a:endCxn id="81" idx="6"/>
              </p:cNvCxnSpPr>
              <p:nvPr/>
            </p:nvCxnSpPr>
            <p:spPr>
              <a:xfrm>
                <a:off x="2643174" y="4357694"/>
                <a:ext cx="214314" cy="1588"/>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59" name="组合 138"/>
            <p:cNvGrpSpPr/>
            <p:nvPr/>
          </p:nvGrpSpPr>
          <p:grpSpPr>
            <a:xfrm rot="18049850">
              <a:off x="3429243" y="2816395"/>
              <a:ext cx="341861" cy="338474"/>
              <a:chOff x="2428860" y="4143380"/>
              <a:chExt cx="428628" cy="428628"/>
            </a:xfrm>
          </p:grpSpPr>
          <p:sp>
            <p:nvSpPr>
              <p:cNvPr id="79" name="椭圆 78"/>
              <p:cNvSpPr/>
              <p:nvPr/>
            </p:nvSpPr>
            <p:spPr>
              <a:xfrm>
                <a:off x="2428860" y="4143380"/>
                <a:ext cx="428628" cy="42862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black"/>
                  </a:solidFill>
                </a:endParaRPr>
              </a:p>
            </p:txBody>
          </p:sp>
          <p:cxnSp>
            <p:nvCxnSpPr>
              <p:cNvPr id="80" name="直接连接符 79"/>
              <p:cNvCxnSpPr>
                <a:endCxn id="79" idx="6"/>
              </p:cNvCxnSpPr>
              <p:nvPr/>
            </p:nvCxnSpPr>
            <p:spPr>
              <a:xfrm>
                <a:off x="2643174" y="4357694"/>
                <a:ext cx="214314" cy="1588"/>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0" name="组合 141"/>
            <p:cNvGrpSpPr/>
            <p:nvPr/>
          </p:nvGrpSpPr>
          <p:grpSpPr>
            <a:xfrm rot="8831841">
              <a:off x="3750940" y="2734362"/>
              <a:ext cx="348738" cy="331799"/>
              <a:chOff x="2428860" y="4143380"/>
              <a:chExt cx="428628" cy="428628"/>
            </a:xfrm>
          </p:grpSpPr>
          <p:sp>
            <p:nvSpPr>
              <p:cNvPr id="77" name="椭圆 76"/>
              <p:cNvSpPr/>
              <p:nvPr/>
            </p:nvSpPr>
            <p:spPr>
              <a:xfrm>
                <a:off x="2428860" y="4143380"/>
                <a:ext cx="428628" cy="42862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black"/>
                  </a:solidFill>
                </a:endParaRPr>
              </a:p>
            </p:txBody>
          </p:sp>
          <p:cxnSp>
            <p:nvCxnSpPr>
              <p:cNvPr id="78" name="直接连接符 77"/>
              <p:cNvCxnSpPr>
                <a:endCxn id="77" idx="6"/>
              </p:cNvCxnSpPr>
              <p:nvPr/>
            </p:nvCxnSpPr>
            <p:spPr>
              <a:xfrm>
                <a:off x="2643174" y="4357694"/>
                <a:ext cx="214314" cy="1588"/>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2" name="组合 144"/>
            <p:cNvGrpSpPr/>
            <p:nvPr/>
          </p:nvGrpSpPr>
          <p:grpSpPr>
            <a:xfrm rot="8831841">
              <a:off x="2879566" y="2762161"/>
              <a:ext cx="499683" cy="485844"/>
              <a:chOff x="2428860" y="4143380"/>
              <a:chExt cx="428628" cy="428628"/>
            </a:xfrm>
          </p:grpSpPr>
          <p:sp>
            <p:nvSpPr>
              <p:cNvPr id="75" name="椭圆 74"/>
              <p:cNvSpPr/>
              <p:nvPr/>
            </p:nvSpPr>
            <p:spPr>
              <a:xfrm>
                <a:off x="2428860" y="4143380"/>
                <a:ext cx="428628" cy="42862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black"/>
                  </a:solidFill>
                </a:endParaRPr>
              </a:p>
            </p:txBody>
          </p:sp>
          <p:cxnSp>
            <p:nvCxnSpPr>
              <p:cNvPr id="76" name="直接连接符 75"/>
              <p:cNvCxnSpPr>
                <a:endCxn id="75" idx="6"/>
              </p:cNvCxnSpPr>
              <p:nvPr/>
            </p:nvCxnSpPr>
            <p:spPr>
              <a:xfrm>
                <a:off x="2643174" y="4357694"/>
                <a:ext cx="214314" cy="1588"/>
              </a:xfrm>
              <a:prstGeom prst="line">
                <a:avLst/>
              </a:prstGeom>
            </p:spPr>
            <p:style>
              <a:lnRef idx="1">
                <a:schemeClr val="accent1"/>
              </a:lnRef>
              <a:fillRef idx="0">
                <a:schemeClr val="accent1"/>
              </a:fillRef>
              <a:effectRef idx="0">
                <a:schemeClr val="accent1"/>
              </a:effectRef>
              <a:fontRef idx="minor">
                <a:schemeClr val="tx1"/>
              </a:fontRef>
            </p:style>
          </p:cxnSp>
        </p:grpSp>
        <p:sp>
          <p:nvSpPr>
            <p:cNvPr id="67" name="矩形 66"/>
            <p:cNvSpPr/>
            <p:nvPr/>
          </p:nvSpPr>
          <p:spPr>
            <a:xfrm>
              <a:off x="2514585" y="3252038"/>
              <a:ext cx="1898078" cy="307777"/>
            </a:xfrm>
            <a:prstGeom prst="rect">
              <a:avLst/>
            </a:prstGeom>
          </p:spPr>
          <p:txBody>
            <a:bodyPr wrap="square">
              <a:spAutoFit/>
            </a:bodyPr>
            <a:lstStyle/>
            <a:p>
              <a:pPr algn="ctr"/>
              <a:r>
                <a:rPr lang="en-US" altLang="zh-CN" sz="1400" dirty="0">
                  <a:solidFill>
                    <a:prstClr val="black"/>
                  </a:solidFill>
                  <a:latin typeface="Times New Roman" pitchFamily="18" charset="0"/>
                  <a:cs typeface="Times New Roman" pitchFamily="18" charset="0"/>
                </a:rPr>
                <a:t>Spatial Configuration</a:t>
              </a:r>
              <a:endParaRPr lang="zh-CN" altLang="en-US" sz="1400" dirty="0">
                <a:solidFill>
                  <a:prstClr val="black"/>
                </a:solidFill>
                <a:latin typeface="Times New Roman" pitchFamily="18" charset="0"/>
                <a:cs typeface="Times New Roman" pitchFamily="18" charset="0"/>
              </a:endParaRPr>
            </a:p>
          </p:txBody>
        </p:sp>
        <p:sp>
          <p:nvSpPr>
            <p:cNvPr id="69" name="矩形 68"/>
            <p:cNvSpPr/>
            <p:nvPr/>
          </p:nvSpPr>
          <p:spPr>
            <a:xfrm>
              <a:off x="4561785" y="3017947"/>
              <a:ext cx="1921178" cy="307777"/>
            </a:xfrm>
            <a:prstGeom prst="rect">
              <a:avLst/>
            </a:prstGeom>
          </p:spPr>
          <p:txBody>
            <a:bodyPr wrap="square">
              <a:spAutoFit/>
            </a:bodyPr>
            <a:lstStyle/>
            <a:p>
              <a:pPr algn="ctr"/>
              <a:r>
                <a:rPr lang="en-US" altLang="zh-CN" sz="1400" dirty="0">
                  <a:solidFill>
                    <a:prstClr val="black"/>
                  </a:solidFill>
                  <a:latin typeface="Times New Roman" pitchFamily="18" charset="0"/>
                  <a:cs typeface="Times New Roman" pitchFamily="18" charset="0"/>
                </a:rPr>
                <a:t>64 bit Spatial Feature</a:t>
              </a:r>
              <a:endParaRPr lang="zh-CN" altLang="en-US" sz="1400" dirty="0">
                <a:solidFill>
                  <a:prstClr val="black"/>
                </a:solidFill>
                <a:latin typeface="Times New Roman" pitchFamily="18" charset="0"/>
                <a:cs typeface="Times New Roman" pitchFamily="18" charset="0"/>
              </a:endParaRPr>
            </a:p>
          </p:txBody>
        </p:sp>
        <p:sp>
          <p:nvSpPr>
            <p:cNvPr id="71" name="右箭头 70"/>
            <p:cNvSpPr/>
            <p:nvPr/>
          </p:nvSpPr>
          <p:spPr>
            <a:xfrm>
              <a:off x="4351065" y="2759658"/>
              <a:ext cx="180381" cy="2652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black"/>
                </a:solidFill>
              </a:endParaRPr>
            </a:p>
          </p:txBody>
        </p:sp>
        <p:pic>
          <p:nvPicPr>
            <p:cNvPr id="104" name="Picture 2"/>
            <p:cNvPicPr>
              <a:picLocks noChangeAspect="1" noChangeArrowheads="1"/>
            </p:cNvPicPr>
            <p:nvPr/>
          </p:nvPicPr>
          <p:blipFill>
            <a:blip r:embed="rId12" cstate="print"/>
            <a:srcRect/>
            <a:stretch>
              <a:fillRect/>
            </a:stretch>
          </p:blipFill>
          <p:spPr bwMode="auto">
            <a:xfrm>
              <a:off x="4941890" y="2739624"/>
              <a:ext cx="1095382" cy="261769"/>
            </a:xfrm>
            <a:prstGeom prst="rect">
              <a:avLst/>
            </a:prstGeom>
            <a:noFill/>
            <a:ln w="9525">
              <a:noFill/>
              <a:miter lim="800000"/>
              <a:headEnd/>
              <a:tailEnd/>
            </a:ln>
            <a:effectLst/>
          </p:spPr>
        </p:pic>
        <p:pic>
          <p:nvPicPr>
            <p:cNvPr id="105" name="Picture 2"/>
            <p:cNvPicPr>
              <a:picLocks noChangeAspect="1" noChangeArrowheads="1"/>
            </p:cNvPicPr>
            <p:nvPr/>
          </p:nvPicPr>
          <p:blipFill>
            <a:blip r:embed="rId12" cstate="print"/>
            <a:srcRect/>
            <a:stretch>
              <a:fillRect/>
            </a:stretch>
          </p:blipFill>
          <p:spPr bwMode="auto">
            <a:xfrm>
              <a:off x="4929190" y="2500306"/>
              <a:ext cx="1095382" cy="261769"/>
            </a:xfrm>
            <a:prstGeom prst="rect">
              <a:avLst/>
            </a:prstGeom>
            <a:noFill/>
            <a:ln w="9525">
              <a:noFill/>
              <a:miter lim="800000"/>
              <a:headEnd/>
              <a:tailEnd/>
            </a:ln>
            <a:effectLst/>
          </p:spPr>
        </p:pic>
      </p:grpSp>
      <p:sp>
        <p:nvSpPr>
          <p:cNvPr id="103" name="矩形 102"/>
          <p:cNvSpPr/>
          <p:nvPr/>
        </p:nvSpPr>
        <p:spPr>
          <a:xfrm>
            <a:off x="6167438" y="2500306"/>
            <a:ext cx="1714512" cy="857256"/>
          </a:xfrm>
          <a:prstGeom prst="rect">
            <a:avLst/>
          </a:prstGeom>
          <a:solidFill>
            <a:srgbClr val="FF000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106" name="灯片编号占位符 105"/>
          <p:cNvSpPr>
            <a:spLocks noGrp="1"/>
          </p:cNvSpPr>
          <p:nvPr>
            <p:ph type="sldNum" sz="quarter" idx="12"/>
          </p:nvPr>
        </p:nvSpPr>
        <p:spPr/>
        <p:txBody>
          <a:bodyPr/>
          <a:lstStyle/>
          <a:p>
            <a:fld id="{0C913308-F349-4B6D-A68A-DD1791B4A57B}" type="slidenum">
              <a:rPr lang="zh-CN" altLang="en-US" smtClean="0">
                <a:solidFill>
                  <a:prstClr val="white">
                    <a:tint val="75000"/>
                  </a:prstClr>
                </a:solidFill>
              </a:rPr>
              <a:pPr/>
              <a:t>7</a:t>
            </a:fld>
            <a:endParaRPr lang="zh-CN" altLang="en-US">
              <a:solidFill>
                <a:prstClr val="white">
                  <a:tint val="75000"/>
                </a:prstClr>
              </a:solidFill>
            </a:endParaRPr>
          </a:p>
        </p:txBody>
      </p:sp>
      <p:sp>
        <p:nvSpPr>
          <p:cNvPr id="102" name="矩形 101"/>
          <p:cNvSpPr/>
          <p:nvPr/>
        </p:nvSpPr>
        <p:spPr>
          <a:xfrm>
            <a:off x="6238876" y="1285860"/>
            <a:ext cx="1428760" cy="714380"/>
          </a:xfrm>
          <a:prstGeom prst="rect">
            <a:avLst/>
          </a:prstGeom>
          <a:solidFill>
            <a:srgbClr val="FF000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Tree>
    <p:custDataLst>
      <p:tags r:id="rId1"/>
    </p:custDataLst>
    <p:extLst>
      <p:ext uri="{BB962C8B-B14F-4D97-AF65-F5344CB8AC3E}">
        <p14:creationId xmlns:p14="http://schemas.microsoft.com/office/powerpoint/2010/main" val="7708654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linds(vertical)">
                                      <p:cBhvr>
                                        <p:cTn id="12" dur="500"/>
                                        <p:tgtEl>
                                          <p:spTgt spid="30"/>
                                        </p:tgtEl>
                                      </p:cBhvr>
                                    </p:animEffect>
                                  </p:childTnLst>
                                </p:cTn>
                              </p:par>
                            </p:childTnLst>
                          </p:cTn>
                        </p:par>
                        <p:par>
                          <p:cTn id="13" fill="hold">
                            <p:stCondLst>
                              <p:cond delay="500"/>
                            </p:stCondLst>
                            <p:childTnLst>
                              <p:par>
                                <p:cTn id="14" presetID="3" presetClass="entr" presetSubtype="5" fill="hold"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blinds(vertical)">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02"/>
                                        </p:tgtEl>
                                        <p:attrNameLst>
                                          <p:attrName>style.visibility</p:attrName>
                                        </p:attrNameLst>
                                      </p:cBhvr>
                                      <p:to>
                                        <p:strVal val="visible"/>
                                      </p:to>
                                    </p:set>
                                    <p:animEffect transition="in" filter="blinds(horizontal)">
                                      <p:cBhvr>
                                        <p:cTn id="21" dur="500"/>
                                        <p:tgtEl>
                                          <p:spTgt spid="102"/>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03"/>
                                        </p:tgtEl>
                                        <p:attrNameLst>
                                          <p:attrName>style.visibility</p:attrName>
                                        </p:attrNameLst>
                                      </p:cBhvr>
                                      <p:to>
                                        <p:strVal val="visible"/>
                                      </p:to>
                                    </p:set>
                                    <p:animEffect transition="in" filter="blinds(horizontal)">
                                      <p:cBhvr>
                                        <p:cTn id="2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10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69057" y="0"/>
            <a:ext cx="1235614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endParaRPr>
          </a:p>
        </p:txBody>
      </p:sp>
      <p:sp>
        <p:nvSpPr>
          <p:cNvPr id="2" name="标题 1"/>
          <p:cNvSpPr>
            <a:spLocks noGrp="1"/>
          </p:cNvSpPr>
          <p:nvPr>
            <p:ph type="title"/>
          </p:nvPr>
        </p:nvSpPr>
        <p:spPr>
          <a:xfrm>
            <a:off x="725871" y="41669"/>
            <a:ext cx="10972800" cy="1143000"/>
          </a:xfrm>
        </p:spPr>
        <p:txBody>
          <a:bodyPr/>
          <a:lstStyle/>
          <a:p>
            <a:pPr algn="ctr"/>
            <a:r>
              <a:rPr lang="en-US" altLang="zh-CN" dirty="0" err="1" smtClean="0">
                <a:solidFill>
                  <a:schemeClr val="tx1"/>
                </a:solidFill>
              </a:rPr>
              <a:t>DoG</a:t>
            </a:r>
            <a:r>
              <a:rPr lang="en-US" altLang="zh-CN" dirty="0" smtClean="0">
                <a:solidFill>
                  <a:schemeClr val="tx1"/>
                </a:solidFill>
              </a:rPr>
              <a:t> </a:t>
            </a:r>
            <a:r>
              <a:rPr lang="en-US" altLang="zh-CN" dirty="0">
                <a:solidFill>
                  <a:schemeClr val="tx1"/>
                </a:solidFill>
              </a:rPr>
              <a:t>(Difference of Gaussian)</a:t>
            </a:r>
            <a:endParaRPr lang="zh-CN" altLang="en-US" dirty="0">
              <a:solidFill>
                <a:schemeClr val="tx1"/>
              </a:solidFill>
            </a:endParaRP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1637" y="1938613"/>
            <a:ext cx="4102049" cy="2613695"/>
          </a:xfrm>
          <a:prstGeom prst="rect">
            <a:avLst/>
          </a:prstGeom>
        </p:spPr>
      </p:pic>
      <p:sp>
        <p:nvSpPr>
          <p:cNvPr id="7" name="文本框 6"/>
          <p:cNvSpPr txBox="1"/>
          <p:nvPr/>
        </p:nvSpPr>
        <p:spPr>
          <a:xfrm>
            <a:off x="1047136" y="1982951"/>
            <a:ext cx="3067664" cy="523220"/>
          </a:xfrm>
          <a:prstGeom prst="rect">
            <a:avLst/>
          </a:prstGeom>
          <a:noFill/>
        </p:spPr>
        <p:txBody>
          <a:bodyPr wrap="square" rtlCol="0">
            <a:spAutoFit/>
          </a:bodyPr>
          <a:lstStyle/>
          <a:p>
            <a:r>
              <a:rPr lang="zh-CN" altLang="en-US" sz="2800" dirty="0"/>
              <a:t>高斯函数</a:t>
            </a:r>
            <a:r>
              <a:rPr lang="en-US" altLang="zh-CN" sz="2800" dirty="0" smtClean="0"/>
              <a:t>:</a:t>
            </a:r>
            <a:endParaRPr lang="zh-CN" altLang="en-US" sz="2800" dirty="0"/>
          </a:p>
        </p:txBody>
      </p:sp>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66385" y="1449318"/>
            <a:ext cx="4314020" cy="5144033"/>
          </a:xfrm>
          <a:prstGeom prst="rect">
            <a:avLst/>
          </a:prstGeom>
        </p:spPr>
      </p:pic>
      <p:pic>
        <p:nvPicPr>
          <p:cNvPr id="18" name="图片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26591" y="4637744"/>
            <a:ext cx="4180879" cy="649457"/>
          </a:xfrm>
          <a:prstGeom prst="rect">
            <a:avLst/>
          </a:prstGeom>
        </p:spPr>
      </p:pic>
      <p:sp>
        <p:nvSpPr>
          <p:cNvPr id="24" name="文本框 23"/>
          <p:cNvSpPr txBox="1"/>
          <p:nvPr/>
        </p:nvSpPr>
        <p:spPr>
          <a:xfrm>
            <a:off x="1047135" y="4035789"/>
            <a:ext cx="3878825" cy="523220"/>
          </a:xfrm>
          <a:prstGeom prst="rect">
            <a:avLst/>
          </a:prstGeom>
          <a:noFill/>
        </p:spPr>
        <p:txBody>
          <a:bodyPr wrap="square" rtlCol="0">
            <a:spAutoFit/>
          </a:bodyPr>
          <a:lstStyle/>
          <a:p>
            <a:r>
              <a:rPr lang="zh-CN" altLang="en-US" sz="2800" dirty="0"/>
              <a:t>高斯</a:t>
            </a:r>
            <a:r>
              <a:rPr lang="zh-CN" altLang="en-US" sz="2800" dirty="0" smtClean="0"/>
              <a:t>函数与图像卷积：</a:t>
            </a:r>
            <a:endParaRPr lang="zh-CN" altLang="en-US" sz="2800" dirty="0"/>
          </a:p>
        </p:txBody>
      </p:sp>
      <p:pic>
        <p:nvPicPr>
          <p:cNvPr id="19" name="图片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70565" y="2420746"/>
            <a:ext cx="4109496" cy="1000880"/>
          </a:xfrm>
          <a:prstGeom prst="rect">
            <a:avLst/>
          </a:prstGeom>
        </p:spPr>
      </p:pic>
    </p:spTree>
    <p:extLst>
      <p:ext uri="{BB962C8B-B14F-4D97-AF65-F5344CB8AC3E}">
        <p14:creationId xmlns:p14="http://schemas.microsoft.com/office/powerpoint/2010/main" val="9602501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69057" y="0"/>
            <a:ext cx="1235614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endParaRPr>
          </a:p>
        </p:txBody>
      </p:sp>
      <p:sp>
        <p:nvSpPr>
          <p:cNvPr id="2" name="标题 1"/>
          <p:cNvSpPr>
            <a:spLocks noGrp="1"/>
          </p:cNvSpPr>
          <p:nvPr>
            <p:ph type="title"/>
          </p:nvPr>
        </p:nvSpPr>
        <p:spPr>
          <a:xfrm>
            <a:off x="725871" y="56589"/>
            <a:ext cx="10972800" cy="1143000"/>
          </a:xfrm>
        </p:spPr>
        <p:txBody>
          <a:bodyPr/>
          <a:lstStyle/>
          <a:p>
            <a:pPr algn="ctr"/>
            <a:r>
              <a:rPr lang="en-US" altLang="zh-CN" dirty="0" err="1">
                <a:solidFill>
                  <a:schemeClr val="tx1"/>
                </a:solidFill>
              </a:rPr>
              <a:t>DoG</a:t>
            </a:r>
            <a:r>
              <a:rPr lang="en-US" altLang="zh-CN" dirty="0">
                <a:solidFill>
                  <a:schemeClr val="tx1"/>
                </a:solidFill>
              </a:rPr>
              <a:t> (Difference of Gaussian)</a:t>
            </a:r>
            <a:endParaRPr lang="zh-CN" altLang="en-US" dirty="0"/>
          </a:p>
        </p:txBody>
      </p:sp>
      <p:pic>
        <p:nvPicPr>
          <p:cNvPr id="11266" name="Picture 2" descr="http://img.educity.cn/img_10/263/2014010503/1557503405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3054" y="1696817"/>
            <a:ext cx="5091394" cy="4322302"/>
          </a:xfrm>
          <a:prstGeom prst="rect">
            <a:avLst/>
          </a:prstGeom>
          <a:noFill/>
          <a:extLst>
            <a:ext uri="{909E8E84-426E-40DD-AFC4-6F175D3DCCD1}">
              <a14:hiddenFill xmlns:a14="http://schemas.microsoft.com/office/drawing/2010/main">
                <a:solidFill>
                  <a:srgbClr val="FFFFFF"/>
                </a:solidFill>
              </a14:hiddenFill>
            </a:ext>
          </a:extLst>
        </p:spPr>
      </p:pic>
      <p:pic>
        <p:nvPicPr>
          <p:cNvPr id="15" name="图片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539" y="3054609"/>
            <a:ext cx="4180879" cy="649457"/>
          </a:xfrm>
          <a:prstGeom prst="rect">
            <a:avLst/>
          </a:prstGeom>
        </p:spPr>
      </p:pic>
      <p:sp>
        <p:nvSpPr>
          <p:cNvPr id="3" name="矩形 2"/>
          <p:cNvSpPr/>
          <p:nvPr/>
        </p:nvSpPr>
        <p:spPr>
          <a:xfrm>
            <a:off x="3043509" y="3844128"/>
            <a:ext cx="2765501" cy="369332"/>
          </a:xfrm>
          <a:prstGeom prst="rect">
            <a:avLst/>
          </a:prstGeom>
        </p:spPr>
        <p:txBody>
          <a:bodyPr wrap="none">
            <a:spAutoFit/>
          </a:bodyPr>
          <a:lstStyle/>
          <a:p>
            <a:r>
              <a:rPr lang="en-US" altLang="zh-CN" dirty="0" smtClean="0">
                <a:solidFill>
                  <a:srgbClr val="333333"/>
                </a:solidFill>
                <a:latin typeface="Microsoft YaHei" panose="020B0503020204020204" pitchFamily="34" charset="-122"/>
                <a:ea typeface="Microsoft YaHei" panose="020B0503020204020204" pitchFamily="34" charset="-122"/>
              </a:rPr>
              <a:t>( </a:t>
            </a:r>
            <a:r>
              <a:rPr lang="el-GR" altLang="zh-CN" dirty="0" smtClean="0">
                <a:solidFill>
                  <a:srgbClr val="333333"/>
                </a:solidFill>
                <a:latin typeface="Microsoft YaHei" panose="020B0503020204020204" pitchFamily="34" charset="-122"/>
                <a:ea typeface="Microsoft YaHei" panose="020B0503020204020204" pitchFamily="34" charset="-122"/>
              </a:rPr>
              <a:t>σ</a:t>
            </a:r>
            <a:r>
              <a:rPr lang="el-GR" altLang="zh-CN" dirty="0">
                <a:solidFill>
                  <a:srgbClr val="333333"/>
                </a:solidFill>
                <a:latin typeface="Microsoft YaHei" panose="020B0503020204020204" pitchFamily="34" charset="-122"/>
                <a:ea typeface="Microsoft YaHei" panose="020B0503020204020204" pitchFamily="34" charset="-122"/>
              </a:rPr>
              <a:t>, </a:t>
            </a:r>
            <a:r>
              <a:rPr lang="en-US" altLang="zh-CN" dirty="0">
                <a:solidFill>
                  <a:srgbClr val="333333"/>
                </a:solidFill>
                <a:latin typeface="Microsoft YaHei" panose="020B0503020204020204" pitchFamily="34" charset="-122"/>
                <a:ea typeface="Microsoft YaHei" panose="020B0503020204020204" pitchFamily="34" charset="-122"/>
              </a:rPr>
              <a:t>k*</a:t>
            </a:r>
            <a:r>
              <a:rPr lang="el-GR" altLang="zh-CN" dirty="0">
                <a:solidFill>
                  <a:srgbClr val="333333"/>
                </a:solidFill>
                <a:latin typeface="Microsoft YaHei" panose="020B0503020204020204" pitchFamily="34" charset="-122"/>
                <a:ea typeface="Microsoft YaHei" panose="020B0503020204020204" pitchFamily="34" charset="-122"/>
              </a:rPr>
              <a:t>σ, </a:t>
            </a:r>
            <a:r>
              <a:rPr lang="en-US" altLang="zh-CN" dirty="0">
                <a:solidFill>
                  <a:srgbClr val="333333"/>
                </a:solidFill>
                <a:latin typeface="Microsoft YaHei" panose="020B0503020204020204" pitchFamily="34" charset="-122"/>
                <a:ea typeface="Microsoft YaHei" panose="020B0503020204020204" pitchFamily="34" charset="-122"/>
              </a:rPr>
              <a:t>2</a:t>
            </a:r>
            <a:r>
              <a:rPr lang="en-US" altLang="zh-CN" dirty="0" smtClean="0">
                <a:solidFill>
                  <a:srgbClr val="333333"/>
                </a:solidFill>
                <a:latin typeface="Microsoft YaHei" panose="020B0503020204020204" pitchFamily="34" charset="-122"/>
                <a:ea typeface="Microsoft YaHei" panose="020B0503020204020204" pitchFamily="34" charset="-122"/>
              </a:rPr>
              <a:t>k*</a:t>
            </a:r>
            <a:r>
              <a:rPr lang="el-GR" altLang="zh-CN" dirty="0" smtClean="0">
                <a:solidFill>
                  <a:srgbClr val="333333"/>
                </a:solidFill>
                <a:latin typeface="Microsoft YaHei" panose="020B0503020204020204" pitchFamily="34" charset="-122"/>
                <a:ea typeface="Microsoft YaHei" panose="020B0503020204020204" pitchFamily="34" charset="-122"/>
              </a:rPr>
              <a:t>σ</a:t>
            </a:r>
            <a:r>
              <a:rPr lang="en-US" altLang="zh-CN" dirty="0" smtClean="0">
                <a:solidFill>
                  <a:srgbClr val="333333"/>
                </a:solidFill>
                <a:latin typeface="Microsoft YaHei" panose="020B0503020204020204" pitchFamily="34" charset="-122"/>
                <a:ea typeface="Microsoft YaHei" panose="020B0503020204020204" pitchFamily="34" charset="-122"/>
              </a:rPr>
              <a:t>, 4k*</a:t>
            </a:r>
            <a:r>
              <a:rPr lang="el-GR" altLang="zh-CN" dirty="0">
                <a:solidFill>
                  <a:srgbClr val="333333"/>
                </a:solidFill>
                <a:latin typeface="Microsoft YaHei" panose="020B0503020204020204" pitchFamily="34" charset="-122"/>
                <a:ea typeface="Microsoft YaHei" panose="020B0503020204020204" pitchFamily="34" charset="-122"/>
              </a:rPr>
              <a:t>σ </a:t>
            </a:r>
            <a:r>
              <a:rPr lang="en-US" altLang="zh-CN" dirty="0" smtClean="0">
                <a:solidFill>
                  <a:srgbClr val="333333"/>
                </a:solidFill>
                <a:latin typeface="Microsoft YaHei" panose="020B0503020204020204" pitchFamily="34" charset="-122"/>
                <a:ea typeface="Microsoft YaHei" panose="020B0503020204020204" pitchFamily="34" charset="-122"/>
              </a:rPr>
              <a:t>. . . )</a:t>
            </a:r>
            <a:endParaRPr lang="zh-CN" altLang="en-US" dirty="0"/>
          </a:p>
        </p:txBody>
      </p:sp>
      <p:sp>
        <p:nvSpPr>
          <p:cNvPr id="4" name="文本框 3"/>
          <p:cNvSpPr txBox="1"/>
          <p:nvPr/>
        </p:nvSpPr>
        <p:spPr>
          <a:xfrm>
            <a:off x="9755028" y="6069227"/>
            <a:ext cx="1651820" cy="369332"/>
          </a:xfrm>
          <a:prstGeom prst="rect">
            <a:avLst/>
          </a:prstGeom>
          <a:noFill/>
        </p:spPr>
        <p:txBody>
          <a:bodyPr wrap="square" rtlCol="0">
            <a:spAutoFit/>
          </a:bodyPr>
          <a:lstStyle/>
          <a:p>
            <a:r>
              <a:rPr lang="zh-CN" altLang="en-US" b="1" dirty="0" smtClean="0"/>
              <a:t>高斯金字塔</a:t>
            </a:r>
            <a:endParaRPr lang="zh-CN" altLang="en-US" b="1" dirty="0"/>
          </a:p>
        </p:txBody>
      </p:sp>
    </p:spTree>
    <p:extLst>
      <p:ext uri="{BB962C8B-B14F-4D97-AF65-F5344CB8AC3E}">
        <p14:creationId xmlns:p14="http://schemas.microsoft.com/office/powerpoint/2010/main" val="2754143963"/>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6|0.6|0.8|1.1"/>
</p:tagLst>
</file>

<file path=ppt/tags/tag10.xml><?xml version="1.0" encoding="utf-8"?>
<p:tagLst xmlns:a="http://schemas.openxmlformats.org/drawingml/2006/main" xmlns:r="http://schemas.openxmlformats.org/officeDocument/2006/relationships" xmlns:p="http://schemas.openxmlformats.org/presentationml/2006/main">
  <p:tag name="TIMING" val="|38.9|20.6|8"/>
</p:tagLst>
</file>

<file path=ppt/tags/tag11.xml><?xml version="1.0" encoding="utf-8"?>
<p:tagLst xmlns:a="http://schemas.openxmlformats.org/drawingml/2006/main" xmlns:r="http://schemas.openxmlformats.org/officeDocument/2006/relationships" xmlns:p="http://schemas.openxmlformats.org/presentationml/2006/main">
  <p:tag name="TIMING" val="|38.9|20.6|8"/>
</p:tagLst>
</file>

<file path=ppt/tags/tag12.xml><?xml version="1.0" encoding="utf-8"?>
<p:tagLst xmlns:a="http://schemas.openxmlformats.org/drawingml/2006/main" xmlns:r="http://schemas.openxmlformats.org/officeDocument/2006/relationships" xmlns:p="http://schemas.openxmlformats.org/presentationml/2006/main">
  <p:tag name="TIMING" val="|38.9|20.6|8"/>
</p:tagLst>
</file>

<file path=ppt/tags/tag13.xml><?xml version="1.0" encoding="utf-8"?>
<p:tagLst xmlns:a="http://schemas.openxmlformats.org/drawingml/2006/main" xmlns:r="http://schemas.openxmlformats.org/officeDocument/2006/relationships" xmlns:p="http://schemas.openxmlformats.org/presentationml/2006/main">
  <p:tag name="TIMING" val="|38.9|20.6|8"/>
</p:tagLst>
</file>

<file path=ppt/tags/tag14.xml><?xml version="1.0" encoding="utf-8"?>
<p:tagLst xmlns:a="http://schemas.openxmlformats.org/drawingml/2006/main" xmlns:r="http://schemas.openxmlformats.org/officeDocument/2006/relationships" xmlns:p="http://schemas.openxmlformats.org/presentationml/2006/main">
  <p:tag name="TIMING" val="|38.9|20.6|8"/>
</p:tagLst>
</file>

<file path=ppt/tags/tag15.xml><?xml version="1.0" encoding="utf-8"?>
<p:tagLst xmlns:a="http://schemas.openxmlformats.org/drawingml/2006/main" xmlns:r="http://schemas.openxmlformats.org/officeDocument/2006/relationships" xmlns:p="http://schemas.openxmlformats.org/presentationml/2006/main">
  <p:tag name="TIMING" val="|38.9|20.6|8"/>
</p:tagLst>
</file>

<file path=ppt/tags/tag16.xml><?xml version="1.0" encoding="utf-8"?>
<p:tagLst xmlns:a="http://schemas.openxmlformats.org/drawingml/2006/main" xmlns:r="http://schemas.openxmlformats.org/officeDocument/2006/relationships" xmlns:p="http://schemas.openxmlformats.org/presentationml/2006/main">
  <p:tag name="TIMING" val="|38.9|20.6|8"/>
</p:tagLst>
</file>

<file path=ppt/tags/tag17.xml><?xml version="1.0" encoding="utf-8"?>
<p:tagLst xmlns:a="http://schemas.openxmlformats.org/drawingml/2006/main" xmlns:r="http://schemas.openxmlformats.org/officeDocument/2006/relationships" xmlns:p="http://schemas.openxmlformats.org/presentationml/2006/main">
  <p:tag name="TIMING" val="|38.9|20.6|8"/>
</p:tagLst>
</file>

<file path=ppt/tags/tag18.xml><?xml version="1.0" encoding="utf-8"?>
<p:tagLst xmlns:a="http://schemas.openxmlformats.org/drawingml/2006/main" xmlns:r="http://schemas.openxmlformats.org/officeDocument/2006/relationships" xmlns:p="http://schemas.openxmlformats.org/presentationml/2006/main">
  <p:tag name="TIMING" val="|38.9|20.6|8"/>
</p:tagLst>
</file>

<file path=ppt/tags/tag19.xml><?xml version="1.0" encoding="utf-8"?>
<p:tagLst xmlns:a="http://schemas.openxmlformats.org/drawingml/2006/main" xmlns:r="http://schemas.openxmlformats.org/officeDocument/2006/relationships" xmlns:p="http://schemas.openxmlformats.org/presentationml/2006/main">
  <p:tag name="TIMING" val="|38.9|20.6|8"/>
</p:tagLst>
</file>

<file path=ppt/tags/tag2.xml><?xml version="1.0" encoding="utf-8"?>
<p:tagLst xmlns:a="http://schemas.openxmlformats.org/drawingml/2006/main" xmlns:r="http://schemas.openxmlformats.org/officeDocument/2006/relationships" xmlns:p="http://schemas.openxmlformats.org/presentationml/2006/main">
  <p:tag name="TIMING" val="|0.6|0.6|0.8|1.1"/>
</p:tagLst>
</file>

<file path=ppt/tags/tag20.xml><?xml version="1.0" encoding="utf-8"?>
<p:tagLst xmlns:a="http://schemas.openxmlformats.org/drawingml/2006/main" xmlns:r="http://schemas.openxmlformats.org/officeDocument/2006/relationships" xmlns:p="http://schemas.openxmlformats.org/presentationml/2006/main">
  <p:tag name="TIMING" val="|38.9|20.6|8"/>
</p:tagLst>
</file>

<file path=ppt/tags/tag21.xml><?xml version="1.0" encoding="utf-8"?>
<p:tagLst xmlns:a="http://schemas.openxmlformats.org/drawingml/2006/main" xmlns:r="http://schemas.openxmlformats.org/officeDocument/2006/relationships" xmlns:p="http://schemas.openxmlformats.org/presentationml/2006/main">
  <p:tag name="TIMING" val="|38.9|20.6|8"/>
</p:tagLst>
</file>

<file path=ppt/tags/tag22.xml><?xml version="1.0" encoding="utf-8"?>
<p:tagLst xmlns:a="http://schemas.openxmlformats.org/drawingml/2006/main" xmlns:r="http://schemas.openxmlformats.org/officeDocument/2006/relationships" xmlns:p="http://schemas.openxmlformats.org/presentationml/2006/main">
  <p:tag name="TIMING" val="|38.9|20.6|8"/>
</p:tagLst>
</file>

<file path=ppt/tags/tag3.xml><?xml version="1.0" encoding="utf-8"?>
<p:tagLst xmlns:a="http://schemas.openxmlformats.org/drawingml/2006/main" xmlns:r="http://schemas.openxmlformats.org/officeDocument/2006/relationships" xmlns:p="http://schemas.openxmlformats.org/presentationml/2006/main">
  <p:tag name="TIMING" val="|15.7|18.9|21.4"/>
</p:tagLst>
</file>

<file path=ppt/tags/tag4.xml><?xml version="1.0" encoding="utf-8"?>
<p:tagLst xmlns:a="http://schemas.openxmlformats.org/drawingml/2006/main" xmlns:r="http://schemas.openxmlformats.org/officeDocument/2006/relationships" xmlns:p="http://schemas.openxmlformats.org/presentationml/2006/main">
  <p:tag name="TIMING" val="|26.9|38.3"/>
</p:tagLst>
</file>

<file path=ppt/tags/tag5.xml><?xml version="1.0" encoding="utf-8"?>
<p:tagLst xmlns:a="http://schemas.openxmlformats.org/drawingml/2006/main" xmlns:r="http://schemas.openxmlformats.org/officeDocument/2006/relationships" xmlns:p="http://schemas.openxmlformats.org/presentationml/2006/main">
  <p:tag name="TIMING" val="|26.9|38.3"/>
</p:tagLst>
</file>

<file path=ppt/tags/tag6.xml><?xml version="1.0" encoding="utf-8"?>
<p:tagLst xmlns:a="http://schemas.openxmlformats.org/drawingml/2006/main" xmlns:r="http://schemas.openxmlformats.org/officeDocument/2006/relationships" xmlns:p="http://schemas.openxmlformats.org/presentationml/2006/main">
  <p:tag name="TIMING" val="|19.6|18.5|49.7|24.6"/>
</p:tagLst>
</file>

<file path=ppt/tags/tag7.xml><?xml version="1.0" encoding="utf-8"?>
<p:tagLst xmlns:a="http://schemas.openxmlformats.org/drawingml/2006/main" xmlns:r="http://schemas.openxmlformats.org/officeDocument/2006/relationships" xmlns:p="http://schemas.openxmlformats.org/presentationml/2006/main">
  <p:tag name="TIMING" val="|38.9|20.6|8"/>
</p:tagLst>
</file>

<file path=ppt/tags/tag8.xml><?xml version="1.0" encoding="utf-8"?>
<p:tagLst xmlns:a="http://schemas.openxmlformats.org/drawingml/2006/main" xmlns:r="http://schemas.openxmlformats.org/officeDocument/2006/relationships" xmlns:p="http://schemas.openxmlformats.org/presentationml/2006/main">
  <p:tag name="TIMING" val="|38.9|20.6|8"/>
</p:tagLst>
</file>

<file path=ppt/tags/tag9.xml><?xml version="1.0" encoding="utf-8"?>
<p:tagLst xmlns:a="http://schemas.openxmlformats.org/drawingml/2006/main" xmlns:r="http://schemas.openxmlformats.org/officeDocument/2006/relationships" xmlns:p="http://schemas.openxmlformats.org/presentationml/2006/main">
  <p:tag name="TIMING" val="|38.9|20.6|8"/>
</p:tagLst>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流畅">
  <a:themeElements>
    <a:clrScheme name="流畅">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流畅">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流畅">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687</TotalTime>
  <Words>5869</Words>
  <Application>Microsoft Office PowerPoint</Application>
  <PresentationFormat>宽屏</PresentationFormat>
  <Paragraphs>414</Paragraphs>
  <Slides>41</Slides>
  <Notes>35</Notes>
  <HiddenSlides>0</HiddenSlides>
  <MMClips>0</MMClips>
  <ScaleCrop>false</ScaleCrop>
  <HeadingPairs>
    <vt:vector size="8" baseType="variant">
      <vt:variant>
        <vt:lpstr>已用的字体</vt:lpstr>
      </vt:variant>
      <vt:variant>
        <vt:i4>13</vt:i4>
      </vt:variant>
      <vt:variant>
        <vt:lpstr>主题</vt:lpstr>
      </vt:variant>
      <vt:variant>
        <vt:i4>3</vt:i4>
      </vt:variant>
      <vt:variant>
        <vt:lpstr>嵌入 OLE 服务器</vt:lpstr>
      </vt:variant>
      <vt:variant>
        <vt:i4>1</vt:i4>
      </vt:variant>
      <vt:variant>
        <vt:lpstr>幻灯片标题</vt:lpstr>
      </vt:variant>
      <vt:variant>
        <vt:i4>41</vt:i4>
      </vt:variant>
    </vt:vector>
  </HeadingPairs>
  <TitlesOfParts>
    <vt:vector size="58" baseType="lpstr">
      <vt:lpstr>Times-Roman</vt:lpstr>
      <vt:lpstr>隶书</vt:lpstr>
      <vt:lpstr>宋体</vt:lpstr>
      <vt:lpstr>微软雅黑</vt:lpstr>
      <vt:lpstr>微软雅黑</vt:lpstr>
      <vt:lpstr>Arial</vt:lpstr>
      <vt:lpstr>Calibri</vt:lpstr>
      <vt:lpstr>Calibri Light</vt:lpstr>
      <vt:lpstr>Constantia</vt:lpstr>
      <vt:lpstr>Times New Roman</vt:lpstr>
      <vt:lpstr>Verdana</vt:lpstr>
      <vt:lpstr>Wingdings</vt:lpstr>
      <vt:lpstr>Wingdings 2</vt:lpstr>
      <vt:lpstr>Office 主题</vt:lpstr>
      <vt:lpstr>1_Office 主题</vt:lpstr>
      <vt:lpstr>流畅</vt:lpstr>
      <vt:lpstr>Equation</vt:lpstr>
      <vt:lpstr>PowerPoint 演示文稿</vt:lpstr>
      <vt:lpstr>PowerPoint 演示文稿</vt:lpstr>
      <vt:lpstr>Background</vt:lpstr>
      <vt:lpstr>Background</vt:lpstr>
      <vt:lpstr>PowerPoint 演示文稿</vt:lpstr>
      <vt:lpstr>USB DESCRIPTOR EXTRACTION</vt:lpstr>
      <vt:lpstr>Ultra-Short Binary Descriptor (USB)</vt:lpstr>
      <vt:lpstr>DoG (Difference of Gaussian)</vt:lpstr>
      <vt:lpstr>DoG (Difference of Gaussian)</vt:lpstr>
      <vt:lpstr>DoG (Difference of Gaussian)</vt:lpstr>
      <vt:lpstr>Local Extrema Detection</vt:lpstr>
      <vt:lpstr>Raw binary descriptor extraction</vt:lpstr>
      <vt:lpstr>24-bit USB</vt:lpstr>
      <vt:lpstr>24-bit USB</vt:lpstr>
      <vt:lpstr>24-bit USB</vt:lpstr>
      <vt:lpstr>24-bit USB</vt:lpstr>
      <vt:lpstr>USB DESCRIPTOR EXTRACTION</vt:lpstr>
      <vt:lpstr>64-bit Spatial feature</vt:lpstr>
      <vt:lpstr>Illustration of matched USBs</vt:lpstr>
      <vt:lpstr>APPLICATION</vt:lpstr>
      <vt:lpstr>APPLICATION</vt:lpstr>
      <vt:lpstr>BoUs model </vt:lpstr>
      <vt:lpstr>EXPERIMENTS</vt:lpstr>
      <vt:lpstr>EXPERIMENTS</vt:lpstr>
      <vt:lpstr>EXPERIMENTS</vt:lpstr>
      <vt:lpstr>EXPERIMENTS</vt:lpstr>
      <vt:lpstr>PowerPoint 演示文稿</vt:lpstr>
      <vt:lpstr>PowerPoint 演示文稿</vt:lpstr>
      <vt:lpstr>EXPERIMENTS</vt:lpstr>
      <vt:lpstr>EXPERIMENTS</vt:lpstr>
      <vt:lpstr>EXPERIMENTS</vt:lpstr>
      <vt:lpstr>EXPERIMENTS</vt:lpstr>
      <vt:lpstr>EXPERIMENTS</vt:lpstr>
      <vt:lpstr>EXPERIMENTS</vt:lpstr>
      <vt:lpstr>EXPERIMENTS</vt:lpstr>
      <vt:lpstr>EXPERIMENTS</vt:lpstr>
      <vt:lpstr>Good Matching Performance</vt:lpstr>
      <vt:lpstr>Good Matching Performance</vt:lpstr>
      <vt:lpstr>CONCLUSIONS</vt:lpstr>
      <vt:lpstr>CONCLUSIONS</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Feature Extraction</dc:title>
  <dc:creator>twm8</dc:creator>
  <cp:lastModifiedBy>twm8</cp:lastModifiedBy>
  <cp:revision>294</cp:revision>
  <dcterms:created xsi:type="dcterms:W3CDTF">2014-11-23T14:06:00Z</dcterms:created>
  <dcterms:modified xsi:type="dcterms:W3CDTF">2015-01-07T07:11:36Z</dcterms:modified>
</cp:coreProperties>
</file>